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66"/>
  </p:notesMasterIdLst>
  <p:handoutMasterIdLst>
    <p:handoutMasterId r:id="rId67"/>
  </p:handoutMasterIdLst>
  <p:sldIdLst>
    <p:sldId id="427" r:id="rId2"/>
    <p:sldId id="428" r:id="rId3"/>
    <p:sldId id="449" r:id="rId4"/>
    <p:sldId id="518" r:id="rId5"/>
    <p:sldId id="450" r:id="rId6"/>
    <p:sldId id="471" r:id="rId7"/>
    <p:sldId id="451" r:id="rId8"/>
    <p:sldId id="472" r:id="rId9"/>
    <p:sldId id="452" r:id="rId10"/>
    <p:sldId id="473" r:id="rId11"/>
    <p:sldId id="453" r:id="rId12"/>
    <p:sldId id="474" r:id="rId13"/>
    <p:sldId id="454" r:id="rId14"/>
    <p:sldId id="475" r:id="rId15"/>
    <p:sldId id="455" r:id="rId16"/>
    <p:sldId id="476" r:id="rId17"/>
    <p:sldId id="456" r:id="rId18"/>
    <p:sldId id="477" r:id="rId19"/>
    <p:sldId id="457" r:id="rId20"/>
    <p:sldId id="458" r:id="rId21"/>
    <p:sldId id="459" r:id="rId22"/>
    <p:sldId id="460" r:id="rId23"/>
    <p:sldId id="470" r:id="rId24"/>
    <p:sldId id="478" r:id="rId25"/>
    <p:sldId id="479" r:id="rId26"/>
    <p:sldId id="480" r:id="rId27"/>
    <p:sldId id="481" r:id="rId28"/>
    <p:sldId id="482" r:id="rId29"/>
    <p:sldId id="483" r:id="rId30"/>
    <p:sldId id="484" r:id="rId31"/>
    <p:sldId id="485" r:id="rId32"/>
    <p:sldId id="486" r:id="rId33"/>
    <p:sldId id="487" r:id="rId34"/>
    <p:sldId id="488" r:id="rId35"/>
    <p:sldId id="489" r:id="rId36"/>
    <p:sldId id="490" r:id="rId37"/>
    <p:sldId id="491" r:id="rId38"/>
    <p:sldId id="492" r:id="rId39"/>
    <p:sldId id="493" r:id="rId40"/>
    <p:sldId id="504" r:id="rId41"/>
    <p:sldId id="503" r:id="rId42"/>
    <p:sldId id="502" r:id="rId43"/>
    <p:sldId id="501" r:id="rId44"/>
    <p:sldId id="500" r:id="rId45"/>
    <p:sldId id="499" r:id="rId46"/>
    <p:sldId id="498" r:id="rId47"/>
    <p:sldId id="497" r:id="rId48"/>
    <p:sldId id="496" r:id="rId49"/>
    <p:sldId id="495" r:id="rId50"/>
    <p:sldId id="494" r:id="rId51"/>
    <p:sldId id="506" r:id="rId52"/>
    <p:sldId id="505" r:id="rId53"/>
    <p:sldId id="507" r:id="rId54"/>
    <p:sldId id="508" r:id="rId55"/>
    <p:sldId id="509" r:id="rId56"/>
    <p:sldId id="510" r:id="rId57"/>
    <p:sldId id="512" r:id="rId58"/>
    <p:sldId id="511" r:id="rId59"/>
    <p:sldId id="513" r:id="rId60"/>
    <p:sldId id="514" r:id="rId61"/>
    <p:sldId id="515" r:id="rId62"/>
    <p:sldId id="516" r:id="rId63"/>
    <p:sldId id="517" r:id="rId64"/>
    <p:sldId id="469" r:id="rId6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95" autoAdjust="0"/>
  </p:normalViewPr>
  <p:slideViewPr>
    <p:cSldViewPr>
      <p:cViewPr varScale="1">
        <p:scale>
          <a:sx n="106" d="100"/>
          <a:sy n="106" d="100"/>
        </p:scale>
        <p:origin x="104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C749CCDD-A897-9990-BF19-C7E1EDAD8B7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DDFABCFA-797B-FEBC-0236-92458196D58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0F9275A1-1355-930D-CB9E-2F46A70FCF8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67E6BF08-9FCB-6B77-CBB0-109EE05D4FE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B8F17F6E-FCC2-4639-BC36-8E53645738A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F41B2A9-75FD-A95D-E953-EE14CE6003A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2463277-D3F8-1630-87CF-BA211BD34F0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6B5BAB4-F0DF-4839-2670-A77ADA4D9D7F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A6469863-0C8C-7B1F-5742-37B816D5111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37C2799E-EA6E-A99B-32AA-A7A8D3E891A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49FDB317-6C4B-7604-9163-4FEDBE44A9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731B4E91-A36C-4B90-9EB8-EAE8534D8FD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94FE1B4-4D56-4B40-0F00-C689B85602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38D220-F057-4FD2-94B4-A6545D01220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1426" name="Rectangle 2">
            <a:extLst>
              <a:ext uri="{FF2B5EF4-FFF2-40B4-BE49-F238E27FC236}">
                <a16:creationId xmlns:a16="http://schemas.microsoft.com/office/drawing/2014/main" id="{414760CB-5D25-76B0-3855-1440741309C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>
            <a:extLst>
              <a:ext uri="{FF2B5EF4-FFF2-40B4-BE49-F238E27FC236}">
                <a16:creationId xmlns:a16="http://schemas.microsoft.com/office/drawing/2014/main" id="{52807E44-66C5-DC5A-85B8-4E8B7AFE2A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99BA2D8-C136-5E4A-F8E2-085E0E4360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DD63EF-395D-4B99-9B31-458E3C277F96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62146" name="Rectangle 2">
            <a:extLst>
              <a:ext uri="{FF2B5EF4-FFF2-40B4-BE49-F238E27FC236}">
                <a16:creationId xmlns:a16="http://schemas.microsoft.com/office/drawing/2014/main" id="{1A66E56A-CF70-57F5-6F4F-C2A2F51DF73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>
            <a:extLst>
              <a:ext uri="{FF2B5EF4-FFF2-40B4-BE49-F238E27FC236}">
                <a16:creationId xmlns:a16="http://schemas.microsoft.com/office/drawing/2014/main" id="{5AAE4CAE-5F1C-4B16-E4AB-7595021757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AF4BC4F-9DD1-DED3-23D2-8CA8F0EEBD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8E07CB-9E76-4E36-A0B3-D86395EB9981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71362" name="Rectangle 2">
            <a:extLst>
              <a:ext uri="{FF2B5EF4-FFF2-40B4-BE49-F238E27FC236}">
                <a16:creationId xmlns:a16="http://schemas.microsoft.com/office/drawing/2014/main" id="{F43F6DBA-BCCD-82E8-3281-540D3BAE2A8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>
            <a:extLst>
              <a:ext uri="{FF2B5EF4-FFF2-40B4-BE49-F238E27FC236}">
                <a16:creationId xmlns:a16="http://schemas.microsoft.com/office/drawing/2014/main" id="{C7364F73-72F7-BD74-4F0F-CB41E75069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5940BBE-28D5-E95F-0145-779F9A2178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98426E-6B8C-408C-993B-540F7A2F1653}" type="slidenum">
              <a:rPr lang="en-US" altLang="en-US"/>
              <a:pPr/>
              <a:t>64</a:t>
            </a:fld>
            <a:endParaRPr lang="en-US" altLang="en-US"/>
          </a:p>
        </p:txBody>
      </p:sp>
      <p:sp>
        <p:nvSpPr>
          <p:cNvPr id="286722" name="Rectangle 2">
            <a:extLst>
              <a:ext uri="{FF2B5EF4-FFF2-40B4-BE49-F238E27FC236}">
                <a16:creationId xmlns:a16="http://schemas.microsoft.com/office/drawing/2014/main" id="{739B86AD-34CD-E024-66B3-55740B96C5F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>
            <a:extLst>
              <a:ext uri="{FF2B5EF4-FFF2-40B4-BE49-F238E27FC236}">
                <a16:creationId xmlns:a16="http://schemas.microsoft.com/office/drawing/2014/main" id="{6CCB1B94-1F7A-A664-08B1-5DE57E5B1C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>
            <a:extLst>
              <a:ext uri="{FF2B5EF4-FFF2-40B4-BE49-F238E27FC236}">
                <a16:creationId xmlns:a16="http://schemas.microsoft.com/office/drawing/2014/main" id="{BD1A5F73-F6D5-9759-B45B-F2EDA40C875F}"/>
              </a:ext>
            </a:extLst>
          </p:cNvPr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89795" name="Rectangle 3">
            <a:extLst>
              <a:ext uri="{FF2B5EF4-FFF2-40B4-BE49-F238E27FC236}">
                <a16:creationId xmlns:a16="http://schemas.microsoft.com/office/drawing/2014/main" id="{A73DF617-1A0C-627B-44AF-12A9E16FDFFA}"/>
              </a:ext>
            </a:extLst>
          </p:cNvPr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89796" name="Rectangle 4">
            <a:extLst>
              <a:ext uri="{FF2B5EF4-FFF2-40B4-BE49-F238E27FC236}">
                <a16:creationId xmlns:a16="http://schemas.microsoft.com/office/drawing/2014/main" id="{130AF7E1-5893-0AED-5DE2-585999FF3B84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February, 2012</a:t>
            </a:r>
          </a:p>
        </p:txBody>
      </p:sp>
      <p:sp>
        <p:nvSpPr>
          <p:cNvPr id="289797" name="Rectangle 5">
            <a:extLst>
              <a:ext uri="{FF2B5EF4-FFF2-40B4-BE49-F238E27FC236}">
                <a16:creationId xmlns:a16="http://schemas.microsoft.com/office/drawing/2014/main" id="{0F4DF77F-119E-2006-B7D1-53B23D3D57A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89798" name="Rectangle 6">
            <a:extLst>
              <a:ext uri="{FF2B5EF4-FFF2-40B4-BE49-F238E27FC236}">
                <a16:creationId xmlns:a16="http://schemas.microsoft.com/office/drawing/2014/main" id="{B7EF7FF8-C701-1DF4-2E7B-3D1245F3543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5D23B8A-9B69-41E1-BDAF-D172061B99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B4128-FEBC-29B7-0A07-03F8ADB32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913C08-A1FD-B02F-164A-F32DBD205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9C489-6C58-761A-FFAA-92C14575E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February, 2012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F382C-9AA7-0C76-9A22-1134200B7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46956-D737-8E53-DC07-17457D439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01676A-E220-4B83-A819-A74970A405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2072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923C94-5013-E778-5E6B-4087BE060C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86BE76-FC6B-774E-908B-F0E7DB91DF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D44CC-1B97-F0D4-6DCC-E7191C6AC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February, 2012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5D154-F92F-8EC9-5FBB-337DA0AF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FB51F-3116-0358-E190-E15E549FA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9BE27A-831A-4BFA-8CF3-84D19744AB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8828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00633-6210-89AB-BE5B-DDF8B1F60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6E4342-414F-61CE-F952-C943735015EF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7A797C46-488B-6466-627C-C3A99C5A6C42}"/>
              </a:ext>
            </a:extLst>
          </p:cNvPr>
          <p:cNvSpPr>
            <a:spLocks noGrp="1"/>
          </p:cNvSpPr>
          <p:nvPr>
            <p:ph type="media"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33C531-DA4A-B295-0C07-4EC8E83FC8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February, 2012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86DC2B-F954-A48B-A5EE-209FDADF1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76FA8D-EA2F-B18D-AFEC-FA1C8A65F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C23AC0ED-3EEC-4B79-ACD3-9917F37A72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5310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203F8-338B-99F3-90EC-4C3DE2B18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F34F5-D938-8B6B-8BF6-8AFC14D7F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5532E-C0B9-C863-3BD7-34D4C922A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February, 2012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1883E-BF37-B9D3-ABAC-ABF17956F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9AF20B-64D4-E44E-ADC7-37D42F042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BB991E-817B-40EE-A870-32FDD9A6EC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895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AECB8-6FD2-24F6-DD55-80AF47292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FBEC2E-872D-6566-0432-BA4F61ABC4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55DCA-5ED9-591B-414C-7C877E603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February, 2012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66B28-7C12-C1CE-666A-4534A918F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5CAA8-2BF7-455B-91A0-6E369662F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C665B-49AF-4B5A-A133-2322F064E3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6472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89B73-14E9-4CDF-A3CB-537A07507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FB430-3DAE-F9F1-C900-9B033B098D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F40B40-46FE-F76F-CB66-CD62F2EF2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0CF3E2-E297-E37B-1BA9-F52795441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February, 2012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7F1978-987F-34DE-B93B-47F2A9A25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08D783-B5CF-A21E-7751-6C1DF65D7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C1CC3-9312-426F-8E59-506FC6F546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988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EA2B3-9AF7-197A-E7D0-46FB37727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714399-5A1A-211A-7831-F781EE90D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5686C5-13CC-00B4-8E09-1A2CF6B00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8B42BA-0DCE-76C2-39DA-8D9D83426F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FBE98A-80D3-8B1E-C121-F6C326BED1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376432-F5D0-7A76-4EBD-905DB0A35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February, 2012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9753A1-E019-636C-5AAB-645D25811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1E7B19-0E33-57B5-4952-2D8A2C82E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FF3E1E-48F7-49F3-B06F-95507ED3F3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8084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C4F80-2DEA-770A-15A3-632E511F9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323835-0066-7FC2-4D1E-435C52F5A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February, 2012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045C4D-9E03-8465-CF0F-415E98382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8D5C1B-4F03-12D5-29D4-5DB4243EF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9239-7CFC-4ABB-8B04-90FECBD037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473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67581C-B069-B5AE-EC11-AFDC88FCE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February, 2012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0C643D-D393-EECA-0E59-C114F21FF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FCA5FE-2035-F9F2-3700-C6F02F7D9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3E4CA3-15BF-4443-B474-815B66FF08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5432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07896-F0C7-4371-2676-46E15F995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BA104-B80C-E168-B079-F742901E5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820E3A-B420-60EF-220A-9B08B7A934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EE346-7F91-4B30-D399-FB8DF4BA8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February, 2012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11062D-B3DA-8549-8A61-68AF83B20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F1495-38AB-0B04-C3C3-B0D560001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AF630-FDFC-4756-804C-53639A1C5A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6430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1B7E2-5B7D-FC29-0C93-4DB3BA12B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8CD8E9-18BA-175E-87E2-9C586C3D54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374AEE-0AFA-E1DD-CC32-ABEA7409C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A4E506-6ABB-3FD8-C728-D9015D4F0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February, 2012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DD1340-EC78-81F6-2D74-FAFC87AFF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8B12B1-6647-BA11-C7F5-6BAC2E3BB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10CCD-E5B6-49AA-8B96-9DDE791E4A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3572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1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>
            <a:extLst>
              <a:ext uri="{FF2B5EF4-FFF2-40B4-BE49-F238E27FC236}">
                <a16:creationId xmlns:a16="http://schemas.microsoft.com/office/drawing/2014/main" id="{62214021-84D9-D1F7-8F4A-CFA7FAE0F1F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88771" name="Rectangle 3">
            <a:extLst>
              <a:ext uri="{FF2B5EF4-FFF2-40B4-BE49-F238E27FC236}">
                <a16:creationId xmlns:a16="http://schemas.microsoft.com/office/drawing/2014/main" id="{DBEC8C7E-C442-F9DB-236D-A2FD873FE632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88772" name="Rectangle 4">
            <a:extLst>
              <a:ext uri="{FF2B5EF4-FFF2-40B4-BE49-F238E27FC236}">
                <a16:creationId xmlns:a16="http://schemas.microsoft.com/office/drawing/2014/main" id="{E0FF8012-9DA3-0CCB-713E-B8AF17662C5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 altLang="en-US"/>
              <a:t>February, 2012</a:t>
            </a:r>
          </a:p>
        </p:txBody>
      </p:sp>
      <p:sp>
        <p:nvSpPr>
          <p:cNvPr id="288773" name="Rectangle 5">
            <a:extLst>
              <a:ext uri="{FF2B5EF4-FFF2-40B4-BE49-F238E27FC236}">
                <a16:creationId xmlns:a16="http://schemas.microsoft.com/office/drawing/2014/main" id="{3B6C8919-317B-693C-E02F-17C32A24A3F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288774" name="Rectangle 6">
            <a:extLst>
              <a:ext uri="{FF2B5EF4-FFF2-40B4-BE49-F238E27FC236}">
                <a16:creationId xmlns:a16="http://schemas.microsoft.com/office/drawing/2014/main" id="{A4E57261-8AF2-2E01-6B92-0AF724B0A7D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F0905F36-4609-4150-AA9C-0E9D71DD4C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6241BFB-2D7E-8C82-A98C-EB3CCF2EC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EC19DF7-4B14-7B80-B1C0-05C5FBCFC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3D0-D36F-4461-A0F2-F63E2D3BF3FE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0403" name="Rectangle 3">
            <a:extLst>
              <a:ext uri="{FF2B5EF4-FFF2-40B4-BE49-F238E27FC236}">
                <a16:creationId xmlns:a16="http://schemas.microsoft.com/office/drawing/2014/main" id="{BF5F6813-056D-6C52-E97F-05FA81BF77F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4572000"/>
            <a:ext cx="8148638" cy="1828800"/>
          </a:xfrm>
          <a:solidFill>
            <a:srgbClr val="FFFFFF"/>
          </a:solidFill>
          <a:ln w="635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</a:t>
            </a:r>
            <a:r>
              <a:rPr lang="en-US" altLang="en-US" sz="3600" b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AIR FORCE OFFICERSHIP-I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THE CODE OF AIR FORCE SERVICE-Pt 2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Reference:   Air Force Officers Guide (AFOG)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</a:p>
        </p:txBody>
      </p:sp>
      <p:sp>
        <p:nvSpPr>
          <p:cNvPr id="230404" name="Rectangle 4">
            <a:extLst>
              <a:ext uri="{FF2B5EF4-FFF2-40B4-BE49-F238E27FC236}">
                <a16:creationId xmlns:a16="http://schemas.microsoft.com/office/drawing/2014/main" id="{3DDF2F18-E8DA-0659-EA6E-184D8963477C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457200" y="4038600"/>
            <a:ext cx="8153400" cy="457200"/>
          </a:xfrm>
          <a:prstGeom prst="rect">
            <a:avLst/>
          </a:prstGeom>
          <a:solidFill>
            <a:srgbClr val="808080"/>
          </a:solidFill>
          <a:ln w="635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000" b="1">
                <a:solidFill>
                  <a:srgbClr val="000066"/>
                </a:solidFill>
              </a:rPr>
              <a:t> </a:t>
            </a:r>
            <a:r>
              <a:rPr lang="en-US" alt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OFFICER CANDIDATE SCHOOL</a:t>
            </a:r>
            <a:endParaRPr lang="en-US" altLang="en-US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230407" name="Picture 7">
            <a:extLst>
              <a:ext uri="{FF2B5EF4-FFF2-40B4-BE49-F238E27FC236}">
                <a16:creationId xmlns:a16="http://schemas.microsoft.com/office/drawing/2014/main" id="{21C53796-B5D8-C6B6-934E-495BABCED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28600"/>
            <a:ext cx="3657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ABA97EE-0B50-482A-1F51-6BE1B6440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65E1F9-5662-3986-B752-DECE13F11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C6DD-2C41-4B1A-AA41-BBF6B1E3384D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94914" name="Rectangle 2">
            <a:extLst>
              <a:ext uri="{FF2B5EF4-FFF2-40B4-BE49-F238E27FC236}">
                <a16:creationId xmlns:a16="http://schemas.microsoft.com/office/drawing/2014/main" id="{7F25109C-7A6C-761F-8162-8ED6BE04C40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676400"/>
            <a:ext cx="8610600" cy="4114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READINESS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32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Maintaining readiness is key.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10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n-US" altLang="en-US" u="sng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Real AF World Example of Readiness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(In Korea – 2 days before the US entry in Korea – normal ops. </a:t>
            </a:r>
            <a:r>
              <a:rPr lang="en-US" altLang="en-US" i="1" u="sng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 days later</a:t>
            </a: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Far East Air Forces destroyed the Korean Air Force of 300 Aircraft).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4918" name="Rectangle 6">
            <a:extLst>
              <a:ext uri="{FF2B5EF4-FFF2-40B4-BE49-F238E27FC236}">
                <a16:creationId xmlns:a16="http://schemas.microsoft.com/office/drawing/2014/main" id="{B26EE828-E95C-CEA1-750E-A7CBB248D472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latin typeface="Arial Black" panose="020B0A04020102020204" pitchFamily="34" charset="0"/>
              </a:rPr>
              <a:t>	</a:t>
            </a:r>
            <a:r>
              <a:rPr lang="en-US" altLang="en-US" sz="2000" b="1">
                <a:solidFill>
                  <a:srgbClr val="CC0000"/>
                </a:solidFill>
              </a:rPr>
              <a:t>4.   14 PRINCIPLES OF AIR FORCE CODE</a:t>
            </a:r>
          </a:p>
        </p:txBody>
      </p:sp>
      <p:pic>
        <p:nvPicPr>
          <p:cNvPr id="294920" name="Picture 8">
            <a:extLst>
              <a:ext uri="{FF2B5EF4-FFF2-40B4-BE49-F238E27FC236}">
                <a16:creationId xmlns:a16="http://schemas.microsoft.com/office/drawing/2014/main" id="{008DE819-5818-BC08-DAD3-4229A490C1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CA52113-96AC-BE25-66FE-A9F612675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646CDB5-39C0-4152-21A8-6165D2655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DD96-F73A-498B-821C-5B84D2C60D76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66242" name="Rectangle 2">
            <a:extLst>
              <a:ext uri="{FF2B5EF4-FFF2-40B4-BE49-F238E27FC236}">
                <a16:creationId xmlns:a16="http://schemas.microsoft.com/office/drawing/2014/main" id="{1366F2B5-91F4-3106-F577-ABE475E1E562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905000"/>
            <a:ext cx="8458200" cy="35052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  FRUGALITY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AF represents one of the largest single expense in the U. S. Budget.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We owe it to the American taxpayers to hold expenses to the minimum consistent w/ National Security.  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endParaRPr lang="en-US" altLang="en-US" sz="28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246" name="Rectangle 6">
            <a:extLst>
              <a:ext uri="{FF2B5EF4-FFF2-40B4-BE49-F238E27FC236}">
                <a16:creationId xmlns:a16="http://schemas.microsoft.com/office/drawing/2014/main" id="{5D150759-1602-BBD8-D055-625325B759C8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latin typeface="Arial Black" panose="020B0A04020102020204" pitchFamily="34" charset="0"/>
              </a:rPr>
              <a:t>	</a:t>
            </a:r>
            <a:r>
              <a:rPr lang="en-US" altLang="en-US" sz="2000" b="1">
                <a:solidFill>
                  <a:srgbClr val="CC0000"/>
                </a:solidFill>
              </a:rPr>
              <a:t>4.   14 PRINCIPLES OF AIR FORCE CODE</a:t>
            </a:r>
          </a:p>
        </p:txBody>
      </p:sp>
      <p:pic>
        <p:nvPicPr>
          <p:cNvPr id="266248" name="Picture 8">
            <a:extLst>
              <a:ext uri="{FF2B5EF4-FFF2-40B4-BE49-F238E27FC236}">
                <a16:creationId xmlns:a16="http://schemas.microsoft.com/office/drawing/2014/main" id="{62E14134-0402-677E-073D-0C8762F017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FFFC478-B3BB-8511-A50A-98886FC26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DF0A474-E9F2-E4D0-601D-C899F43E0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D860-152E-434F-8895-17493FD3A9E0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95938" name="Rectangle 2">
            <a:extLst>
              <a:ext uri="{FF2B5EF4-FFF2-40B4-BE49-F238E27FC236}">
                <a16:creationId xmlns:a16="http://schemas.microsoft.com/office/drawing/2014/main" id="{2CB20667-3E88-811A-A214-7A28D2CAB32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676400"/>
            <a:ext cx="8458200" cy="4114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0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8. CAUTION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great strength we hold poised is the chief defense of the United States.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With the world as dangerous as it is, any mistake could be costly or lead to war.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Recklessness costs lives &amp; adds millions to budgets.</a:t>
            </a:r>
            <a:endParaRPr lang="en-US" altLang="en-US" sz="24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5942" name="Rectangle 6">
            <a:extLst>
              <a:ext uri="{FF2B5EF4-FFF2-40B4-BE49-F238E27FC236}">
                <a16:creationId xmlns:a16="http://schemas.microsoft.com/office/drawing/2014/main" id="{5D20F4CA-F142-9722-B3D6-C2F9EBFF505F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latin typeface="Arial Black" panose="020B0A04020102020204" pitchFamily="34" charset="0"/>
              </a:rPr>
              <a:t>	</a:t>
            </a:r>
            <a:r>
              <a:rPr lang="en-US" altLang="en-US" sz="2000" b="1">
                <a:solidFill>
                  <a:srgbClr val="CC0000"/>
                </a:solidFill>
              </a:rPr>
              <a:t>4.   14 PRINCIPLES OF AIR FORCE CODE</a:t>
            </a:r>
          </a:p>
        </p:txBody>
      </p:sp>
      <p:pic>
        <p:nvPicPr>
          <p:cNvPr id="295944" name="Picture 8">
            <a:extLst>
              <a:ext uri="{FF2B5EF4-FFF2-40B4-BE49-F238E27FC236}">
                <a16:creationId xmlns:a16="http://schemas.microsoft.com/office/drawing/2014/main" id="{4D94EBB3-0AC6-0BCA-F83B-02DB2CFD3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A6C0621-FC46-D5AE-3277-47C8DBA0C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7C0D31F-C470-6FB1-DAA1-DA716C1E8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1A012-818F-4924-B95C-BF85FA853196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67266" name="Rectangle 2">
            <a:extLst>
              <a:ext uri="{FF2B5EF4-FFF2-40B4-BE49-F238E27FC236}">
                <a16:creationId xmlns:a16="http://schemas.microsoft.com/office/drawing/2014/main" id="{70806438-94AF-E844-0ABF-F4F05DFABA8C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2133600"/>
            <a:ext cx="8458200" cy="2895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9. SENSE OF RESPONSIBILITY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One of the most valued characters of an officer.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Has the job been done to the best of my ability? If not, it isn’t finished.  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267270" name="Rectangle 6">
            <a:extLst>
              <a:ext uri="{FF2B5EF4-FFF2-40B4-BE49-F238E27FC236}">
                <a16:creationId xmlns:a16="http://schemas.microsoft.com/office/drawing/2014/main" id="{CD5A43B5-E202-08F9-46C4-96E20F2C9082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latin typeface="Arial Black" panose="020B0A04020102020204" pitchFamily="34" charset="0"/>
              </a:rPr>
              <a:t>	</a:t>
            </a:r>
            <a:r>
              <a:rPr lang="en-US" altLang="en-US" sz="2000" b="1">
                <a:solidFill>
                  <a:srgbClr val="CC0000"/>
                </a:solidFill>
              </a:rPr>
              <a:t>4.   14 PRINCIPLES OF AIR FORCE CODE</a:t>
            </a:r>
          </a:p>
        </p:txBody>
      </p:sp>
      <p:pic>
        <p:nvPicPr>
          <p:cNvPr id="267272" name="Picture 8">
            <a:extLst>
              <a:ext uri="{FF2B5EF4-FFF2-40B4-BE49-F238E27FC236}">
                <a16:creationId xmlns:a16="http://schemas.microsoft.com/office/drawing/2014/main" id="{13FDA5BD-449A-BC74-220A-EFDF2CBAC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7E54D8B-A67F-720B-D9C6-07F3E1664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812C1EE-AB5A-0EEB-81F5-70D0945DE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E406-ED5E-4067-AEB7-BC60BEB4180A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96962" name="Rectangle 2">
            <a:extLst>
              <a:ext uri="{FF2B5EF4-FFF2-40B4-BE49-F238E27FC236}">
                <a16:creationId xmlns:a16="http://schemas.microsoft.com/office/drawing/2014/main" id="{1C2B57BA-0834-F79B-2774-95AD47B9455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905000"/>
            <a:ext cx="8458200" cy="38862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10. TEAMWORK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Is the means by which officers do the impossible more rapidly.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If you feel you can do it alone, you will not get very far.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Cooperation with others is essential, as the Air Force is a team organization.</a:t>
            </a:r>
          </a:p>
        </p:txBody>
      </p:sp>
      <p:sp>
        <p:nvSpPr>
          <p:cNvPr id="296966" name="Rectangle 6">
            <a:extLst>
              <a:ext uri="{FF2B5EF4-FFF2-40B4-BE49-F238E27FC236}">
                <a16:creationId xmlns:a16="http://schemas.microsoft.com/office/drawing/2014/main" id="{9D8A90AF-8D7E-1927-F2F4-F9C3964E32E8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latin typeface="Arial Black" panose="020B0A04020102020204" pitchFamily="34" charset="0"/>
              </a:rPr>
              <a:t>	</a:t>
            </a:r>
            <a:r>
              <a:rPr lang="en-US" altLang="en-US" sz="2000" b="1">
                <a:solidFill>
                  <a:srgbClr val="CC0000"/>
                </a:solidFill>
              </a:rPr>
              <a:t>4.   14 PRINCIPLES OF AIR FORCE CODE</a:t>
            </a:r>
          </a:p>
        </p:txBody>
      </p:sp>
      <p:pic>
        <p:nvPicPr>
          <p:cNvPr id="296968" name="Picture 8">
            <a:extLst>
              <a:ext uri="{FF2B5EF4-FFF2-40B4-BE49-F238E27FC236}">
                <a16:creationId xmlns:a16="http://schemas.microsoft.com/office/drawing/2014/main" id="{86A0CC15-1021-79AE-92CD-34A3CD98B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6FA7F4D-9B14-50CC-B5D1-255A98FCB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FE6200D-82D6-343E-ABA9-E15361FAD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F72C9-0795-4058-8C41-1161ABF1E68C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68290" name="Rectangle 2">
            <a:extLst>
              <a:ext uri="{FF2B5EF4-FFF2-40B4-BE49-F238E27FC236}">
                <a16:creationId xmlns:a16="http://schemas.microsoft.com/office/drawing/2014/main" id="{40AB9131-7612-DA92-0E51-8D868A46D8BA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828800"/>
            <a:ext cx="8458200" cy="3810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11. AMBITION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be ambitious is the mark of a superior officer.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If you exert yourself to become qualified for higher positions and greater responsibilities, you will eventually become convinced that you are ready for advancement.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268294" name="Rectangle 6">
            <a:extLst>
              <a:ext uri="{FF2B5EF4-FFF2-40B4-BE49-F238E27FC236}">
                <a16:creationId xmlns:a16="http://schemas.microsoft.com/office/drawing/2014/main" id="{74CEA11D-B67F-B85D-6099-9129FA4140AB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latin typeface="Arial Black" panose="020B0A04020102020204" pitchFamily="34" charset="0"/>
              </a:rPr>
              <a:t>	</a:t>
            </a:r>
            <a:r>
              <a:rPr lang="en-US" altLang="en-US" sz="2000" b="1">
                <a:solidFill>
                  <a:srgbClr val="CC0000"/>
                </a:solidFill>
              </a:rPr>
              <a:t>4.   14 PRINCIPLES OF AIR FORCE CODE</a:t>
            </a:r>
          </a:p>
        </p:txBody>
      </p:sp>
      <p:pic>
        <p:nvPicPr>
          <p:cNvPr id="268296" name="Picture 8">
            <a:extLst>
              <a:ext uri="{FF2B5EF4-FFF2-40B4-BE49-F238E27FC236}">
                <a16:creationId xmlns:a16="http://schemas.microsoft.com/office/drawing/2014/main" id="{6EE14F6E-F0BD-0814-A6C9-B456A99DEC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98EB280-81FD-4C41-D313-ED56491DE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EE87E44F-3405-4050-5E80-3C6B0B7D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1AB1E-3335-4E1F-A73D-17951A38FCE8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97986" name="Rectangle 2">
            <a:extLst>
              <a:ext uri="{FF2B5EF4-FFF2-40B4-BE49-F238E27FC236}">
                <a16:creationId xmlns:a16="http://schemas.microsoft.com/office/drawing/2014/main" id="{09108256-15EB-5509-5B47-E343A03D5BD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676400"/>
            <a:ext cx="8458200" cy="4495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12. ADAPTABILITY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One quality that every officer must employ the most.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Life in the AF or Military is a rough-and-tumble of widely varying conditions.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You must </a:t>
            </a:r>
            <a:r>
              <a:rPr lang="en-US" altLang="en-US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 able to adapt</a:t>
            </a: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every changing aspect, duty, equipment, maintenance problems, living conditions.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7990" name="Rectangle 6">
            <a:extLst>
              <a:ext uri="{FF2B5EF4-FFF2-40B4-BE49-F238E27FC236}">
                <a16:creationId xmlns:a16="http://schemas.microsoft.com/office/drawing/2014/main" id="{F2149105-7243-7A41-8AAF-CB8148BF365F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latin typeface="Arial Black" panose="020B0A04020102020204" pitchFamily="34" charset="0"/>
              </a:rPr>
              <a:t>	</a:t>
            </a:r>
            <a:r>
              <a:rPr lang="en-US" altLang="en-US" sz="2000" b="1">
                <a:solidFill>
                  <a:srgbClr val="CC0000"/>
                </a:solidFill>
              </a:rPr>
              <a:t>4.   14 PRINCIPLES OF AIR FORCE CODE</a:t>
            </a:r>
          </a:p>
        </p:txBody>
      </p:sp>
      <p:pic>
        <p:nvPicPr>
          <p:cNvPr id="297992" name="Picture 8">
            <a:extLst>
              <a:ext uri="{FF2B5EF4-FFF2-40B4-BE49-F238E27FC236}">
                <a16:creationId xmlns:a16="http://schemas.microsoft.com/office/drawing/2014/main" id="{1EEE4F8E-3F23-413E-025D-FD3190A9A1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968DCCF-B383-3411-36C5-4E4662660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0A1A319-0189-23B1-94EE-7BC752749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82DD-D75A-47FB-B197-5FB232698136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69314" name="Rectangle 2">
            <a:extLst>
              <a:ext uri="{FF2B5EF4-FFF2-40B4-BE49-F238E27FC236}">
                <a16:creationId xmlns:a16="http://schemas.microsoft.com/office/drawing/2014/main" id="{A741CB34-D68A-DA74-890B-CED8C7ED93E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676400"/>
            <a:ext cx="8458200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13. ASCENDANCY TO THE CIVIL POWER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Important to know where your loyalty lies.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Our govt., dual allegiance to US Constitution; and to Commander in Chief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Keep informed about politics, keep duty to vote, but don’t speak publicly about personal views.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9318" name="Rectangle 6">
            <a:extLst>
              <a:ext uri="{FF2B5EF4-FFF2-40B4-BE49-F238E27FC236}">
                <a16:creationId xmlns:a16="http://schemas.microsoft.com/office/drawing/2014/main" id="{12BCFA85-8709-3324-9893-361EB083E5A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latin typeface="Arial Black" panose="020B0A04020102020204" pitchFamily="34" charset="0"/>
              </a:rPr>
              <a:t>	</a:t>
            </a:r>
            <a:r>
              <a:rPr lang="en-US" altLang="en-US" sz="2000" b="1">
                <a:solidFill>
                  <a:srgbClr val="CC0000"/>
                </a:solidFill>
              </a:rPr>
              <a:t>4.   14 PRINCIPLES OF AIR FORCE CODE</a:t>
            </a:r>
          </a:p>
        </p:txBody>
      </p:sp>
      <p:pic>
        <p:nvPicPr>
          <p:cNvPr id="269320" name="Picture 8">
            <a:extLst>
              <a:ext uri="{FF2B5EF4-FFF2-40B4-BE49-F238E27FC236}">
                <a16:creationId xmlns:a16="http://schemas.microsoft.com/office/drawing/2014/main" id="{3FE48A9D-2F8F-719A-91D0-41F221B15E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D8EBC42-37B4-698F-EFEC-A62D1918E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D0F924C-F3CB-A3F9-F01B-18EF840C9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9C3B6-1BBC-48CB-B07E-4C6DB245AD3A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99010" name="Rectangle 2">
            <a:extLst>
              <a:ext uri="{FF2B5EF4-FFF2-40B4-BE49-F238E27FC236}">
                <a16:creationId xmlns:a16="http://schemas.microsoft.com/office/drawing/2014/main" id="{88BA999A-296E-5E0B-2B60-CBB9827BA944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04800" y="2362200"/>
            <a:ext cx="8458200" cy="23622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14. RELATIONS WITH CIVILIANS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Responsibility to maintain favorable relations with civilians you might have to work with.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Air Force is vital to their interest as well.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9014" name="Rectangle 6">
            <a:extLst>
              <a:ext uri="{FF2B5EF4-FFF2-40B4-BE49-F238E27FC236}">
                <a16:creationId xmlns:a16="http://schemas.microsoft.com/office/drawing/2014/main" id="{C66AE59F-09A1-1DE6-F8E6-433EE8A4F9E0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latin typeface="Arial Black" panose="020B0A04020102020204" pitchFamily="34" charset="0"/>
              </a:rPr>
              <a:t>	</a:t>
            </a:r>
            <a:r>
              <a:rPr lang="en-US" altLang="en-US" sz="2000" b="1">
                <a:solidFill>
                  <a:srgbClr val="CC0000"/>
                </a:solidFill>
              </a:rPr>
              <a:t>4.   14 PRINCIPLES OF AIR FORCE CODE</a:t>
            </a:r>
          </a:p>
        </p:txBody>
      </p:sp>
      <p:pic>
        <p:nvPicPr>
          <p:cNvPr id="299016" name="Picture 8">
            <a:extLst>
              <a:ext uri="{FF2B5EF4-FFF2-40B4-BE49-F238E27FC236}">
                <a16:creationId xmlns:a16="http://schemas.microsoft.com/office/drawing/2014/main" id="{37E36F3F-3707-AB1D-BEB9-B22AFB544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D1BA2AE-1E0A-08F1-99FF-57DF4CC5D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59B1CB0-0D85-E62F-0D60-25B4BBB39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CA7B2-024D-418A-9A47-A5245E80E22E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70338" name="Rectangle 2">
            <a:extLst>
              <a:ext uri="{FF2B5EF4-FFF2-40B4-BE49-F238E27FC236}">
                <a16:creationId xmlns:a16="http://schemas.microsoft.com/office/drawing/2014/main" id="{AD8FC8E4-DE1A-2BAB-02CD-985917A8221D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2209800" y="609600"/>
            <a:ext cx="6781800" cy="60960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CODE OF AIR FORCE SERVICE-2</a:t>
            </a:r>
          </a:p>
        </p:txBody>
      </p:sp>
      <p:sp>
        <p:nvSpPr>
          <p:cNvPr id="270339" name="Rectangle 3">
            <a:extLst>
              <a:ext uri="{FF2B5EF4-FFF2-40B4-BE49-F238E27FC236}">
                <a16:creationId xmlns:a16="http://schemas.microsoft.com/office/drawing/2014/main" id="{CB4C6CB1-78FA-F235-9F4E-6BCD56F27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200400"/>
            <a:ext cx="8229600" cy="1524000"/>
          </a:xfrm>
          <a:prstGeom prst="rect">
            <a:avLst/>
          </a:prstGeom>
          <a:solidFill>
            <a:srgbClr val="FFFFFF"/>
          </a:solidFill>
          <a:ln w="5080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000" b="1">
                <a:solidFill>
                  <a:srgbClr val="CC0000"/>
                </a:solidFill>
                <a:latin typeface="Arial" panose="020B0604020202020204" pitchFamily="34" charset="0"/>
              </a:rPr>
              <a:t>5. US AIR FORCE EXPLORERS                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4000" b="1">
                <a:solidFill>
                  <a:srgbClr val="CC0000"/>
                </a:solidFill>
                <a:latin typeface="Arial" panose="020B0604020202020204" pitchFamily="34" charset="0"/>
              </a:rPr>
              <a:t>              CADET CODE </a:t>
            </a:r>
          </a:p>
        </p:txBody>
      </p:sp>
      <p:pic>
        <p:nvPicPr>
          <p:cNvPr id="270341" name="Picture 5">
            <a:extLst>
              <a:ext uri="{FF2B5EF4-FFF2-40B4-BE49-F238E27FC236}">
                <a16:creationId xmlns:a16="http://schemas.microsoft.com/office/drawing/2014/main" id="{710F69C2-786F-16CF-4C5B-FA66C5A768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A63C850-23BF-1D5C-14D4-C56CBD472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436AFE0-399C-6468-DE9D-4FC36A1F3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B298-3401-4B29-B8A6-0B3D6856F2F6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32450" name="Rectangle 2">
            <a:extLst>
              <a:ext uri="{FF2B5EF4-FFF2-40B4-BE49-F238E27FC236}">
                <a16:creationId xmlns:a16="http://schemas.microsoft.com/office/drawing/2014/main" id="{E79BC321-4C5E-50C0-D76A-EB0A0D49E6A5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228600" y="2209800"/>
            <a:ext cx="8686800" cy="2514600"/>
          </a:xfrm>
          <a:solidFill>
            <a:srgbClr val="FFFFFF"/>
          </a:solidFill>
          <a:ln w="38100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360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                 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4. PRINCIPLES OF THE CODE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5. AIR FORCE EXPLORER CADET CODE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2452" name="Rectangle 4">
            <a:extLst>
              <a:ext uri="{FF2B5EF4-FFF2-40B4-BE49-F238E27FC236}">
                <a16:creationId xmlns:a16="http://schemas.microsoft.com/office/drawing/2014/main" id="{2EA5188A-3185-6BF0-5C5E-296D9511E69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404938" y="315913"/>
            <a:ext cx="7407275" cy="654050"/>
          </a:xfrm>
          <a:solidFill>
            <a:srgbClr val="FFFFFF"/>
          </a:solidFill>
          <a:ln w="38100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endParaRPr lang="en-US" altLang="en-US" sz="2800" b="1" i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2453" name="Rectangle 5">
            <a:extLst>
              <a:ext uri="{FF2B5EF4-FFF2-40B4-BE49-F238E27FC236}">
                <a16:creationId xmlns:a16="http://schemas.microsoft.com/office/drawing/2014/main" id="{11FA2A9B-1381-FD6F-1C42-88AAD8C896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752600"/>
            <a:ext cx="4724400" cy="45720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Arial Black" panose="020B0A04020102020204" pitchFamily="34" charset="0"/>
              </a:rPr>
              <a:t>     </a:t>
            </a:r>
            <a:r>
              <a:rPr lang="en-US" altLang="en-US" sz="2800">
                <a:solidFill>
                  <a:schemeClr val="tx1"/>
                </a:solidFill>
                <a:latin typeface="Arial Black" panose="020B0A04020102020204" pitchFamily="34" charset="0"/>
              </a:rPr>
              <a:t>COURSE TOPICS</a:t>
            </a:r>
            <a:endParaRPr lang="en-US" altLang="en-US" sz="2800" b="1" i="1">
              <a:solidFill>
                <a:schemeClr val="tx1"/>
              </a:solidFill>
            </a:endParaRPr>
          </a:p>
        </p:txBody>
      </p:sp>
      <p:pic>
        <p:nvPicPr>
          <p:cNvPr id="232455" name="Picture 7">
            <a:extLst>
              <a:ext uri="{FF2B5EF4-FFF2-40B4-BE49-F238E27FC236}">
                <a16:creationId xmlns:a16="http://schemas.microsoft.com/office/drawing/2014/main" id="{A12F36F0-20AD-64E8-34BF-F9F44F84A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D85BC1A-8DAB-1A31-5FF4-A64F7355A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27C2DDD-93F4-2D26-1E77-A7C4974E7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C909-8802-4124-A316-B747F75EA533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72386" name="Rectangle 2">
            <a:extLst>
              <a:ext uri="{FF2B5EF4-FFF2-40B4-BE49-F238E27FC236}">
                <a16:creationId xmlns:a16="http://schemas.microsoft.com/office/drawing/2014/main" id="{55734BA2-2422-DF50-8609-A5EE95B48F8B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04800" y="1676400"/>
            <a:ext cx="8458200" cy="4191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Acceptance &amp; practice of sound </a:t>
            </a:r>
            <a:r>
              <a:rPr lang="en-US" altLang="en-US" sz="2000" u="sng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ethical</a:t>
            </a:r>
            <a:r>
              <a:rPr lang="en-US" altLang="en-US" sz="2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n-US" altLang="en-US" sz="2000" u="sng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professional</a:t>
            </a:r>
            <a:r>
              <a:rPr lang="en-US" altLang="en-US" sz="2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standards of conduct: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18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Absolutely essential in the character of a military leader.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0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Cadet Corps </a:t>
            </a:r>
            <a:r>
              <a:rPr lang="en-US" altLang="en-US" sz="2000" u="sng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faithfully embraces</a:t>
            </a:r>
            <a:r>
              <a:rPr lang="en-US" altLang="en-US" sz="2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following minimum set of values of foundation: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18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For service as a Cadet officer in the United States Air Force Explorers.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0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en-US" altLang="en-US" sz="18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Reference: USAF Explorers Warrior Handbook, Page 2-9.	                    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8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Officership-I Manual, Sec. 8, Page 3.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8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8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8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8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So… Let’s Review your Cadet Code…</a:t>
            </a:r>
            <a:endParaRPr lang="en-US" altLang="en-US" sz="24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2388" name="Rectangle 4">
            <a:extLst>
              <a:ext uri="{FF2B5EF4-FFF2-40B4-BE49-F238E27FC236}">
                <a16:creationId xmlns:a16="http://schemas.microsoft.com/office/drawing/2014/main" id="{90E04DD7-C882-1702-CE27-1695BCD36F5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447800" y="304800"/>
            <a:ext cx="7543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THE CODE OF AIR FORCE SERVICE-2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    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US AIR FORCE EXPLORERS CADET CODE</a:t>
            </a:r>
          </a:p>
        </p:txBody>
      </p:sp>
      <p:pic>
        <p:nvPicPr>
          <p:cNvPr id="272390" name="Picture 6">
            <a:extLst>
              <a:ext uri="{FF2B5EF4-FFF2-40B4-BE49-F238E27FC236}">
                <a16:creationId xmlns:a16="http://schemas.microsoft.com/office/drawing/2014/main" id="{5AFFC48E-46E4-C362-6CE0-D2C777BC5E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3A37301-93B9-C171-0FDB-995FB73CA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01C5715-3291-86B6-F41C-7DDFDF7C7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E1A5-A672-422A-9CF2-BD44A8FD5212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73410" name="Rectangle 2">
            <a:extLst>
              <a:ext uri="{FF2B5EF4-FFF2-40B4-BE49-F238E27FC236}">
                <a16:creationId xmlns:a16="http://schemas.microsoft.com/office/drawing/2014/main" id="{17057C6E-2902-06F1-528B-6D555CF979C2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04800" y="1600200"/>
            <a:ext cx="8458200" cy="50292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Review of the US Air Force Explorer Cadet Code…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8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A Cadet’s word can be trusted.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4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2. A Cadet respects the property of others.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4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3. A Cadet competes fairly and takes credit for personal achievement.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4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4. A Cadet strives to ensure that his or her personal bearing reflect credit upon the individual and the service.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en-US" sz="24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5. A Cadet readily accepts responsibility and carries out that responsibility to the best of his or her ability.</a:t>
            </a:r>
          </a:p>
          <a:p>
            <a:pPr lvl="2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6B78CFAB-A358-AB6C-4BF2-F2C7CC2FD84B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447800" y="304800"/>
            <a:ext cx="75438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 THE CODE OF AIR FORCE SERVICE-2</a:t>
            </a:r>
            <a:br>
              <a:rPr lang="en-US" altLang="en-US" sz="2800">
                <a:latin typeface="Arial Black" panose="020B0A04020102020204" pitchFamily="34" charset="0"/>
              </a:rPr>
            </a:br>
            <a:r>
              <a:rPr lang="en-US" altLang="en-US" sz="2800">
                <a:latin typeface="Arial Black" panose="020B0A04020102020204" pitchFamily="34" charset="0"/>
              </a:rPr>
              <a:t>        </a:t>
            </a:r>
            <a:r>
              <a:rPr lang="en-US" altLang="en-US" sz="2000" b="1">
                <a:solidFill>
                  <a:srgbClr val="CC0000"/>
                </a:solidFill>
              </a:rPr>
              <a:t>5. US AIR FORCE EXPLORERS CADET CODE</a:t>
            </a:r>
          </a:p>
        </p:txBody>
      </p:sp>
      <p:pic>
        <p:nvPicPr>
          <p:cNvPr id="273416" name="Picture 8">
            <a:extLst>
              <a:ext uri="{FF2B5EF4-FFF2-40B4-BE49-F238E27FC236}">
                <a16:creationId xmlns:a16="http://schemas.microsoft.com/office/drawing/2014/main" id="{7F4CFC56-8DF2-E429-7384-9AB91784F3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4724AE5-6016-B7F8-CD9B-4C4AE98FE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EDFA5B7-6E16-E8AD-8401-97A096297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94D66-AB8D-4991-96A2-6A9E0C2DD742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F0F4BC18-3243-C742-7BD8-51FC92343E5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04800" y="1447800"/>
            <a:ext cx="8458200" cy="5181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Review of the US Air Force Explorer Cadet Code…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8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A Cadet is loyal to peers, superiors and subordinates.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4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7. A Cadet understands that adherence to orders in letter and spirit is the heart of military discipline.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en-US" sz="24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8. A Cadet derives pride from a Patriotic, intelligent devotion to the interests of the United States which includes Freedom, Dignity, and Justice for individuals.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en-US" sz="24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9. A Cadet recognizes that the Code serves as a bond of trust which exists among all Cadets.</a:t>
            </a:r>
          </a:p>
        </p:txBody>
      </p:sp>
      <p:sp>
        <p:nvSpPr>
          <p:cNvPr id="274438" name="Rectangle 6">
            <a:extLst>
              <a:ext uri="{FF2B5EF4-FFF2-40B4-BE49-F238E27FC236}">
                <a16:creationId xmlns:a16="http://schemas.microsoft.com/office/drawing/2014/main" id="{9B22697F-5CD9-881D-B449-66C3F5243F1E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447800" y="304800"/>
            <a:ext cx="75438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 THE CODE OF AIR FORCE SERVICE-2</a:t>
            </a:r>
            <a:br>
              <a:rPr lang="en-US" altLang="en-US" sz="2800">
                <a:latin typeface="Arial Black" panose="020B0A04020102020204" pitchFamily="34" charset="0"/>
              </a:rPr>
            </a:br>
            <a:r>
              <a:rPr lang="en-US" altLang="en-US" sz="2800">
                <a:latin typeface="Arial Black" panose="020B0A04020102020204" pitchFamily="34" charset="0"/>
              </a:rPr>
              <a:t>        </a:t>
            </a:r>
            <a:r>
              <a:rPr lang="en-US" altLang="en-US" sz="2000" b="1">
                <a:solidFill>
                  <a:srgbClr val="CC0000"/>
                </a:solidFill>
              </a:rPr>
              <a:t>5. US AIR FORCE EXPLORERS CADET CODE</a:t>
            </a:r>
          </a:p>
        </p:txBody>
      </p:sp>
      <p:pic>
        <p:nvPicPr>
          <p:cNvPr id="274440" name="Picture 8">
            <a:extLst>
              <a:ext uri="{FF2B5EF4-FFF2-40B4-BE49-F238E27FC236}">
                <a16:creationId xmlns:a16="http://schemas.microsoft.com/office/drawing/2014/main" id="{61D0696A-3DAF-F57D-E4C4-AEC8179F4A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E80BE31-57C8-AE64-1C6F-6D05001A7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05E4BD7-3160-EDF5-6873-AA6E93D10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5C32A-06DF-408D-92EF-F3F632773FEE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91842" name="Rectangle 2">
            <a:extLst>
              <a:ext uri="{FF2B5EF4-FFF2-40B4-BE49-F238E27FC236}">
                <a16:creationId xmlns:a16="http://schemas.microsoft.com/office/drawing/2014/main" id="{231D27F2-9D05-932F-9E2A-5593CC52462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04800" y="1676400"/>
            <a:ext cx="8458200" cy="46482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1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 this Code of AF Service course, we talked about…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1. The AIR FORCE CORE VALUES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14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Why the Core Values Exist – </a:t>
            </a:r>
          </a:p>
          <a:p>
            <a:pPr lvl="2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1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More than minimum standards</a:t>
            </a:r>
          </a:p>
          <a:p>
            <a:pPr lvl="2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1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What it takes to get mission done.</a:t>
            </a:r>
          </a:p>
          <a:p>
            <a:pPr lvl="2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1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Inspires us to be our very best at all times.</a:t>
            </a:r>
          </a:p>
          <a:p>
            <a:pPr lvl="2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1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It’s our Common bond among all comrades in arms.</a:t>
            </a:r>
          </a:p>
          <a:p>
            <a:pPr lvl="2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1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glue that unifies the force.</a:t>
            </a:r>
          </a:p>
          <a:p>
            <a:pPr lvl="2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1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Ties us to the great warriors and public servants of the past.</a:t>
            </a:r>
          </a:p>
          <a:p>
            <a:pPr lvl="2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4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14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What are the Core Values: </a:t>
            </a:r>
            <a:r>
              <a:rPr lang="en-US" altLang="en-US" sz="2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INTEGRITY FIRST / SERVICE BEFORE SELF EXCELLENCE IN ALL WE DO 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With Integrity – comes other Moral Traits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en-US" sz="14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2. PURPOSE OF CORE VALUES</a:t>
            </a:r>
            <a:r>
              <a:rPr lang="en-US" alt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– IT IS THE PRICE OF ADMISSION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3. CORE VALUE STRATEGIES – HOW IT RELATES WITHIN THE ORG. &amp; ITS LEADERSHIP (Top – Down &amp; Bottom-Up)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4.  14 PRINCIPLES OF THE CODE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5. REVIEW OF THE AIR FORCE EXPLORER CADET CODE</a:t>
            </a:r>
            <a:endParaRPr lang="en-US" altLang="en-US" sz="1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6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1846" name="Rectangle 6">
            <a:extLst>
              <a:ext uri="{FF2B5EF4-FFF2-40B4-BE49-F238E27FC236}">
                <a16:creationId xmlns:a16="http://schemas.microsoft.com/office/drawing/2014/main" id="{8250CAFD-7451-E931-8415-4C4B225FE69E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447800" y="304800"/>
            <a:ext cx="75438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 THE CODE OF AIR FORCE SERVICE-2</a:t>
            </a:r>
            <a:br>
              <a:rPr lang="en-US" altLang="en-US" sz="2800">
                <a:latin typeface="Arial Black" panose="020B0A04020102020204" pitchFamily="34" charset="0"/>
              </a:rPr>
            </a:br>
            <a:r>
              <a:rPr lang="en-US" altLang="en-US" sz="2800">
                <a:latin typeface="Arial Black" panose="020B0A04020102020204" pitchFamily="34" charset="0"/>
              </a:rPr>
              <a:t> </a:t>
            </a:r>
            <a:r>
              <a:rPr lang="en-US" altLang="en-US" sz="2000" b="1">
                <a:solidFill>
                  <a:srgbClr val="CC0000"/>
                </a:solidFill>
              </a:rPr>
              <a:t>SUMMARY</a:t>
            </a:r>
          </a:p>
        </p:txBody>
      </p:sp>
      <p:pic>
        <p:nvPicPr>
          <p:cNvPr id="291848" name="Picture 8">
            <a:extLst>
              <a:ext uri="{FF2B5EF4-FFF2-40B4-BE49-F238E27FC236}">
                <a16:creationId xmlns:a16="http://schemas.microsoft.com/office/drawing/2014/main" id="{CDEC70F4-2E55-98F1-8514-A99E012F16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BF3D545-EAC7-7DD6-E74E-C45792489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68C21E2-347E-6181-24E5-4C824A74A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9DA7-607B-4E06-B7B8-15D906682CAA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300034" name="Rectangle 2">
            <a:extLst>
              <a:ext uri="{FF2B5EF4-FFF2-40B4-BE49-F238E27FC236}">
                <a16:creationId xmlns:a16="http://schemas.microsoft.com/office/drawing/2014/main" id="{928E8382-FE1B-4E71-F485-B173E7248704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828800"/>
            <a:ext cx="8077200" cy="3733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990600" lvl="1" indent="-533400" algn="ctr"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REVIEW OF</a:t>
            </a:r>
          </a:p>
          <a:p>
            <a:pPr marL="990600" lvl="1" indent="-533400" algn="ctr"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LEARNING </a:t>
            </a:r>
          </a:p>
          <a:p>
            <a:pPr marL="990600" lvl="1" indent="-533400" algn="ctr"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OBJECTIVES</a:t>
            </a:r>
          </a:p>
        </p:txBody>
      </p:sp>
      <p:sp>
        <p:nvSpPr>
          <p:cNvPr id="300036" name="Rectangle 4">
            <a:extLst>
              <a:ext uri="{FF2B5EF4-FFF2-40B4-BE49-F238E27FC236}">
                <a16:creationId xmlns:a16="http://schemas.microsoft.com/office/drawing/2014/main" id="{790868F9-CE60-04E5-0073-A4E5CD087D20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609600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 </a:t>
            </a:r>
            <a:br>
              <a:rPr lang="en-US" altLang="en-US" sz="900">
                <a:solidFill>
                  <a:srgbClr val="000099"/>
                </a:solidFill>
                <a:latin typeface="Arial Black" panose="020B0A04020102020204" pitchFamily="34" charset="0"/>
              </a:rPr>
            </a:br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THE CODE OF AIR FORCE SERVICE-2</a:t>
            </a:r>
            <a:br>
              <a:rPr lang="en-US" altLang="en-US" sz="2800">
                <a:latin typeface="Arial Black" panose="020B0A04020102020204" pitchFamily="34" charset="0"/>
              </a:rPr>
            </a:br>
            <a:r>
              <a:rPr lang="en-US" altLang="en-US" sz="2800">
                <a:latin typeface="Arial Black" panose="020B0A04020102020204" pitchFamily="34" charset="0"/>
              </a:rPr>
              <a:t>       </a:t>
            </a:r>
            <a:endParaRPr lang="en-US" altLang="en-US" sz="2000" b="1">
              <a:solidFill>
                <a:srgbClr val="CC0000"/>
              </a:solidFill>
            </a:endParaRPr>
          </a:p>
        </p:txBody>
      </p:sp>
      <p:pic>
        <p:nvPicPr>
          <p:cNvPr id="300038" name="Picture 6">
            <a:extLst>
              <a:ext uri="{FF2B5EF4-FFF2-40B4-BE49-F238E27FC236}">
                <a16:creationId xmlns:a16="http://schemas.microsoft.com/office/drawing/2014/main" id="{CC0B68C9-A960-868D-177C-FFCBEFB011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75A685E-E2D9-D614-57DB-8D1D70ACB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10BF21B-E7BA-6F88-C68B-BD9AD8416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27E-0A5D-4D6B-A847-367C3657108A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301058" name="Rectangle 2">
            <a:extLst>
              <a:ext uri="{FF2B5EF4-FFF2-40B4-BE49-F238E27FC236}">
                <a16:creationId xmlns:a16="http://schemas.microsoft.com/office/drawing/2014/main" id="{E2633226-A77E-2A8E-57E2-10BB451AAB32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	Patriotism: rests upon the conviction that __________ of the American way of life is both practical _________ and is enlightened  _____-___________.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1060" name="Rectangle 4">
            <a:extLst>
              <a:ext uri="{FF2B5EF4-FFF2-40B4-BE49-F238E27FC236}">
                <a16:creationId xmlns:a16="http://schemas.microsoft.com/office/drawing/2014/main" id="{E36EDFAF-A3BF-C9AF-E9D2-F678FA54F33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01062" name="Picture 6">
            <a:extLst>
              <a:ext uri="{FF2B5EF4-FFF2-40B4-BE49-F238E27FC236}">
                <a16:creationId xmlns:a16="http://schemas.microsoft.com/office/drawing/2014/main" id="{FED6DFF7-5523-D78D-B816-FBC8815ED9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5A6CC2D-4CEE-8A94-0951-1BCAE5AF3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9C2CC54-56B4-D2D7-5EF6-1BE459571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53CEB-4BDB-4A78-A185-8AD0B6D49285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302082" name="Rectangle 2">
            <a:extLst>
              <a:ext uri="{FF2B5EF4-FFF2-40B4-BE49-F238E27FC236}">
                <a16:creationId xmlns:a16="http://schemas.microsoft.com/office/drawing/2014/main" id="{85F5BCC0-111E-2EA0-ADD6-F86B5B9C38A5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2133600"/>
            <a:ext cx="8077200" cy="28194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	Patriotism: rests upon the conviction that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preservation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the American way of life is both practical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morality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is enlightened 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self-interest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2084" name="Rectangle 4">
            <a:extLst>
              <a:ext uri="{FF2B5EF4-FFF2-40B4-BE49-F238E27FC236}">
                <a16:creationId xmlns:a16="http://schemas.microsoft.com/office/drawing/2014/main" id="{5A274F00-2BD9-636B-0C3E-39EEA20B5B5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02086" name="Picture 6">
            <a:extLst>
              <a:ext uri="{FF2B5EF4-FFF2-40B4-BE49-F238E27FC236}">
                <a16:creationId xmlns:a16="http://schemas.microsoft.com/office/drawing/2014/main" id="{F235FA02-2192-BF05-00B3-858BDECFEE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A43FFA8-0C94-5E30-34AE-4D7DD4F56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E2C2DD25-6958-B8AC-4374-2939D73B2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B583-CFF4-4221-9FCE-7062FFBA8C71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303106" name="Rectangle 2">
            <a:extLst>
              <a:ext uri="{FF2B5EF4-FFF2-40B4-BE49-F238E27FC236}">
                <a16:creationId xmlns:a16="http://schemas.microsoft.com/office/drawing/2014/main" id="{9ACD82EC-DE98-0CCD-2261-8E0FB484690E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38862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	Honor: is the highest form of _____-_______. A person of honor does not ___, _____, _____ or take advantage of others. (Service in the USAF &amp; USAFX is ________  ____, and we seek to be counted as such).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3108" name="Rectangle 4">
            <a:extLst>
              <a:ext uri="{FF2B5EF4-FFF2-40B4-BE49-F238E27FC236}">
                <a16:creationId xmlns:a16="http://schemas.microsoft.com/office/drawing/2014/main" id="{2768208F-0B73-D0FF-1BE6-63CA24C8A80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03110" name="Picture 6">
            <a:extLst>
              <a:ext uri="{FF2B5EF4-FFF2-40B4-BE49-F238E27FC236}">
                <a16:creationId xmlns:a16="http://schemas.microsoft.com/office/drawing/2014/main" id="{939FFA23-7445-936C-9F5F-AF690F78C6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5387F8A-D575-7F4A-A318-53B2C14E6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F15F1F2-94FD-5E49-D0BA-597919E07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DEBA-B338-4A7D-A061-3581921E4993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304130" name="Rectangle 2">
            <a:extLst>
              <a:ext uri="{FF2B5EF4-FFF2-40B4-BE49-F238E27FC236}">
                <a16:creationId xmlns:a16="http://schemas.microsoft.com/office/drawing/2014/main" id="{8D564412-F263-A1BC-4F4D-3EB936CE6FE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39624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	Honor: is the highest form of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self-respect.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 person of honor does not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lie, cheat, steal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or take advantage of others. (Service in the USAF &amp; USAFX is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honorable duty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and we seek to be counted as such).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4132" name="Rectangle 4">
            <a:extLst>
              <a:ext uri="{FF2B5EF4-FFF2-40B4-BE49-F238E27FC236}">
                <a16:creationId xmlns:a16="http://schemas.microsoft.com/office/drawing/2014/main" id="{37A3AD71-CE18-BF48-02AF-41C7210327C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04134" name="Picture 6">
            <a:extLst>
              <a:ext uri="{FF2B5EF4-FFF2-40B4-BE49-F238E27FC236}">
                <a16:creationId xmlns:a16="http://schemas.microsoft.com/office/drawing/2014/main" id="{11F57DE4-35A2-E731-4285-F9651360ED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AB15A1A-05A1-4160-E3E9-295E82C84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F4A08D6-0F68-BAA4-2D7D-F892A886A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64D6-91E8-4267-B14D-2FB29296AEB4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305154" name="Rectangle 2">
            <a:extLst>
              <a:ext uri="{FF2B5EF4-FFF2-40B4-BE49-F238E27FC236}">
                <a16:creationId xmlns:a16="http://schemas.microsoft.com/office/drawing/2014/main" id="{366DE1EB-DC2A-B9D4-6AB0-9BA46F99F104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676400"/>
            <a:ext cx="8077200" cy="38862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	Courage: is _____________  over fear. AF wants no officers who are unafraid, but who can ______ their _______, who can __________ _____ in interests of the nation, and __________ carry on despite their fear.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5156" name="Rectangle 4">
            <a:extLst>
              <a:ext uri="{FF2B5EF4-FFF2-40B4-BE49-F238E27FC236}">
                <a16:creationId xmlns:a16="http://schemas.microsoft.com/office/drawing/2014/main" id="{B25884A1-0264-C5AC-DEB6-9F302DEFC21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05158" name="Picture 6">
            <a:extLst>
              <a:ext uri="{FF2B5EF4-FFF2-40B4-BE49-F238E27FC236}">
                <a16:creationId xmlns:a16="http://schemas.microsoft.com/office/drawing/2014/main" id="{6CE329AD-22F3-29FA-5591-113EB9BB9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BCE58C9-F777-DB14-D36C-B161AB85B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955F62D-AA53-6F94-16B4-EEE20DB3B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4342-982C-4E97-9632-35A4CB40D82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61122" name="Rectangle 2">
            <a:extLst>
              <a:ext uri="{FF2B5EF4-FFF2-40B4-BE49-F238E27FC236}">
                <a16:creationId xmlns:a16="http://schemas.microsoft.com/office/drawing/2014/main" id="{AB0EDD8A-F53F-5959-AE13-9BC0862D6CE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2133600" y="609600"/>
            <a:ext cx="6858000" cy="60960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CODE OF AIR FORCE SERVICE-2</a:t>
            </a:r>
          </a:p>
        </p:txBody>
      </p:sp>
      <p:sp>
        <p:nvSpPr>
          <p:cNvPr id="261123" name="Rectangle 3">
            <a:extLst>
              <a:ext uri="{FF2B5EF4-FFF2-40B4-BE49-F238E27FC236}">
                <a16:creationId xmlns:a16="http://schemas.microsoft.com/office/drawing/2014/main" id="{07AE4121-02A5-2FB5-FAF3-4A2D406EB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505200"/>
            <a:ext cx="5410200" cy="1295400"/>
          </a:xfrm>
          <a:prstGeom prst="rect">
            <a:avLst/>
          </a:prstGeom>
          <a:solidFill>
            <a:srgbClr val="FFFFFF"/>
          </a:solidFill>
          <a:ln w="5080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000" b="1">
                <a:solidFill>
                  <a:srgbClr val="CC0000"/>
                </a:solidFill>
                <a:latin typeface="Arial" panose="020B0604020202020204" pitchFamily="34" charset="0"/>
              </a:rPr>
              <a:t>4. 14 PRINCIPLES OF AIR FORCE CODE </a:t>
            </a:r>
          </a:p>
        </p:txBody>
      </p:sp>
      <p:pic>
        <p:nvPicPr>
          <p:cNvPr id="261125" name="Picture 5">
            <a:extLst>
              <a:ext uri="{FF2B5EF4-FFF2-40B4-BE49-F238E27FC236}">
                <a16:creationId xmlns:a16="http://schemas.microsoft.com/office/drawing/2014/main" id="{EE84DED0-E10B-1AC5-3BCD-4A8EBFC21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BE02ED0-D455-0E2F-8D0E-68155A399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907E1A6-1C5F-9401-0E89-F628703F7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34D4-AA81-486C-80A6-3CDC17704AC8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306178" name="Rectangle 2">
            <a:extLst>
              <a:ext uri="{FF2B5EF4-FFF2-40B4-BE49-F238E27FC236}">
                <a16:creationId xmlns:a16="http://schemas.microsoft.com/office/drawing/2014/main" id="{9600B9C0-0B1B-0C96-9563-01FB6C5C1A0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676400"/>
            <a:ext cx="8077200" cy="39624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	Courage: is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ascendancy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over fear. AF wants no officers who are unafraid, but who can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conquer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their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fears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who can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suppress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them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 interests of the nation, and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courageously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carry on despite their fear.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6180" name="Rectangle 4">
            <a:extLst>
              <a:ext uri="{FF2B5EF4-FFF2-40B4-BE49-F238E27FC236}">
                <a16:creationId xmlns:a16="http://schemas.microsoft.com/office/drawing/2014/main" id="{B403C3C6-A206-E607-53FB-9C945DE9AC8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06182" name="Picture 6">
            <a:extLst>
              <a:ext uri="{FF2B5EF4-FFF2-40B4-BE49-F238E27FC236}">
                <a16:creationId xmlns:a16="http://schemas.microsoft.com/office/drawing/2014/main" id="{52DDB57B-DC0E-4C0F-3B77-E08DFF84B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627A937-03F8-A453-7358-B9EC0C585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ECE89A8C-5333-8716-C1F9-699DB32F4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006E-78F6-4714-8697-465C22B91041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307202" name="Rectangle 2">
            <a:extLst>
              <a:ext uri="{FF2B5EF4-FFF2-40B4-BE49-F238E27FC236}">
                <a16:creationId xmlns:a16="http://schemas.microsoft.com/office/drawing/2014/main" id="{7B8E0D31-F0C7-7D5C-00EB-249DB36EBFF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	Loyalty: is the quality of sincere confidence in and support of your _______, your _____, and your ________. It ____  _____   ________ sneering comments when one does something wrong or makes a _________.</a:t>
            </a:r>
          </a:p>
        </p:txBody>
      </p:sp>
      <p:sp>
        <p:nvSpPr>
          <p:cNvPr id="307204" name="Rectangle 4">
            <a:extLst>
              <a:ext uri="{FF2B5EF4-FFF2-40B4-BE49-F238E27FC236}">
                <a16:creationId xmlns:a16="http://schemas.microsoft.com/office/drawing/2014/main" id="{4DE025B2-641A-94B6-43FC-B283F2BA800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07206" name="Picture 6">
            <a:extLst>
              <a:ext uri="{FF2B5EF4-FFF2-40B4-BE49-F238E27FC236}">
                <a16:creationId xmlns:a16="http://schemas.microsoft.com/office/drawing/2014/main" id="{A876CC60-40C2-6AB6-4794-145164B63A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3192E1C-659B-BAD5-4B04-65BFA52DE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058AF5E-900E-8130-47B1-1E94B4C40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3C66-DFA3-4866-9C48-8322F39021CB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308226" name="Rectangle 2">
            <a:extLst>
              <a:ext uri="{FF2B5EF4-FFF2-40B4-BE49-F238E27FC236}">
                <a16:creationId xmlns:a16="http://schemas.microsoft.com/office/drawing/2014/main" id="{6BCCE191-BC23-5EE8-C905-9E58C37C5F11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828800"/>
            <a:ext cx="8077200" cy="39624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	Loyalty: is the quality of sincere confidence in and support of your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superiors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your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peers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and your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subordinates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It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does not include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sneering comments when one does something wrong or makes a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mistake.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8228" name="Rectangle 4">
            <a:extLst>
              <a:ext uri="{FF2B5EF4-FFF2-40B4-BE49-F238E27FC236}">
                <a16:creationId xmlns:a16="http://schemas.microsoft.com/office/drawing/2014/main" id="{F4D7A8CE-15FD-4117-6B76-01331F1DB4F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08230" name="Picture 6">
            <a:extLst>
              <a:ext uri="{FF2B5EF4-FFF2-40B4-BE49-F238E27FC236}">
                <a16:creationId xmlns:a16="http://schemas.microsoft.com/office/drawing/2014/main" id="{7320072C-D1FA-75DE-B15E-B208A8C2E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DA20E31-E108-D042-849E-5D29D6F06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E569900-7C64-8325-002B-75E14DA86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6EE7-D32B-4549-8B0D-6E4C651145E5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309250" name="Rectangle 2">
            <a:extLst>
              <a:ext uri="{FF2B5EF4-FFF2-40B4-BE49-F238E27FC236}">
                <a16:creationId xmlns:a16="http://schemas.microsoft.com/office/drawing/2014/main" id="{D787569B-138E-EFF2-7100-2C261DCC841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752600"/>
            <a:ext cx="8077200" cy="3733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	_______: is the cement that holds us together. Obedience of orders to the letter, and more importantly to the ______ is the heart of _________.</a:t>
            </a:r>
          </a:p>
        </p:txBody>
      </p:sp>
      <p:sp>
        <p:nvSpPr>
          <p:cNvPr id="309252" name="Rectangle 4">
            <a:extLst>
              <a:ext uri="{FF2B5EF4-FFF2-40B4-BE49-F238E27FC236}">
                <a16:creationId xmlns:a16="http://schemas.microsoft.com/office/drawing/2014/main" id="{3E8F3696-DD7B-7B76-43BD-7BF2E855CDB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09254" name="Picture 6">
            <a:extLst>
              <a:ext uri="{FF2B5EF4-FFF2-40B4-BE49-F238E27FC236}">
                <a16:creationId xmlns:a16="http://schemas.microsoft.com/office/drawing/2014/main" id="{7F31F836-5A4B-26A4-4494-5DE541FC8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317186F-2D47-46FB-FFE2-AC66C8C2A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2F44970-EC93-E5A2-E50F-64AFE2580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B212-EE86-457D-BA20-DAB9BC6F7D6F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310274" name="Rectangle 2">
            <a:extLst>
              <a:ext uri="{FF2B5EF4-FFF2-40B4-BE49-F238E27FC236}">
                <a16:creationId xmlns:a16="http://schemas.microsoft.com/office/drawing/2014/main" id="{3D5DE946-5413-2665-03AF-C04D1048F5F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35052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	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Discipline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is the cement that holds us together. Obedience of orders to the letter, and more importantly to the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spirit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is the heart of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discipline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310276" name="Rectangle 4">
            <a:extLst>
              <a:ext uri="{FF2B5EF4-FFF2-40B4-BE49-F238E27FC236}">
                <a16:creationId xmlns:a16="http://schemas.microsoft.com/office/drawing/2014/main" id="{62322955-0158-D9CA-E955-D69EC195EA2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0278" name="Picture 6">
            <a:extLst>
              <a:ext uri="{FF2B5EF4-FFF2-40B4-BE49-F238E27FC236}">
                <a16:creationId xmlns:a16="http://schemas.microsoft.com/office/drawing/2014/main" id="{14A99B90-4393-2BE0-D4A8-8CADC810C0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0247979-8E7B-3C3F-2B5F-F458E4CA0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10080B2-1FC4-D735-DB8B-1157EA789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3379-F9EE-46ED-AE19-731FD3BC873E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311298" name="Rectangle 2">
            <a:extLst>
              <a:ext uri="{FF2B5EF4-FFF2-40B4-BE49-F238E27FC236}">
                <a16:creationId xmlns:a16="http://schemas.microsoft.com/office/drawing/2014/main" id="{27724CAF-D869-CD82-E6F5-5230822368B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  ______: Maintaining ________ is key for wartime operations.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(Best example of Readiness is in Korea: __ days before the US entry in Korea, we were under normal operations; ___ days later Far East Air Forces destroyed ____ Korean Air Force aircraft).</a:t>
            </a:r>
          </a:p>
        </p:txBody>
      </p:sp>
      <p:sp>
        <p:nvSpPr>
          <p:cNvPr id="311300" name="Rectangle 4">
            <a:extLst>
              <a:ext uri="{FF2B5EF4-FFF2-40B4-BE49-F238E27FC236}">
                <a16:creationId xmlns:a16="http://schemas.microsoft.com/office/drawing/2014/main" id="{EECBB79D-36A2-98E7-65C6-03A2F014D2B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1302" name="Picture 6">
            <a:extLst>
              <a:ext uri="{FF2B5EF4-FFF2-40B4-BE49-F238E27FC236}">
                <a16:creationId xmlns:a16="http://schemas.microsoft.com/office/drawing/2014/main" id="{E805768C-A896-C869-E26D-5967435CA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09F7D8-E249-EC8D-8B7B-F19E6A956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3D94797-50D8-F3D1-F3DE-C56155252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2BE20-3BCB-4E9E-8449-E2F6ECBFF564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312322" name="Rectangle 2">
            <a:extLst>
              <a:ext uri="{FF2B5EF4-FFF2-40B4-BE49-F238E27FC236}">
                <a16:creationId xmlns:a16="http://schemas.microsoft.com/office/drawing/2014/main" id="{AF3E31F4-9726-F3D1-65D8-910F15E8083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Readiness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Maintaining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readiness 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 key for wartime operations.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(Best example of Readiness is in Korea: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days before the US entry in Korea, we were under normal operations;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8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days later Far East Air Forces destroyed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300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Korean Air Force aircraft).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2324" name="Rectangle 4">
            <a:extLst>
              <a:ext uri="{FF2B5EF4-FFF2-40B4-BE49-F238E27FC236}">
                <a16:creationId xmlns:a16="http://schemas.microsoft.com/office/drawing/2014/main" id="{EFE847C8-60C5-B638-79B7-142A96FFA72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2326" name="Picture 6">
            <a:extLst>
              <a:ext uri="{FF2B5EF4-FFF2-40B4-BE49-F238E27FC236}">
                <a16:creationId xmlns:a16="http://schemas.microsoft.com/office/drawing/2014/main" id="{AEB61981-044B-91A5-FC01-4E4D8A94F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AC0A9AC-0E4C-BC8D-6F2E-78B5F63EB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8422367-A1C6-ECC1-7136-7F046FCA5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A8F85-3733-4499-88A6-282AADC18AF5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313346" name="Rectangle 2">
            <a:extLst>
              <a:ext uri="{FF2B5EF4-FFF2-40B4-BE49-F238E27FC236}">
                <a16:creationId xmlns:a16="http://schemas.microsoft.com/office/drawing/2014/main" id="{7EF832AB-33B7-D1DD-F811-0E1A978D1193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3810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	_______: means simply that we owe it to the American taxpayers to hold expenses to the minimum consistent with __________   __________.</a:t>
            </a:r>
          </a:p>
        </p:txBody>
      </p:sp>
      <p:sp>
        <p:nvSpPr>
          <p:cNvPr id="313348" name="Rectangle 4">
            <a:extLst>
              <a:ext uri="{FF2B5EF4-FFF2-40B4-BE49-F238E27FC236}">
                <a16:creationId xmlns:a16="http://schemas.microsoft.com/office/drawing/2014/main" id="{C40567BE-B4B6-8E5A-472E-349E54E0A93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3350" name="Picture 6">
            <a:extLst>
              <a:ext uri="{FF2B5EF4-FFF2-40B4-BE49-F238E27FC236}">
                <a16:creationId xmlns:a16="http://schemas.microsoft.com/office/drawing/2014/main" id="{59F1F56C-9354-D430-206E-990E1E554F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E0800EE-E6F1-8FBE-D0E1-DFCBF6008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660FDBE-0A25-1FF6-3253-CD9FF0C4C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B57C-2D94-49C7-8BE1-0EA8E72C3BEA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314370" name="Rectangle 2">
            <a:extLst>
              <a:ext uri="{FF2B5EF4-FFF2-40B4-BE49-F238E27FC236}">
                <a16:creationId xmlns:a16="http://schemas.microsoft.com/office/drawing/2014/main" id="{076888C0-7D17-595E-7E09-A4BDD1FDC4CC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35814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	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Frugality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means simply that we owe it to the American taxpayers to hold expenses to the minimum consistent with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National Security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314372" name="Rectangle 4">
            <a:extLst>
              <a:ext uri="{FF2B5EF4-FFF2-40B4-BE49-F238E27FC236}">
                <a16:creationId xmlns:a16="http://schemas.microsoft.com/office/drawing/2014/main" id="{A5F2DB22-6445-92A3-AD05-62230508910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4374" name="Picture 6">
            <a:extLst>
              <a:ext uri="{FF2B5EF4-FFF2-40B4-BE49-F238E27FC236}">
                <a16:creationId xmlns:a16="http://schemas.microsoft.com/office/drawing/2014/main" id="{52456051-36CB-B049-0F86-8F774AE5B0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00B8787-9B4F-1260-6C61-A84662FEC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3EDEC13-DF33-B945-6D0B-A30011D2E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EEFC-E537-47AA-81F5-E4434A1D5749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315394" name="Rectangle 2">
            <a:extLst>
              <a:ext uri="{FF2B5EF4-FFF2-40B4-BE49-F238E27FC236}">
                <a16:creationId xmlns:a16="http://schemas.microsoft.com/office/drawing/2014/main" id="{C3204A83-C96B-88A2-61D0-CB77D031BD4E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39624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8.	 _______: is the great strength we hold poised is the _____ _____ of the U.S. With the world as dangerous as it is, any ______ could be costly or ______ ____ ______. ___________ cost lives and adds _______ to budgets.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5396" name="Rectangle 4">
            <a:extLst>
              <a:ext uri="{FF2B5EF4-FFF2-40B4-BE49-F238E27FC236}">
                <a16:creationId xmlns:a16="http://schemas.microsoft.com/office/drawing/2014/main" id="{5306AD43-482A-75ED-196B-D97532D9BCC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5398" name="Picture 6">
            <a:extLst>
              <a:ext uri="{FF2B5EF4-FFF2-40B4-BE49-F238E27FC236}">
                <a16:creationId xmlns:a16="http://schemas.microsoft.com/office/drawing/2014/main" id="{FB7B2401-92D4-39FD-39CE-D34C85EFBA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7D01265-7C66-D616-2898-6ACF6ABFF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E3A94D3B-6969-1AE6-D202-305E0B626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C084-9169-4BB5-848A-D5227AC04AD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40994" name="Rectangle 2">
            <a:extLst>
              <a:ext uri="{FF2B5EF4-FFF2-40B4-BE49-F238E27FC236}">
                <a16:creationId xmlns:a16="http://schemas.microsoft.com/office/drawing/2014/main" id="{5F6A4DE0-06AE-B227-D5F7-255DE1F2E7CC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371600"/>
            <a:ext cx="3429000" cy="50292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buFont typeface="Wingdings" panose="05000000000000000000" pitchFamily="2" charset="2"/>
              <a:buNone/>
            </a:pPr>
            <a:endParaRPr lang="en-US" altLang="en-US" sz="1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PATRIOTISM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HONOR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COURAGE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LOYALTY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DISCIPLINE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READINESS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 FRUGALITY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8. CAUTION</a:t>
            </a:r>
          </a:p>
        </p:txBody>
      </p:sp>
      <p:sp>
        <p:nvSpPr>
          <p:cNvPr id="340996" name="Rectangle 4">
            <a:extLst>
              <a:ext uri="{FF2B5EF4-FFF2-40B4-BE49-F238E27FC236}">
                <a16:creationId xmlns:a16="http://schemas.microsoft.com/office/drawing/2014/main" id="{72315127-CB07-1A6F-A785-5E6BE3B3172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24000" y="304800"/>
            <a:ext cx="74676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	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  14 PRINCIPLES OF AIR FORCE CODE</a:t>
            </a:r>
          </a:p>
        </p:txBody>
      </p:sp>
      <p:sp>
        <p:nvSpPr>
          <p:cNvPr id="340997" name="Rectangle 5">
            <a:extLst>
              <a:ext uri="{FF2B5EF4-FFF2-40B4-BE49-F238E27FC236}">
                <a16:creationId xmlns:a16="http://schemas.microsoft.com/office/drawing/2014/main" id="{0D6BC45F-F8D4-0787-EE08-87E76DCE69C1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4191000" y="1371600"/>
            <a:ext cx="4648200" cy="5105400"/>
          </a:xfrm>
          <a:prstGeom prst="rect">
            <a:avLst/>
          </a:prstGeo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marL="990600" indent="-5334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marL="1371600" indent="-4572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100" b="1">
              <a:solidFill>
                <a:srgbClr val="CC0000"/>
              </a:solidFill>
            </a:endParaRP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C0000"/>
                </a:solidFill>
              </a:rPr>
              <a:t>9. SENSE OF RESPONSIBILITY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C0000"/>
                </a:solidFill>
              </a:rPr>
              <a:t>10. TEAMWORK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C0000"/>
                </a:solidFill>
              </a:rPr>
              <a:t>11. AMBITION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C0000"/>
                </a:solidFill>
              </a:rPr>
              <a:t>12. ADAPTIBLITY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C0000"/>
                </a:solidFill>
              </a:rPr>
              <a:t>13. ASCENDENCY TO THE CIVIL POWER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C0000"/>
                </a:solidFill>
              </a:rPr>
              <a:t>14. RELATIONS WITH CIVILIANS</a:t>
            </a:r>
          </a:p>
        </p:txBody>
      </p:sp>
      <p:pic>
        <p:nvPicPr>
          <p:cNvPr id="340999" name="Picture 7">
            <a:extLst>
              <a:ext uri="{FF2B5EF4-FFF2-40B4-BE49-F238E27FC236}">
                <a16:creationId xmlns:a16="http://schemas.microsoft.com/office/drawing/2014/main" id="{36F1BC77-ED57-BCF9-9D40-C7C8E25F2A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DA6B46D-8BB8-E36F-89AE-8C8623DCB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EBD3692-0E6C-18D3-A8D2-895CC8406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A575E-D93C-42C2-908A-506F5E67A988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326658" name="Rectangle 2">
            <a:extLst>
              <a:ext uri="{FF2B5EF4-FFF2-40B4-BE49-F238E27FC236}">
                <a16:creationId xmlns:a16="http://schemas.microsoft.com/office/drawing/2014/main" id="{DB6541A4-A8DB-99B0-1624-074A9CDE332C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39624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2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8.	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Caution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is the great strength we hold poised is the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chief defense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the U.S. With the world as dangerous as it is, any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mistake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could be costly or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lead to war. Recklessness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cost lives and adds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millions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budgets.</a:t>
            </a:r>
          </a:p>
        </p:txBody>
      </p:sp>
      <p:sp>
        <p:nvSpPr>
          <p:cNvPr id="326660" name="Rectangle 4">
            <a:extLst>
              <a:ext uri="{FF2B5EF4-FFF2-40B4-BE49-F238E27FC236}">
                <a16:creationId xmlns:a16="http://schemas.microsoft.com/office/drawing/2014/main" id="{E50109C4-D6F0-BDE3-6669-E90493A293D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26662" name="Picture 6">
            <a:extLst>
              <a:ext uri="{FF2B5EF4-FFF2-40B4-BE49-F238E27FC236}">
                <a16:creationId xmlns:a16="http://schemas.microsoft.com/office/drawing/2014/main" id="{C39FC68A-8DE3-42BF-944D-021473415B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E080188-0254-7DF7-9C34-2B2511DA0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7AAF900-7C0A-79B7-8589-7F5BEC977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7E205-1DCF-4E2C-A2DC-CBA3859213EE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325634" name="Rectangle 2">
            <a:extLst>
              <a:ext uri="{FF2B5EF4-FFF2-40B4-BE49-F238E27FC236}">
                <a16:creationId xmlns:a16="http://schemas.microsoft.com/office/drawing/2014/main" id="{631F83F0-321D-A5EB-D46C-789F353FAE21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3733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9.	______  __ __________: is one of the most valued characters of an officer, and means one asking, has the job been done to the _____ __ ___  ______? If not, the job is not finished.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5636" name="Rectangle 4">
            <a:extLst>
              <a:ext uri="{FF2B5EF4-FFF2-40B4-BE49-F238E27FC236}">
                <a16:creationId xmlns:a16="http://schemas.microsoft.com/office/drawing/2014/main" id="{38243253-9A0C-2BA7-0544-5296426059A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25638" name="Picture 6">
            <a:extLst>
              <a:ext uri="{FF2B5EF4-FFF2-40B4-BE49-F238E27FC236}">
                <a16:creationId xmlns:a16="http://schemas.microsoft.com/office/drawing/2014/main" id="{4DCB0218-B42C-FC82-575F-B1DC47B32A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87CCEC9-F1BE-A8A6-15F6-905AA9EC5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47C7368-CC22-526B-4348-CEBD7A954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52AFB-57A2-4867-911D-BCDFD22ED877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324610" name="Rectangle 2">
            <a:extLst>
              <a:ext uri="{FF2B5EF4-FFF2-40B4-BE49-F238E27FC236}">
                <a16:creationId xmlns:a16="http://schemas.microsoft.com/office/drawing/2014/main" id="{CA89CFD9-456D-6645-9F92-D2A689B939BC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3657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6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9.	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Sense of Responsibility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is one of the most valued characters of an officer, and means one asking, has the job been done to the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best of my ability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 If not, the job is not finished.</a:t>
            </a:r>
          </a:p>
        </p:txBody>
      </p:sp>
      <p:sp>
        <p:nvSpPr>
          <p:cNvPr id="324612" name="Rectangle 4">
            <a:extLst>
              <a:ext uri="{FF2B5EF4-FFF2-40B4-BE49-F238E27FC236}">
                <a16:creationId xmlns:a16="http://schemas.microsoft.com/office/drawing/2014/main" id="{5232116B-863D-700A-69BC-83593616353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24614" name="Picture 6">
            <a:extLst>
              <a:ext uri="{FF2B5EF4-FFF2-40B4-BE49-F238E27FC236}">
                <a16:creationId xmlns:a16="http://schemas.microsoft.com/office/drawing/2014/main" id="{A884B166-92E8-4B6F-D205-0D255B8D1F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BC8B450-EFBE-83C9-DD2B-FBE93DD60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EF8BF0C-30DE-0ECE-C465-8060073EE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D307E-BD68-4ED2-B22C-767B6D52BBE0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323586" name="Rectangle 2">
            <a:extLst>
              <a:ext uri="{FF2B5EF4-FFF2-40B4-BE49-F238E27FC236}">
                <a16:creationId xmlns:a16="http://schemas.microsoft.com/office/drawing/2014/main" id="{88AC12B4-797A-9D27-607D-AD110A3B697D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6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10.	Teamwork: is the means by which officers do the impossible more rapidly. (If you feel you can do it alone, you will not get very far). ___________ with others is essential. Remember the ____ _______ _________ is a team organization.</a:t>
            </a:r>
          </a:p>
        </p:txBody>
      </p:sp>
      <p:sp>
        <p:nvSpPr>
          <p:cNvPr id="323588" name="Rectangle 4">
            <a:extLst>
              <a:ext uri="{FF2B5EF4-FFF2-40B4-BE49-F238E27FC236}">
                <a16:creationId xmlns:a16="http://schemas.microsoft.com/office/drawing/2014/main" id="{3A76FD57-01DE-FE41-FD63-4C6AA71A127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23590" name="Picture 6">
            <a:extLst>
              <a:ext uri="{FF2B5EF4-FFF2-40B4-BE49-F238E27FC236}">
                <a16:creationId xmlns:a16="http://schemas.microsoft.com/office/drawing/2014/main" id="{3408B1AA-5E93-0D81-2BDB-351F7D4E0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9C6AFAA-C0BE-5932-3853-8DD00690F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5C36D15-0E1A-6BC9-7A44-16155B671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081E-DF25-4035-9023-74F00C1C65A0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322562" name="Rectangle 2">
            <a:extLst>
              <a:ext uri="{FF2B5EF4-FFF2-40B4-BE49-F238E27FC236}">
                <a16:creationId xmlns:a16="http://schemas.microsoft.com/office/drawing/2014/main" id="{2999552E-736E-3A58-4C5E-1D469135F35A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10.	 Teamwork: is the means by which officers do the impossible more rapidly. (If you feel you can do it alone, you will not get very far).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Cooperation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with others is essential. Remember the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Air Force (Explorers)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is a team organization.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2564" name="Rectangle 4">
            <a:extLst>
              <a:ext uri="{FF2B5EF4-FFF2-40B4-BE49-F238E27FC236}">
                <a16:creationId xmlns:a16="http://schemas.microsoft.com/office/drawing/2014/main" id="{B9A2B609-6C46-CB99-2AFD-AA9E9160F06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22566" name="Picture 6">
            <a:extLst>
              <a:ext uri="{FF2B5EF4-FFF2-40B4-BE49-F238E27FC236}">
                <a16:creationId xmlns:a16="http://schemas.microsoft.com/office/drawing/2014/main" id="{44D696C3-E1CE-4CE7-432A-59E0F0DEB1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045DBE8-5F98-B9E5-5527-561E6E031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B8AAD3E-C17F-183C-61CA-B1A0AA503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7EDB2-0F73-4B2B-BDD6-7EF82824BBD6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321538" name="Rectangle 2">
            <a:extLst>
              <a:ext uri="{FF2B5EF4-FFF2-40B4-BE49-F238E27FC236}">
                <a16:creationId xmlns:a16="http://schemas.microsoft.com/office/drawing/2014/main" id="{D269DD9E-07D5-2F30-FEF1-24A911F428AB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11.	 Ambition: to be ____________ is the mark of a _________ officer. When you exert yourself to become qualified for __________  _________ and greater __________, you will eventually become convinced that you are ready for ____________.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1540" name="Rectangle 4">
            <a:extLst>
              <a:ext uri="{FF2B5EF4-FFF2-40B4-BE49-F238E27FC236}">
                <a16:creationId xmlns:a16="http://schemas.microsoft.com/office/drawing/2014/main" id="{5840C27C-F782-8CC8-B1FC-4ADA1EE5748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21542" name="Picture 6">
            <a:extLst>
              <a:ext uri="{FF2B5EF4-FFF2-40B4-BE49-F238E27FC236}">
                <a16:creationId xmlns:a16="http://schemas.microsoft.com/office/drawing/2014/main" id="{18BE0C17-FDEB-696E-A9C6-B10FED67A3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226BAAA-C214-0DE2-01FF-03120755C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546DE41-F6EA-DBFE-64F4-4F883AEB3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4BF1-ECFF-4BA7-9E66-79C04C828CB6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320514" name="Rectangle 2">
            <a:extLst>
              <a:ext uri="{FF2B5EF4-FFF2-40B4-BE49-F238E27FC236}">
                <a16:creationId xmlns:a16="http://schemas.microsoft.com/office/drawing/2014/main" id="{38CB4841-97F8-7EF4-C14E-035054EA4A8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4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11.	 Ambition: to be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ambitious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is the mark of a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superior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officer. When you exert yourself to become qualified for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higher positions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greater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responsibilities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you will eventually become convinced that you are ready for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advancement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320516" name="Rectangle 4">
            <a:extLst>
              <a:ext uri="{FF2B5EF4-FFF2-40B4-BE49-F238E27FC236}">
                <a16:creationId xmlns:a16="http://schemas.microsoft.com/office/drawing/2014/main" id="{E54AADA1-5B57-5839-926C-D226C294820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20518" name="Picture 6">
            <a:extLst>
              <a:ext uri="{FF2B5EF4-FFF2-40B4-BE49-F238E27FC236}">
                <a16:creationId xmlns:a16="http://schemas.microsoft.com/office/drawing/2014/main" id="{9D801471-50E2-9F99-3E8A-4D0B99BB9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9DF6EB6-8A2A-A0DE-BE34-11D3B70C6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B7E8946-7633-8A5D-93F3-3B3D96521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908CF-B3E9-4E0B-BCE6-7CC403A341DA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319490" name="Rectangle 2">
            <a:extLst>
              <a:ext uri="{FF2B5EF4-FFF2-40B4-BE49-F238E27FC236}">
                <a16:creationId xmlns:a16="http://schemas.microsoft.com/office/drawing/2014/main" id="{B23AFFE7-3DC2-B6C0-DDC4-8FBE26AAC2C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4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12.	 ___________: is one quality that every officer must employ the most. Life in the AF and/or military is not easy, and you must be able to ______ to every changing __________, _____, ________, _________  _______ or _________   ___________.</a:t>
            </a:r>
          </a:p>
        </p:txBody>
      </p:sp>
      <p:sp>
        <p:nvSpPr>
          <p:cNvPr id="319492" name="Rectangle 4">
            <a:extLst>
              <a:ext uri="{FF2B5EF4-FFF2-40B4-BE49-F238E27FC236}">
                <a16:creationId xmlns:a16="http://schemas.microsoft.com/office/drawing/2014/main" id="{9F5FEB74-C9A7-B165-FC5F-D6EB710C915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9494" name="Picture 6">
            <a:extLst>
              <a:ext uri="{FF2B5EF4-FFF2-40B4-BE49-F238E27FC236}">
                <a16:creationId xmlns:a16="http://schemas.microsoft.com/office/drawing/2014/main" id="{C2E4C9D9-4364-3C61-A7B7-8CA6064A18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4BF010D-EEC4-8354-0280-77434DB42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E4CD12F-BDBF-B51C-D0AF-D2F64F568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B6A-C2A0-4FF5-9412-FE40A521F4EB}" type="slidenum">
              <a:rPr lang="en-US" altLang="en-US"/>
              <a:pPr/>
              <a:t>48</a:t>
            </a:fld>
            <a:endParaRPr lang="en-US" altLang="en-US"/>
          </a:p>
        </p:txBody>
      </p:sp>
      <p:sp>
        <p:nvSpPr>
          <p:cNvPr id="318466" name="Rectangle 2">
            <a:extLst>
              <a:ext uri="{FF2B5EF4-FFF2-40B4-BE49-F238E27FC236}">
                <a16:creationId xmlns:a16="http://schemas.microsoft.com/office/drawing/2014/main" id="{32FD03A6-2497-81F2-9E44-612C8F5BAB33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4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12.	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Adaptability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is one quality that every officer must employ the most. Life in the AF and/or military is not easy, and you must be able to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adapt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every changing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aspect, duty, equipment, maintenance problems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or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living conditions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8468" name="Rectangle 4">
            <a:extLst>
              <a:ext uri="{FF2B5EF4-FFF2-40B4-BE49-F238E27FC236}">
                <a16:creationId xmlns:a16="http://schemas.microsoft.com/office/drawing/2014/main" id="{A21D5E65-E41E-5652-D864-2A6DEB0361A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8470" name="Picture 6">
            <a:extLst>
              <a:ext uri="{FF2B5EF4-FFF2-40B4-BE49-F238E27FC236}">
                <a16:creationId xmlns:a16="http://schemas.microsoft.com/office/drawing/2014/main" id="{4CD50173-ACF1-2B60-36B1-5DA5DEEF73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8E2B47D-9000-C200-B906-08722817D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01E5763-BB74-F801-61D5-F475536B6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27F9-9D0F-47FB-8D7D-12557BF8B85D}" type="slidenum">
              <a:rPr lang="en-US" altLang="en-US"/>
              <a:pPr/>
              <a:t>49</a:t>
            </a:fld>
            <a:endParaRPr lang="en-US" altLang="en-US"/>
          </a:p>
        </p:txBody>
      </p:sp>
      <p:sp>
        <p:nvSpPr>
          <p:cNvPr id="317442" name="Rectangle 2">
            <a:extLst>
              <a:ext uri="{FF2B5EF4-FFF2-40B4-BE49-F238E27FC236}">
                <a16:creationId xmlns:a16="http://schemas.microsoft.com/office/drawing/2014/main" id="{DE00203E-7FDD-68B0-82D4-27CB0BD25AB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13.	Ascendancy to the Civil Power:  means it is important to know where you loyalty lies… to ___ ________, dual allegiance to US Constitution and to __________  __  _____. Keep informed about ______, keep your duty to ____, but don’t speak publicly about __________ ______.</a:t>
            </a:r>
          </a:p>
        </p:txBody>
      </p:sp>
      <p:sp>
        <p:nvSpPr>
          <p:cNvPr id="317444" name="Rectangle 4">
            <a:extLst>
              <a:ext uri="{FF2B5EF4-FFF2-40B4-BE49-F238E27FC236}">
                <a16:creationId xmlns:a16="http://schemas.microsoft.com/office/drawing/2014/main" id="{0B120F26-8A0C-440E-E5E1-ADBD2EACD5D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7446" name="Picture 6">
            <a:extLst>
              <a:ext uri="{FF2B5EF4-FFF2-40B4-BE49-F238E27FC236}">
                <a16:creationId xmlns:a16="http://schemas.microsoft.com/office/drawing/2014/main" id="{8DC5080D-A0CC-9636-6FCD-462B4FF48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9EB8125-EE10-DF9D-3A78-14598729B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E8624F9-5256-8E1E-C985-53B6840F5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BA9E7-7FEF-47B5-A913-1A72B94E8E6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63170" name="Rectangle 2">
            <a:extLst>
              <a:ext uri="{FF2B5EF4-FFF2-40B4-BE49-F238E27FC236}">
                <a16:creationId xmlns:a16="http://schemas.microsoft.com/office/drawing/2014/main" id="{5FAFDDFF-BBF4-8777-081F-DD1F4829D19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2209800"/>
            <a:ext cx="8458200" cy="31242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9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PATRIOTISM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32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Rests upon the conviction that preservation of the American way of life: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is both practical morality, and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is enlightened self-interest.  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  <a:endParaRPr lang="en-US" altLang="en-US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3172" name="Rectangle 4">
            <a:extLst>
              <a:ext uri="{FF2B5EF4-FFF2-40B4-BE49-F238E27FC236}">
                <a16:creationId xmlns:a16="http://schemas.microsoft.com/office/drawing/2014/main" id="{DEFC6C7F-DDCC-310F-D79E-F2057CE108A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24000" y="304800"/>
            <a:ext cx="74676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	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  14 PRINCIPLES OF AIR FORCE CODE</a:t>
            </a:r>
          </a:p>
        </p:txBody>
      </p:sp>
      <p:pic>
        <p:nvPicPr>
          <p:cNvPr id="263174" name="Picture 6">
            <a:extLst>
              <a:ext uri="{FF2B5EF4-FFF2-40B4-BE49-F238E27FC236}">
                <a16:creationId xmlns:a16="http://schemas.microsoft.com/office/drawing/2014/main" id="{0CFF1F53-B274-FB57-A88C-1F5DAFDBF3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9BB3D40-1EF8-BAED-FEC0-8AF0ED2E2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F440893-6B3C-BA6E-49AB-364D225CE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1C98-2EF4-4495-A173-9043A94B9113}" type="slidenum">
              <a:rPr lang="en-US" altLang="en-US"/>
              <a:pPr/>
              <a:t>50</a:t>
            </a:fld>
            <a:endParaRPr lang="en-US" altLang="en-US"/>
          </a:p>
        </p:txBody>
      </p:sp>
      <p:sp>
        <p:nvSpPr>
          <p:cNvPr id="316418" name="Rectangle 2">
            <a:extLst>
              <a:ext uri="{FF2B5EF4-FFF2-40B4-BE49-F238E27FC236}">
                <a16:creationId xmlns:a16="http://schemas.microsoft.com/office/drawing/2014/main" id="{7DDD121B-B628-AC47-E078-07F1836ED70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13.	 Ascendancy to the Civil Power:  means it is important to know where you loyalty lies… to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government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dual allegiance to US Constitution and to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Commander-in-Chief.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Keep informed about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politics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keep your duty to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vote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but don’t speak publicly about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personal views.</a:t>
            </a:r>
          </a:p>
        </p:txBody>
      </p:sp>
      <p:sp>
        <p:nvSpPr>
          <p:cNvPr id="316420" name="Rectangle 4">
            <a:extLst>
              <a:ext uri="{FF2B5EF4-FFF2-40B4-BE49-F238E27FC236}">
                <a16:creationId xmlns:a16="http://schemas.microsoft.com/office/drawing/2014/main" id="{C7B6893A-7C3D-EABE-3342-1577FF56F3D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6422" name="Picture 6">
            <a:extLst>
              <a:ext uri="{FF2B5EF4-FFF2-40B4-BE49-F238E27FC236}">
                <a16:creationId xmlns:a16="http://schemas.microsoft.com/office/drawing/2014/main" id="{9ECAF32E-ADE1-46B1-6694-5A4A79F18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49AE1BF-F27F-5022-E073-D56194491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2D61003-B298-7F1F-5B60-C5E1380B5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A1D7D-9D64-4C1F-A48E-7CCC617DFA91}" type="slidenum">
              <a:rPr lang="en-US" altLang="en-US"/>
              <a:pPr/>
              <a:t>51</a:t>
            </a:fld>
            <a:endParaRPr lang="en-US" altLang="en-US"/>
          </a:p>
        </p:txBody>
      </p:sp>
      <p:sp>
        <p:nvSpPr>
          <p:cNvPr id="328706" name="Rectangle 2">
            <a:extLst>
              <a:ext uri="{FF2B5EF4-FFF2-40B4-BE49-F238E27FC236}">
                <a16:creationId xmlns:a16="http://schemas.microsoft.com/office/drawing/2014/main" id="{1922AE07-45A2-2FC2-0510-88C682AF52F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38862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14.	Relation with Civilians: means we have a responsibility to maintain _________  _________ with civilians you might have to work with, it is in vital Air Force interest as well.</a:t>
            </a:r>
          </a:p>
        </p:txBody>
      </p:sp>
      <p:sp>
        <p:nvSpPr>
          <p:cNvPr id="328708" name="Rectangle 4">
            <a:extLst>
              <a:ext uri="{FF2B5EF4-FFF2-40B4-BE49-F238E27FC236}">
                <a16:creationId xmlns:a16="http://schemas.microsoft.com/office/drawing/2014/main" id="{6F0B3226-18DA-18FB-1504-87CB87A3C9A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28710" name="Picture 6">
            <a:extLst>
              <a:ext uri="{FF2B5EF4-FFF2-40B4-BE49-F238E27FC236}">
                <a16:creationId xmlns:a16="http://schemas.microsoft.com/office/drawing/2014/main" id="{46798235-A47C-738C-FA35-3A4906DEC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4571652-67C6-0B74-8A93-57A05A4FD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4D18EBE-64A4-9CE4-E6FC-43FF05850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0B3A6-492F-4399-97FC-10343F2E157F}" type="slidenum">
              <a:rPr lang="en-US" altLang="en-US"/>
              <a:pPr/>
              <a:t>52</a:t>
            </a:fld>
            <a:endParaRPr lang="en-US" altLang="en-US"/>
          </a:p>
        </p:txBody>
      </p:sp>
      <p:sp>
        <p:nvSpPr>
          <p:cNvPr id="327682" name="Rectangle 2">
            <a:extLst>
              <a:ext uri="{FF2B5EF4-FFF2-40B4-BE49-F238E27FC236}">
                <a16:creationId xmlns:a16="http://schemas.microsoft.com/office/drawing/2014/main" id="{5954B4E6-7F80-FC81-F35B-E85CAC55C45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35814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14 Principles of Air Force Code: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4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14.	Relation with Civilians: means we have a responsibility to maintain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favorable relations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with civilians you might have to work with, it is in vital Air Force interest as well.</a:t>
            </a:r>
          </a:p>
        </p:txBody>
      </p:sp>
      <p:sp>
        <p:nvSpPr>
          <p:cNvPr id="327684" name="Rectangle 4">
            <a:extLst>
              <a:ext uri="{FF2B5EF4-FFF2-40B4-BE49-F238E27FC236}">
                <a16:creationId xmlns:a16="http://schemas.microsoft.com/office/drawing/2014/main" id="{D82AE770-F997-5CC8-EC10-939D976E55D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27686" name="Picture 6">
            <a:extLst>
              <a:ext uri="{FF2B5EF4-FFF2-40B4-BE49-F238E27FC236}">
                <a16:creationId xmlns:a16="http://schemas.microsoft.com/office/drawing/2014/main" id="{A31BA342-9DE0-6977-CEAE-52D078E05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76C7F33-71BD-B20F-6970-8B547B30D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0F9CC58-E83E-7AB1-A30A-B5CF1671A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EE382-C2A5-4B73-9CFD-D8F14A098967}" type="slidenum">
              <a:rPr lang="en-US" altLang="en-US"/>
              <a:pPr/>
              <a:t>53</a:t>
            </a:fld>
            <a:endParaRPr lang="en-US" altLang="en-US"/>
          </a:p>
        </p:txBody>
      </p:sp>
      <p:sp>
        <p:nvSpPr>
          <p:cNvPr id="329730" name="Rectangle 2">
            <a:extLst>
              <a:ext uri="{FF2B5EF4-FFF2-40B4-BE49-F238E27FC236}">
                <a16:creationId xmlns:a16="http://schemas.microsoft.com/office/drawing/2014/main" id="{84432F1D-4B88-9702-D104-9254E76AEAD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382000" cy="35814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Review of the U.S. Air Force Explorer Cadet Code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As in the US Air Force the absolutely essential character of a leader is the ___________ &amp; __________ of sound _______ and _____________ standards of conduct.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FEF49410-948E-5A53-7497-ECA0750C525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29734" name="Picture 6">
            <a:extLst>
              <a:ext uri="{FF2B5EF4-FFF2-40B4-BE49-F238E27FC236}">
                <a16:creationId xmlns:a16="http://schemas.microsoft.com/office/drawing/2014/main" id="{170A6311-35D7-CA11-BDE1-6B92E01360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DB8C176-865D-5FE3-543E-35240A719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7829D3E-245A-814E-1128-FC3BC61C0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80E2-E201-4805-AF26-0494A7723F28}" type="slidenum">
              <a:rPr lang="en-US" altLang="en-US"/>
              <a:pPr/>
              <a:t>54</a:t>
            </a:fld>
            <a:endParaRPr lang="en-US" altLang="en-US"/>
          </a:p>
        </p:txBody>
      </p:sp>
      <p:sp>
        <p:nvSpPr>
          <p:cNvPr id="330754" name="Rectangle 2">
            <a:extLst>
              <a:ext uri="{FF2B5EF4-FFF2-40B4-BE49-F238E27FC236}">
                <a16:creationId xmlns:a16="http://schemas.microsoft.com/office/drawing/2014/main" id="{1097BBB5-B558-0447-07CE-ED654918D08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382000" cy="35814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Review of the U.S. Air Force Explorer Cadet Code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As in the US Air Force the absolutely essential character of a leader is the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acceptance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&amp;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practice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sound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ethical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professional 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standards of conduct.</a:t>
            </a:r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8C45FC43-0894-7ED9-E051-50172E2441B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30758" name="Picture 6">
            <a:extLst>
              <a:ext uri="{FF2B5EF4-FFF2-40B4-BE49-F238E27FC236}">
                <a16:creationId xmlns:a16="http://schemas.microsoft.com/office/drawing/2014/main" id="{D7D2974B-05BB-256F-347E-67B95C94F3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9E10613-1EEB-48AC-2771-1C9A40D1E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B37BDB5-4D75-2C39-68BB-77D42DAC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54F5D-BAE9-4621-9843-A22B3BEF699F}" type="slidenum">
              <a:rPr lang="en-US" altLang="en-US"/>
              <a:pPr/>
              <a:t>55</a:t>
            </a:fld>
            <a:endParaRPr lang="en-US" altLang="en-US"/>
          </a:p>
        </p:txBody>
      </p:sp>
      <p:sp>
        <p:nvSpPr>
          <p:cNvPr id="331778" name="Rectangle 2">
            <a:extLst>
              <a:ext uri="{FF2B5EF4-FFF2-40B4-BE49-F238E27FC236}">
                <a16:creationId xmlns:a16="http://schemas.microsoft.com/office/drawing/2014/main" id="{F4E2B470-2E98-B964-E654-48EAF249313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382000" cy="2895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Review of the U.S. Air Force Explorer Cadet Code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The Cadet Corp ________   _____ the minimum set values of foundation in the USAFX Cadet Code.</a:t>
            </a:r>
          </a:p>
        </p:txBody>
      </p:sp>
      <p:sp>
        <p:nvSpPr>
          <p:cNvPr id="331780" name="Rectangle 4">
            <a:extLst>
              <a:ext uri="{FF2B5EF4-FFF2-40B4-BE49-F238E27FC236}">
                <a16:creationId xmlns:a16="http://schemas.microsoft.com/office/drawing/2014/main" id="{FC0A803F-3953-30DA-26E9-19BBC3E7CA8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31782" name="Picture 6">
            <a:extLst>
              <a:ext uri="{FF2B5EF4-FFF2-40B4-BE49-F238E27FC236}">
                <a16:creationId xmlns:a16="http://schemas.microsoft.com/office/drawing/2014/main" id="{58029A8E-F427-308D-92F2-53A0C1155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1E9DD3C-8561-6AD2-101E-90968A6BB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E614AA6-2DE5-C10B-FB8C-D402EFDBA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4D6A-1789-448B-8ED6-60B88EC8858E}" type="slidenum">
              <a:rPr lang="en-US" altLang="en-US"/>
              <a:pPr/>
              <a:t>56</a:t>
            </a:fld>
            <a:endParaRPr lang="en-US" altLang="en-US"/>
          </a:p>
        </p:txBody>
      </p:sp>
      <p:sp>
        <p:nvSpPr>
          <p:cNvPr id="332802" name="Rectangle 2">
            <a:extLst>
              <a:ext uri="{FF2B5EF4-FFF2-40B4-BE49-F238E27FC236}">
                <a16:creationId xmlns:a16="http://schemas.microsoft.com/office/drawing/2014/main" id="{B2F06835-A30A-1432-3F70-49F2EE8F743C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382000" cy="2971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Review of the U.S. Air Force Explorer Cadet Code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The Cadet Corp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fully embraces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minimum set values of foundation in the USAFX Cadet Code.</a:t>
            </a:r>
          </a:p>
        </p:txBody>
      </p:sp>
      <p:sp>
        <p:nvSpPr>
          <p:cNvPr id="332804" name="Rectangle 4">
            <a:extLst>
              <a:ext uri="{FF2B5EF4-FFF2-40B4-BE49-F238E27FC236}">
                <a16:creationId xmlns:a16="http://schemas.microsoft.com/office/drawing/2014/main" id="{265D8547-14F9-3D65-C078-6CC8E4C5E2D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32806" name="Picture 6">
            <a:extLst>
              <a:ext uri="{FF2B5EF4-FFF2-40B4-BE49-F238E27FC236}">
                <a16:creationId xmlns:a16="http://schemas.microsoft.com/office/drawing/2014/main" id="{31061259-07A2-C897-1822-13814CD05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8009E8D-EA98-F178-0BF2-64DD5AFEA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C596D75-121A-3EC7-50F8-605CFAF51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CCEBF-DD0C-4083-B6D1-F4EBA85A23A7}" type="slidenum">
              <a:rPr lang="en-US" altLang="en-US"/>
              <a:pPr/>
              <a:t>57</a:t>
            </a:fld>
            <a:endParaRPr lang="en-US" altLang="en-US"/>
          </a:p>
        </p:txBody>
      </p:sp>
      <p:sp>
        <p:nvSpPr>
          <p:cNvPr id="334850" name="Rectangle 2">
            <a:extLst>
              <a:ext uri="{FF2B5EF4-FFF2-40B4-BE49-F238E27FC236}">
                <a16:creationId xmlns:a16="http://schemas.microsoft.com/office/drawing/2014/main" id="{E1BF3F91-4401-6E1A-C1D0-6A48B4B7A5D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458200" cy="4038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Review of the U.S. Air Force Explorer Cadet Code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(1) A Cadet’s word can be _____________.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(2) A Cadet respects the _________ of others.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(3) A Cadet _________ fairly and takes credit for __________  _________.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4852" name="Rectangle 4">
            <a:extLst>
              <a:ext uri="{FF2B5EF4-FFF2-40B4-BE49-F238E27FC236}">
                <a16:creationId xmlns:a16="http://schemas.microsoft.com/office/drawing/2014/main" id="{6C004385-0DB6-13EC-CD9C-BB4A4795F90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34854" name="Picture 6">
            <a:extLst>
              <a:ext uri="{FF2B5EF4-FFF2-40B4-BE49-F238E27FC236}">
                <a16:creationId xmlns:a16="http://schemas.microsoft.com/office/drawing/2014/main" id="{B5D5431F-4C2D-F737-6E3E-7D98EA77A0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0FB437A-6133-1655-16DB-8A4CD43A0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43DBA3B-D137-075D-DF2C-6B0684B9A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F1A8E-F0B9-4A84-9A9F-B53039E428A8}" type="slidenum">
              <a:rPr lang="en-US" altLang="en-US"/>
              <a:pPr/>
              <a:t>58</a:t>
            </a:fld>
            <a:endParaRPr lang="en-US" altLang="en-US"/>
          </a:p>
        </p:txBody>
      </p:sp>
      <p:sp>
        <p:nvSpPr>
          <p:cNvPr id="333826" name="Rectangle 2">
            <a:extLst>
              <a:ext uri="{FF2B5EF4-FFF2-40B4-BE49-F238E27FC236}">
                <a16:creationId xmlns:a16="http://schemas.microsoft.com/office/drawing/2014/main" id="{92CE25EA-D1E0-20A6-A9BD-01AAECF4AF9C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382000" cy="35814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Review of the U.S. Air Force Explorer Cadet Code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(1) A Cadet’s word can be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trusted.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(2) A Cadet respects the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property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others.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(3) A Cadet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competes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fairly and takes credit for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personal achievement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333828" name="Rectangle 4">
            <a:extLst>
              <a:ext uri="{FF2B5EF4-FFF2-40B4-BE49-F238E27FC236}">
                <a16:creationId xmlns:a16="http://schemas.microsoft.com/office/drawing/2014/main" id="{9E2F9BF5-9147-D331-3402-2093B1529F0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33830" name="Picture 6">
            <a:extLst>
              <a:ext uri="{FF2B5EF4-FFF2-40B4-BE49-F238E27FC236}">
                <a16:creationId xmlns:a16="http://schemas.microsoft.com/office/drawing/2014/main" id="{943946B3-1B3C-530E-69AB-AC666EF13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785E0DC-C196-C330-0099-198A7E617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E19AC76-072D-3FEB-30FF-1082AA65F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0D315-1000-45C9-932B-F97BC8833E58}" type="slidenum">
              <a:rPr lang="en-US" altLang="en-US"/>
              <a:pPr/>
              <a:t>59</a:t>
            </a:fld>
            <a:endParaRPr lang="en-US" altLang="en-US"/>
          </a:p>
        </p:txBody>
      </p:sp>
      <p:sp>
        <p:nvSpPr>
          <p:cNvPr id="335874" name="Rectangle 2">
            <a:extLst>
              <a:ext uri="{FF2B5EF4-FFF2-40B4-BE49-F238E27FC236}">
                <a16:creationId xmlns:a16="http://schemas.microsoft.com/office/drawing/2014/main" id="{FB3DE4BA-DA5F-D47C-341E-53ABE695DA6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382000" cy="4038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Review of the U.S. Air Force Explorer Cadet Code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(4) A Cadet strives to ensure that his or her ________  _____ reflect _____ upon the individual and the _____.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4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(5) A Cadet readily ________  _______________ and carries out that ______________ to the best of his or her ability.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4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(6) A Cadet is _______ to peers, superiors and ______________.</a:t>
            </a:r>
          </a:p>
        </p:txBody>
      </p:sp>
      <p:sp>
        <p:nvSpPr>
          <p:cNvPr id="335876" name="Rectangle 4">
            <a:extLst>
              <a:ext uri="{FF2B5EF4-FFF2-40B4-BE49-F238E27FC236}">
                <a16:creationId xmlns:a16="http://schemas.microsoft.com/office/drawing/2014/main" id="{870FEB96-F8DE-88BA-5AE4-9923AE62C0C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35878" name="Picture 6">
            <a:extLst>
              <a:ext uri="{FF2B5EF4-FFF2-40B4-BE49-F238E27FC236}">
                <a16:creationId xmlns:a16="http://schemas.microsoft.com/office/drawing/2014/main" id="{A11D7F82-70B7-417A-24F2-275283D801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0B259BB-13D1-0C78-D81F-DB68D9026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9515AC4-E7AB-DDDE-56EA-4D6904938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78CD1-272E-4AE1-AD27-62CA952D882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92866" name="Rectangle 2">
            <a:extLst>
              <a:ext uri="{FF2B5EF4-FFF2-40B4-BE49-F238E27FC236}">
                <a16:creationId xmlns:a16="http://schemas.microsoft.com/office/drawing/2014/main" id="{7B2AE76A-F5E4-AEE5-519A-7157B7E8EB6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2286000"/>
            <a:ext cx="8458200" cy="3048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lvl="1"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2. HONOR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The highest form of self-respect.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 person of honor does not lie, cheat, steal or take advantage of others.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Service in the USAF &amp; USAFX is honorable duty, and we seek to be counted as such.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altLang="en-US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2870" name="Rectangle 6">
            <a:extLst>
              <a:ext uri="{FF2B5EF4-FFF2-40B4-BE49-F238E27FC236}">
                <a16:creationId xmlns:a16="http://schemas.microsoft.com/office/drawing/2014/main" id="{E9DCBC4B-DD21-1C15-62FB-7FB1A9840EB8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latin typeface="Arial Black" panose="020B0A04020102020204" pitchFamily="34" charset="0"/>
              </a:rPr>
              <a:t>	</a:t>
            </a:r>
            <a:r>
              <a:rPr lang="en-US" altLang="en-US" sz="2000" b="1">
                <a:solidFill>
                  <a:srgbClr val="CC0000"/>
                </a:solidFill>
              </a:rPr>
              <a:t>4.   14 PRINCIPLES OF AIR FORCE CODE</a:t>
            </a:r>
          </a:p>
        </p:txBody>
      </p:sp>
      <p:pic>
        <p:nvPicPr>
          <p:cNvPr id="292872" name="Picture 8">
            <a:extLst>
              <a:ext uri="{FF2B5EF4-FFF2-40B4-BE49-F238E27FC236}">
                <a16:creationId xmlns:a16="http://schemas.microsoft.com/office/drawing/2014/main" id="{F183503B-E72E-980B-6BE2-F8BCB1104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4E7AA03-22A5-74D5-70B6-2A08C7E51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05A1F73-8155-7825-CBB6-E7F5F416E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ACEC-4C2A-4DBC-B517-099C392BDDA9}" type="slidenum">
              <a:rPr lang="en-US" altLang="en-US"/>
              <a:pPr/>
              <a:t>60</a:t>
            </a:fld>
            <a:endParaRPr lang="en-US" altLang="en-US"/>
          </a:p>
        </p:txBody>
      </p:sp>
      <p:sp>
        <p:nvSpPr>
          <p:cNvPr id="336898" name="Rectangle 2">
            <a:extLst>
              <a:ext uri="{FF2B5EF4-FFF2-40B4-BE49-F238E27FC236}">
                <a16:creationId xmlns:a16="http://schemas.microsoft.com/office/drawing/2014/main" id="{60F9CE16-F799-60CA-7ED9-B71FE288E132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305800" cy="4114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Review of the U.S. Air Force Explorer Cadet Code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(4) A Cadet strives to ensure that his or her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personal bearing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reflect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credit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upon the individual and the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service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4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(5) A Cadet readily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accepts responsibility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carries out that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responsibility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 the best of his or her ability.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4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(6) A Cadet is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loyal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peers, superiors and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subordinates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336900" name="Rectangle 4">
            <a:extLst>
              <a:ext uri="{FF2B5EF4-FFF2-40B4-BE49-F238E27FC236}">
                <a16:creationId xmlns:a16="http://schemas.microsoft.com/office/drawing/2014/main" id="{E2F72E8E-46F6-AF95-04FC-9770645EC4B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36902" name="Picture 6">
            <a:extLst>
              <a:ext uri="{FF2B5EF4-FFF2-40B4-BE49-F238E27FC236}">
                <a16:creationId xmlns:a16="http://schemas.microsoft.com/office/drawing/2014/main" id="{110FE8AB-369C-D3E3-35B8-EC7DDAA6B9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2ADC5DE-520C-C6CD-9EF5-C67E412BD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849268A-C67E-2901-7FB6-FD155756D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A48ED-EAA2-4A3D-BE61-1C2FAAA80239}" type="slidenum">
              <a:rPr lang="en-US" altLang="en-US"/>
              <a:pPr/>
              <a:t>61</a:t>
            </a:fld>
            <a:endParaRPr lang="en-US" altLang="en-US"/>
          </a:p>
        </p:txBody>
      </p:sp>
      <p:sp>
        <p:nvSpPr>
          <p:cNvPr id="337922" name="Rectangle 2">
            <a:extLst>
              <a:ext uri="{FF2B5EF4-FFF2-40B4-BE49-F238E27FC236}">
                <a16:creationId xmlns:a16="http://schemas.microsoft.com/office/drawing/2014/main" id="{F6D70FF7-A9C0-75D2-6EF3-E20C7635B16C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382000" cy="4495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Review of the U.S. Air Force Explorer Cadet Code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(7) A Cadet understands that adherence to _______ in letter and spirit is the heart of ________  _________.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4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(8) A Cadet derives pride from a ___________, ___________ ________ to the interests of the United States which include __________, ____________, and ________ for individuals.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4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(9) A Cadet recognizes that the ____ serves as a ______  __  _____ which exists among all Cadets.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4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4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4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24" name="Rectangle 4">
            <a:extLst>
              <a:ext uri="{FF2B5EF4-FFF2-40B4-BE49-F238E27FC236}">
                <a16:creationId xmlns:a16="http://schemas.microsoft.com/office/drawing/2014/main" id="{F31450C2-7AD4-B6D3-0F04-DC316098140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37926" name="Picture 6">
            <a:extLst>
              <a:ext uri="{FF2B5EF4-FFF2-40B4-BE49-F238E27FC236}">
                <a16:creationId xmlns:a16="http://schemas.microsoft.com/office/drawing/2014/main" id="{EFEE5D0C-B59D-7CA8-E02F-94A0941818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310052D-202F-E945-D193-CCA6D7258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F351E60-89CB-8403-67A1-EA04EDF76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78A84-A86C-452F-BEBC-0A603C4933E2}" type="slidenum">
              <a:rPr lang="en-US" altLang="en-US"/>
              <a:pPr/>
              <a:t>62</a:t>
            </a:fld>
            <a:endParaRPr lang="en-US" altLang="en-US"/>
          </a:p>
        </p:txBody>
      </p:sp>
      <p:sp>
        <p:nvSpPr>
          <p:cNvPr id="338946" name="Rectangle 2">
            <a:extLst>
              <a:ext uri="{FF2B5EF4-FFF2-40B4-BE49-F238E27FC236}">
                <a16:creationId xmlns:a16="http://schemas.microsoft.com/office/drawing/2014/main" id="{5704A1A2-E3B1-8C40-E2F9-00548BB999DB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382000" cy="4191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Review of the U.S. Air Force Explorer Cadet Code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(7) A Cadet understands that adherence to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orders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 letter and spirit is the heart of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military discipline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4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(8) A Cadet derives pride from a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patriotic, intelligent devotion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the interests of the United States which include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Freedom, Dignity, and Justice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for individuals.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4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(9) A Cadet recognizes that the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Code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serves as a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bond of trust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which exists among all Cadets.</a:t>
            </a:r>
          </a:p>
        </p:txBody>
      </p:sp>
      <p:sp>
        <p:nvSpPr>
          <p:cNvPr id="338948" name="Rectangle 4">
            <a:extLst>
              <a:ext uri="{FF2B5EF4-FFF2-40B4-BE49-F238E27FC236}">
                <a16:creationId xmlns:a16="http://schemas.microsoft.com/office/drawing/2014/main" id="{49603D6D-44D0-F5B1-9335-3AE01A12948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38950" name="Picture 6">
            <a:extLst>
              <a:ext uri="{FF2B5EF4-FFF2-40B4-BE49-F238E27FC236}">
                <a16:creationId xmlns:a16="http://schemas.microsoft.com/office/drawing/2014/main" id="{D2125B8C-2B0F-F0B3-A0B2-D3B929902B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131923A-0B5D-C3F8-4C1F-35C165F24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ABD4692-C0DC-BFE3-75CD-2058CE620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B4AD-B2E7-436A-865E-253081E04F36}" type="slidenum">
              <a:rPr lang="en-US" altLang="en-US"/>
              <a:pPr/>
              <a:t>63</a:t>
            </a:fld>
            <a:endParaRPr lang="en-US" altLang="en-US"/>
          </a:p>
        </p:txBody>
      </p:sp>
      <p:sp>
        <p:nvSpPr>
          <p:cNvPr id="339970" name="Rectangle 2">
            <a:extLst>
              <a:ext uri="{FF2B5EF4-FFF2-40B4-BE49-F238E27FC236}">
                <a16:creationId xmlns:a16="http://schemas.microsoft.com/office/drawing/2014/main" id="{0A879575-5122-641E-967B-75BC5B049B51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1143000" y="2133600"/>
            <a:ext cx="7162800" cy="2667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algn="ctr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NEXT WEEK:</a:t>
            </a:r>
          </a:p>
          <a:p>
            <a:pPr marL="609600" indent="-609600" algn="ctr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10  - QUESTION QUIZ ON:</a:t>
            </a:r>
          </a:p>
          <a:p>
            <a:pPr marL="609600" indent="-609600" algn="ctr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 algn="ctr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‘Code of Air Force Conduct – Part 2’</a:t>
            </a:r>
          </a:p>
        </p:txBody>
      </p:sp>
      <p:sp>
        <p:nvSpPr>
          <p:cNvPr id="339972" name="Rectangle 4">
            <a:extLst>
              <a:ext uri="{FF2B5EF4-FFF2-40B4-BE49-F238E27FC236}">
                <a16:creationId xmlns:a16="http://schemas.microsoft.com/office/drawing/2014/main" id="{93EEBAA3-9B0D-9C0B-F51C-25F897CBD72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39974" name="Picture 6">
            <a:extLst>
              <a:ext uri="{FF2B5EF4-FFF2-40B4-BE49-F238E27FC236}">
                <a16:creationId xmlns:a16="http://schemas.microsoft.com/office/drawing/2014/main" id="{DFF2FD27-894E-956D-FC55-DF96E75D4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>
            <a:extLst>
              <a:ext uri="{FF2B5EF4-FFF2-40B4-BE49-F238E27FC236}">
                <a16:creationId xmlns:a16="http://schemas.microsoft.com/office/drawing/2014/main" id="{AC8B6EC1-D9DC-27AB-353E-9F7191846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6">
            <a:extLst>
              <a:ext uri="{FF2B5EF4-FFF2-40B4-BE49-F238E27FC236}">
                <a16:creationId xmlns:a16="http://schemas.microsoft.com/office/drawing/2014/main" id="{4EBCB58F-66D6-AF57-F707-C19E5B93D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D6D52-850F-4ADA-BA10-FD408D8A47DA}" type="slidenum">
              <a:rPr lang="en-US" altLang="en-US"/>
              <a:pPr/>
              <a:t>64</a:t>
            </a:fld>
            <a:endParaRPr lang="en-US" altLang="en-US"/>
          </a:p>
        </p:txBody>
      </p:sp>
      <p:sp>
        <p:nvSpPr>
          <p:cNvPr id="285698" name="Rectangle 2">
            <a:extLst>
              <a:ext uri="{FF2B5EF4-FFF2-40B4-BE49-F238E27FC236}">
                <a16:creationId xmlns:a16="http://schemas.microsoft.com/office/drawing/2014/main" id="{3C57BF9E-DAD5-39E5-8FDF-C6F4317A3BE7}"/>
              </a:ext>
            </a:extLst>
          </p:cNvPr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2590800" y="685800"/>
            <a:ext cx="6096000" cy="53340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CODE OF AIR FORCE SERVICE-2</a:t>
            </a:r>
          </a:p>
        </p:txBody>
      </p:sp>
      <p:sp>
        <p:nvSpPr>
          <p:cNvPr id="285700" name="Rectangle 4">
            <a:extLst>
              <a:ext uri="{FF2B5EF4-FFF2-40B4-BE49-F238E27FC236}">
                <a16:creationId xmlns:a16="http://schemas.microsoft.com/office/drawing/2014/main" id="{FDC85366-03AD-5620-1FBA-986628AE0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209800"/>
            <a:ext cx="6553200" cy="4114800"/>
          </a:xfrm>
          <a:prstGeom prst="rect">
            <a:avLst/>
          </a:prstGeom>
          <a:solidFill>
            <a:schemeClr val="tx1"/>
          </a:solidFill>
          <a:ln w="508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marL="990600" indent="-5334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marL="1371600" indent="-4572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lvl="1" eaLnBrk="1" hangingPunct="1">
              <a:buClr>
                <a:srgbClr val="FFCC00"/>
              </a:buClr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chemeClr val="bg1"/>
                </a:solidFill>
              </a:rPr>
              <a:t>        END </a:t>
            </a:r>
          </a:p>
          <a:p>
            <a:pPr lvl="1" eaLnBrk="1" hangingPunct="1">
              <a:buClr>
                <a:srgbClr val="FFCC00"/>
              </a:buClr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chemeClr val="bg1"/>
                </a:solidFill>
              </a:rPr>
              <a:t>         Of</a:t>
            </a:r>
          </a:p>
          <a:p>
            <a:pPr lvl="1" algn="ctr" eaLnBrk="1" hangingPunct="1">
              <a:buClr>
                <a:srgbClr val="FFCC00"/>
              </a:buClr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chemeClr val="bg1"/>
                </a:solidFill>
              </a:rPr>
              <a:t>COURSE</a:t>
            </a:r>
          </a:p>
        </p:txBody>
      </p:sp>
      <p:pic>
        <p:nvPicPr>
          <p:cNvPr id="285702" name="Picture 6">
            <a:extLst>
              <a:ext uri="{FF2B5EF4-FFF2-40B4-BE49-F238E27FC236}">
                <a16:creationId xmlns:a16="http://schemas.microsoft.com/office/drawing/2014/main" id="{9FB57BCB-F59F-DF02-2451-1DB2052CFF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B752635-A10E-2D2B-1408-7D66CEF76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34D0A87-122F-BBB4-1366-AEE2A40B1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C6A8D-126A-4CDB-B200-2CB687C27C3E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64194" name="Rectangle 2">
            <a:extLst>
              <a:ext uri="{FF2B5EF4-FFF2-40B4-BE49-F238E27FC236}">
                <a16:creationId xmlns:a16="http://schemas.microsoft.com/office/drawing/2014/main" id="{AF63AA97-F73C-2E99-6305-69C8BC8D7CE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905000"/>
            <a:ext cx="8458200" cy="3352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lvl="1">
              <a:buFont typeface="Wingdings" panose="05000000000000000000" pitchFamily="2" charset="2"/>
              <a:buNone/>
            </a:pPr>
            <a:endParaRPr lang="en-US" altLang="en-US" sz="8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3. COURAGE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Courage is ascendancy over fear.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Air Force wants no officers who are unafraid.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Air Force wants officers who can conquer their fears; who suppress them in interests of nation; courageously carry on despite their fear.</a:t>
            </a:r>
          </a:p>
        </p:txBody>
      </p:sp>
      <p:sp>
        <p:nvSpPr>
          <p:cNvPr id="264198" name="Rectangle 6">
            <a:extLst>
              <a:ext uri="{FF2B5EF4-FFF2-40B4-BE49-F238E27FC236}">
                <a16:creationId xmlns:a16="http://schemas.microsoft.com/office/drawing/2014/main" id="{F08505C9-858C-DD1E-CD3B-9F89F0D09764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latin typeface="Arial Black" panose="020B0A04020102020204" pitchFamily="34" charset="0"/>
              </a:rPr>
              <a:t>	</a:t>
            </a:r>
            <a:r>
              <a:rPr lang="en-US" altLang="en-US" sz="2000" b="1">
                <a:solidFill>
                  <a:srgbClr val="CC0000"/>
                </a:solidFill>
              </a:rPr>
              <a:t>4.   14 PRINCIPLES OF AIR FORCE CODE</a:t>
            </a:r>
          </a:p>
        </p:txBody>
      </p:sp>
      <p:pic>
        <p:nvPicPr>
          <p:cNvPr id="264200" name="Picture 8">
            <a:extLst>
              <a:ext uri="{FF2B5EF4-FFF2-40B4-BE49-F238E27FC236}">
                <a16:creationId xmlns:a16="http://schemas.microsoft.com/office/drawing/2014/main" id="{3BD58624-EBF3-F500-27BF-38EB6A9026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8A07CA8-983F-D354-5D88-434C2ED45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C445838-C499-22E7-E6E2-03F70A980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4A3F-BD09-4D33-B92D-FE5FC36BBC10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93890" name="Rectangle 2">
            <a:extLst>
              <a:ext uri="{FF2B5EF4-FFF2-40B4-BE49-F238E27FC236}">
                <a16:creationId xmlns:a16="http://schemas.microsoft.com/office/drawing/2014/main" id="{284F93D7-13FA-EA0D-72BA-2E98E8F4CE01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04800" y="1752600"/>
            <a:ext cx="8534400" cy="4495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8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4. LOYALTY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The quality of sincere confidence in &amp; support of: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Your superiors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Your peers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Your subordinates.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It </a:t>
            </a:r>
            <a:r>
              <a:rPr lang="en-US" altLang="en-US" i="1" u="sng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does not include</a:t>
            </a: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sneering comments when one does something wrong or makes a mistake.</a:t>
            </a:r>
          </a:p>
        </p:txBody>
      </p:sp>
      <p:sp>
        <p:nvSpPr>
          <p:cNvPr id="293894" name="Rectangle 6">
            <a:extLst>
              <a:ext uri="{FF2B5EF4-FFF2-40B4-BE49-F238E27FC236}">
                <a16:creationId xmlns:a16="http://schemas.microsoft.com/office/drawing/2014/main" id="{4AE115B4-1F46-DCDE-3E46-22272A4F8341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latin typeface="Arial Black" panose="020B0A04020102020204" pitchFamily="34" charset="0"/>
              </a:rPr>
              <a:t>	</a:t>
            </a:r>
            <a:r>
              <a:rPr lang="en-US" altLang="en-US" sz="2000" b="1">
                <a:solidFill>
                  <a:srgbClr val="CC0000"/>
                </a:solidFill>
              </a:rPr>
              <a:t>4.   14 PRINCIPLES OF AIR FORCE CODE</a:t>
            </a:r>
          </a:p>
        </p:txBody>
      </p:sp>
      <p:pic>
        <p:nvPicPr>
          <p:cNvPr id="293896" name="Picture 8">
            <a:extLst>
              <a:ext uri="{FF2B5EF4-FFF2-40B4-BE49-F238E27FC236}">
                <a16:creationId xmlns:a16="http://schemas.microsoft.com/office/drawing/2014/main" id="{CC6269B1-D33A-5383-94DB-331CFB8D36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5B2800F-4A60-309D-43E4-0D3901EF9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B72CE68-E6AE-7BCA-4D11-7DBB44569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1A9D-8250-408C-8EED-D65DC2825842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65218" name="Rectangle 2">
            <a:extLst>
              <a:ext uri="{FF2B5EF4-FFF2-40B4-BE49-F238E27FC236}">
                <a16:creationId xmlns:a16="http://schemas.microsoft.com/office/drawing/2014/main" id="{CD89A790-1987-F262-4419-E0C78BA210D1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2286000"/>
            <a:ext cx="8458200" cy="28194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5. DISCIPLINE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32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cement that holds us together.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Obedience of orders to the letter– and, more important, </a:t>
            </a:r>
            <a:r>
              <a:rPr lang="en-US" altLang="en-US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spirit</a:t>
            </a: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– is the heart of discipline.</a:t>
            </a:r>
            <a:r>
              <a:rPr lang="en-US" altLang="en-US" sz="32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endParaRPr lang="en-US" altLang="en-US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5222" name="Rectangle 6">
            <a:extLst>
              <a:ext uri="{FF2B5EF4-FFF2-40B4-BE49-F238E27FC236}">
                <a16:creationId xmlns:a16="http://schemas.microsoft.com/office/drawing/2014/main" id="{6AB3C489-4612-B795-673F-8F5BDBD5206B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THE CODE OF AIR FORCE SERVICE-2</a:t>
            </a:r>
            <a:r>
              <a:rPr lang="en-US" altLang="en-US" sz="2800">
                <a:latin typeface="Arial Black" panose="020B0A04020102020204" pitchFamily="34" charset="0"/>
              </a:rPr>
              <a:t>	</a:t>
            </a:r>
            <a:r>
              <a:rPr lang="en-US" altLang="en-US" sz="2000" b="1">
                <a:solidFill>
                  <a:srgbClr val="CC0000"/>
                </a:solidFill>
              </a:rPr>
              <a:t>4.   14 PRINCIPLES OF AIR FORCE CODE</a:t>
            </a:r>
          </a:p>
        </p:txBody>
      </p:sp>
      <p:pic>
        <p:nvPicPr>
          <p:cNvPr id="265224" name="Picture 8">
            <a:extLst>
              <a:ext uri="{FF2B5EF4-FFF2-40B4-BE49-F238E27FC236}">
                <a16:creationId xmlns:a16="http://schemas.microsoft.com/office/drawing/2014/main" id="{1F588912-706C-1F9E-AD00-A3318E41C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3454</TotalTime>
  <Words>4105</Words>
  <Application>Microsoft Office PowerPoint</Application>
  <PresentationFormat>On-screen Show (4:3)</PresentationFormat>
  <Paragraphs>469</Paragraphs>
  <Slides>64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9" baseType="lpstr">
      <vt:lpstr>Times New Roman</vt:lpstr>
      <vt:lpstr>Arial</vt:lpstr>
      <vt:lpstr>Wingdings</vt:lpstr>
      <vt:lpstr>Arial Black</vt:lpstr>
      <vt:lpstr>Clouds</vt:lpstr>
      <vt:lpstr>PowerPoint Presentation</vt:lpstr>
      <vt:lpstr>THE CODE OF AIR FORCE SERVICE-2</vt:lpstr>
      <vt:lpstr>PowerPoint Presentation</vt:lpstr>
      <vt:lpstr>THE CODE OF AIR FORCE SERVICE-2 4.   14 PRINCIPLES OF AIR FORCE CODE</vt:lpstr>
      <vt:lpstr>THE CODE OF AIR FORCE SERVICE-2 4.   14 PRINCIPLES OF AIR FORCE CODE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THE CODE OF AIR FORCE SERVICE-2         5. US AIR FORCE EXPLORERS CADET CODE</vt:lpstr>
      <vt:lpstr>PowerPoint Presentation</vt:lpstr>
      <vt:lpstr>PowerPoint Presentation</vt:lpstr>
      <vt:lpstr>PowerPoint Presentation</vt:lpstr>
      <vt:lpstr>PowerPoint Presentation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THE CODE OF AIR FORCE SERVICE-2  OUR LEARNING OBJECTIVES</vt:lpstr>
      <vt:lpstr>    THE PROFESSIONAL OFFICER OUR LEARNING OBJECTIVES</vt:lpstr>
      <vt:lpstr>PowerPoint Presentation</vt:lpstr>
    </vt:vector>
  </TitlesOfParts>
  <Company>PMA InfoSys,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Officer Candidate School  “OFFICERSHIP COURSE”</dc:title>
  <dc:creator>Administrator</dc:creator>
  <cp:lastModifiedBy>Thomas Block</cp:lastModifiedBy>
  <cp:revision>194</cp:revision>
  <dcterms:created xsi:type="dcterms:W3CDTF">2002-04-26T23:42:40Z</dcterms:created>
  <dcterms:modified xsi:type="dcterms:W3CDTF">2024-07-23T19:46:06Z</dcterms:modified>
</cp:coreProperties>
</file>