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70" r:id="rId3"/>
    <p:sldId id="258" r:id="rId4"/>
    <p:sldId id="259" r:id="rId5"/>
    <p:sldId id="260" r:id="rId6"/>
    <p:sldId id="261" r:id="rId7"/>
    <p:sldId id="262" r:id="rId8"/>
    <p:sldId id="263" r:id="rId9"/>
    <p:sldId id="264" r:id="rId10"/>
    <p:sldId id="265" r:id="rId11"/>
    <p:sldId id="266" r:id="rId12"/>
    <p:sldId id="267" r:id="rId13"/>
    <p:sldId id="268" r:id="rId14"/>
    <p:sldId id="272" r:id="rId15"/>
    <p:sldId id="271" r:id="rId16"/>
    <p:sldId id="269"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JPb1bwZTgi2/dbMiowhuWqWHc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70bcddb9f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170bcddb9f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70bcddb9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1170bcddb9f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70bcddb9f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g1170bcddb9f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70bcddb9f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1170bcddb9f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854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303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1057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788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36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851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0561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412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49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5984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621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7803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3373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110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8494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677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2249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5066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6111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8849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7912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0231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9775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70bcddb9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1170bcddb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8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70bcddb9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1170bcddb9f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70bcddb9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1170bcddb9f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70bcddb9f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1170bcddb9f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70bcddb9f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1170bcddb9f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70bcddb9f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1170bcddb9f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70bcddb9f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1170bcddb9f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130088"/>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Air Force Explorers</a:t>
            </a:r>
            <a:endParaRPr sz="3600" b="1" i="1" dirty="0">
              <a:latin typeface="Arial"/>
              <a:ea typeface="Arial"/>
              <a:cs typeface="Arial"/>
              <a:sym typeface="Arial"/>
            </a:endParaRPr>
          </a:p>
        </p:txBody>
      </p:sp>
      <p:cxnSp>
        <p:nvCxnSpPr>
          <p:cNvPr id="85" name="Google Shape;85;p1"/>
          <p:cNvCxnSpPr/>
          <p:nvPr/>
        </p:nvCxnSpPr>
        <p:spPr>
          <a:xfrm>
            <a:off x="119334" y="1184728"/>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86" name="Google Shape;86;p1"/>
          <p:cNvCxnSpPr/>
          <p:nvPr/>
        </p:nvCxnSpPr>
        <p:spPr>
          <a:xfrm>
            <a:off x="119334" y="6326421"/>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87" name="Google Shape;87;p1"/>
          <p:cNvSpPr txBox="1"/>
          <p:nvPr/>
        </p:nvSpPr>
        <p:spPr>
          <a:xfrm>
            <a:off x="7427359" y="6505530"/>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88" name="Google Shape;88;p1"/>
          <p:cNvSpPr txBox="1"/>
          <p:nvPr/>
        </p:nvSpPr>
        <p:spPr>
          <a:xfrm>
            <a:off x="7427359" y="130088"/>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2821407" y="2290414"/>
            <a:ext cx="6063538" cy="2340771"/>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ts val="3600"/>
              <a:buFont typeface="Arial"/>
              <a:buNone/>
            </a:pPr>
            <a:r>
              <a:rPr lang="en-US" sz="3600" b="1" dirty="0">
                <a:solidFill>
                  <a:schemeClr val="dk1"/>
                </a:solidFill>
              </a:rPr>
              <a:t>AI - General Intelligence: Introduction to Intelligence</a:t>
            </a:r>
          </a:p>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&amp;</a:t>
            </a:r>
          </a:p>
          <a:p>
            <a:pPr marL="0" marR="0" lvl="0" indent="0" algn="ctr" rtl="0">
              <a:lnSpc>
                <a:spcPct val="100000"/>
              </a:lnSpc>
              <a:spcBef>
                <a:spcPts val="0"/>
              </a:spcBef>
              <a:spcAft>
                <a:spcPts val="0"/>
              </a:spcAft>
              <a:buClr>
                <a:schemeClr val="dk1"/>
              </a:buClr>
              <a:buSzPts val="3600"/>
              <a:buFont typeface="Arial"/>
              <a:buNone/>
            </a:pPr>
            <a:r>
              <a:rPr lang="en-US" sz="3600" b="1" dirty="0">
                <a:solidFill>
                  <a:schemeClr val="dk1"/>
                </a:solidFill>
              </a:rPr>
              <a:t>Anti-Terrorism &amp; Security Programs</a:t>
            </a:r>
            <a:endParaRPr sz="3600" b="1" i="0" u="none" strike="noStrike" cap="none" dirty="0">
              <a:solidFill>
                <a:schemeClr val="dk1"/>
              </a:solidFill>
              <a:latin typeface="Arial"/>
              <a:ea typeface="Arial"/>
              <a:cs typeface="Arial"/>
              <a:sym typeface="Arial"/>
            </a:endParaRPr>
          </a:p>
        </p:txBody>
      </p:sp>
      <p:pic>
        <p:nvPicPr>
          <p:cNvPr id="3" name="Picture 2" descr="A blue and yellow emblem with a white star and a eagle&#10;&#10;Description automatically generated">
            <a:extLst>
              <a:ext uri="{FF2B5EF4-FFF2-40B4-BE49-F238E27FC236}">
                <a16:creationId xmlns:a16="http://schemas.microsoft.com/office/drawing/2014/main" id="{30D696AB-7BFD-9454-35C9-0687BF1053F1}"/>
              </a:ext>
            </a:extLst>
          </p:cNvPr>
          <p:cNvPicPr>
            <a:picLocks noChangeAspect="1"/>
          </p:cNvPicPr>
          <p:nvPr/>
        </p:nvPicPr>
        <p:blipFill>
          <a:blip r:embed="rId3"/>
          <a:stretch>
            <a:fillRect/>
          </a:stretch>
        </p:blipFill>
        <p:spPr>
          <a:xfrm>
            <a:off x="259055" y="2239369"/>
            <a:ext cx="2466390" cy="2442863"/>
          </a:xfrm>
          <a:prstGeom prst="rect">
            <a:avLst/>
          </a:prstGeom>
        </p:spPr>
      </p:pic>
      <p:sp>
        <p:nvSpPr>
          <p:cNvPr id="4" name="TextBox 3">
            <a:extLst>
              <a:ext uri="{FF2B5EF4-FFF2-40B4-BE49-F238E27FC236}">
                <a16:creationId xmlns:a16="http://schemas.microsoft.com/office/drawing/2014/main" id="{5AF5C75D-DEFB-9F2B-1B41-0A440D50FA25}"/>
              </a:ext>
            </a:extLst>
          </p:cNvPr>
          <p:cNvSpPr txBox="1"/>
          <p:nvPr/>
        </p:nvSpPr>
        <p:spPr>
          <a:xfrm>
            <a:off x="259055" y="5587871"/>
            <a:ext cx="3766878" cy="646331"/>
          </a:xfrm>
          <a:prstGeom prst="rect">
            <a:avLst/>
          </a:prstGeom>
          <a:noFill/>
        </p:spPr>
        <p:txBody>
          <a:bodyPr wrap="square" rtlCol="0">
            <a:spAutoFit/>
          </a:bodyPr>
          <a:lstStyle/>
          <a:p>
            <a:r>
              <a:rPr lang="en-US" sz="1200" dirty="0"/>
              <a:t>Prepared by:</a:t>
            </a:r>
          </a:p>
          <a:p>
            <a:r>
              <a:rPr lang="en-US" sz="1200" dirty="0"/>
              <a:t>Capt. Matthew </a:t>
            </a:r>
            <a:r>
              <a:rPr lang="en-US" sz="1200" dirty="0" err="1"/>
              <a:t>Sergent</a:t>
            </a:r>
            <a:r>
              <a:rPr lang="en-US" sz="1200" dirty="0"/>
              <a:t>, Chief A2–Air Intelligence</a:t>
            </a:r>
          </a:p>
          <a:p>
            <a:r>
              <a:rPr lang="en-US" sz="1200" dirty="0" err="1"/>
              <a:t>Hqs</a:t>
            </a:r>
            <a:r>
              <a:rPr lang="en-US" sz="1200" dirty="0"/>
              <a:t> – Air Force Explorers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70bcddb9f_0_69"/>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Cryptography</a:t>
            </a:r>
            <a:endParaRPr sz="3600" b="1" i="1">
              <a:latin typeface="Arial"/>
              <a:ea typeface="Arial"/>
              <a:cs typeface="Arial"/>
              <a:sym typeface="Arial"/>
            </a:endParaRPr>
          </a:p>
        </p:txBody>
      </p:sp>
      <p:cxnSp>
        <p:nvCxnSpPr>
          <p:cNvPr id="186" name="Google Shape;186;g1170bcddb9f_0_69"/>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87" name="Google Shape;187;g1170bcddb9f_0_69"/>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88" name="Google Shape;188;g1170bcddb9f_0_69"/>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89" name="Google Shape;189;g1170bcddb9f_0_69"/>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91" name="Google Shape;191;g1170bcddb9f_0_69"/>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NSA: Agency Charged with Cryptography, and Communications Security (COMSEC)</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Encryption is as important today as it is throughout history. </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“Study of secure communications techniques that allow only the sender and intended recipient of a message to view its content”</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Ciphers: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Caesar Cipher</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AES-256 Bit encryption</a:t>
            </a:r>
            <a:endParaRPr sz="2800" b="0" i="0" u="none" strike="noStrike" cap="none">
              <a:solidFill>
                <a:srgbClr val="00009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90"/>
              </a:solidFill>
              <a:latin typeface="Arial"/>
              <a:ea typeface="Arial"/>
              <a:cs typeface="Arial"/>
              <a:sym typeface="Arial"/>
            </a:endParaRPr>
          </a:p>
        </p:txBody>
      </p:sp>
      <p:pic>
        <p:nvPicPr>
          <p:cNvPr id="192" name="Google Shape;192;g1170bcddb9f_0_69"/>
          <p:cNvPicPr preferRelativeResize="0"/>
          <p:nvPr/>
        </p:nvPicPr>
        <p:blipFill>
          <a:blip r:embed="rId3">
            <a:alphaModFix/>
          </a:blip>
          <a:stretch>
            <a:fillRect/>
          </a:stretch>
        </p:blipFill>
        <p:spPr>
          <a:xfrm>
            <a:off x="5435625" y="4098850"/>
            <a:ext cx="3086375" cy="2104050"/>
          </a:xfrm>
          <a:prstGeom prst="rect">
            <a:avLst/>
          </a:prstGeom>
          <a:noFill/>
          <a:ln>
            <a:noFill/>
          </a:ln>
        </p:spPr>
      </p:pic>
      <p:pic>
        <p:nvPicPr>
          <p:cNvPr id="2" name="Picture 1" descr="A blue and yellow emblem with a white star and a eagle&#10;&#10;Description automatically generated">
            <a:extLst>
              <a:ext uri="{FF2B5EF4-FFF2-40B4-BE49-F238E27FC236}">
                <a16:creationId xmlns:a16="http://schemas.microsoft.com/office/drawing/2014/main" id="{F05E62CD-BF0F-D281-84E1-A48D022257EF}"/>
              </a:ext>
            </a:extLst>
          </p:cNvPr>
          <p:cNvPicPr>
            <a:picLocks noChangeAspect="1"/>
          </p:cNvPicPr>
          <p:nvPr/>
        </p:nvPicPr>
        <p:blipFill>
          <a:blip r:embed="rId4"/>
          <a:stretch>
            <a:fillRect/>
          </a:stretch>
        </p:blipFill>
        <p:spPr>
          <a:xfrm>
            <a:off x="221619" y="123516"/>
            <a:ext cx="932477" cy="9235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170bcddb9f_0_80"/>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Caesar Cipher Exercise</a:t>
            </a:r>
            <a:endParaRPr sz="3600" b="1" i="1">
              <a:latin typeface="Arial"/>
              <a:ea typeface="Arial"/>
              <a:cs typeface="Arial"/>
              <a:sym typeface="Arial"/>
            </a:endParaRPr>
          </a:p>
        </p:txBody>
      </p:sp>
      <p:cxnSp>
        <p:nvCxnSpPr>
          <p:cNvPr id="198" name="Google Shape;198;g1170bcddb9f_0_8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99" name="Google Shape;199;g1170bcddb9f_0_8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00" name="Google Shape;200;g1170bcddb9f_0_8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01" name="Google Shape;201;g1170bcddb9f_0_8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03" name="Google Shape;203;g1170bcddb9f_0_80"/>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4800">
              <a:solidFill>
                <a:srgbClr val="000090"/>
              </a:solidFill>
            </a:endParaRPr>
          </a:p>
          <a:p>
            <a:pPr marL="0" marR="0" lvl="0" indent="0" algn="ctr" rtl="0">
              <a:lnSpc>
                <a:spcPct val="100000"/>
              </a:lnSpc>
              <a:spcBef>
                <a:spcPts val="0"/>
              </a:spcBef>
              <a:spcAft>
                <a:spcPts val="0"/>
              </a:spcAft>
              <a:buClr>
                <a:srgbClr val="000000"/>
              </a:buClr>
              <a:buSzPts val="2800"/>
              <a:buFont typeface="Arial"/>
              <a:buNone/>
            </a:pPr>
            <a:endParaRPr sz="4800">
              <a:solidFill>
                <a:srgbClr val="000090"/>
              </a:solidFill>
            </a:endParaRPr>
          </a:p>
          <a:p>
            <a:pPr marL="0" marR="0" lvl="0" indent="0" algn="l" rtl="0">
              <a:lnSpc>
                <a:spcPct val="100000"/>
              </a:lnSpc>
              <a:spcBef>
                <a:spcPts val="0"/>
              </a:spcBef>
              <a:spcAft>
                <a:spcPts val="0"/>
              </a:spcAft>
              <a:buClr>
                <a:srgbClr val="000000"/>
              </a:buClr>
              <a:buSzPts val="2800"/>
              <a:buFont typeface="Arial"/>
              <a:buNone/>
            </a:pPr>
            <a:endParaRPr sz="4800">
              <a:solidFill>
                <a:srgbClr val="000090"/>
              </a:solidFill>
            </a:endParaRPr>
          </a:p>
          <a:p>
            <a:pPr marL="0" marR="0" lvl="0" indent="0" algn="ctr" rtl="0">
              <a:lnSpc>
                <a:spcPct val="100000"/>
              </a:lnSpc>
              <a:spcBef>
                <a:spcPts val="0"/>
              </a:spcBef>
              <a:spcAft>
                <a:spcPts val="0"/>
              </a:spcAft>
              <a:buClr>
                <a:srgbClr val="000000"/>
              </a:buClr>
              <a:buSzPts val="2800"/>
              <a:buFont typeface="Arial"/>
              <a:buNone/>
            </a:pPr>
            <a:r>
              <a:rPr lang="en-US" sz="4800">
                <a:solidFill>
                  <a:srgbClr val="000090"/>
                </a:solidFill>
              </a:rPr>
              <a:t>LQWHOOLJHQFH</a:t>
            </a:r>
            <a:endParaRPr sz="4800">
              <a:solidFill>
                <a:srgbClr val="000090"/>
              </a:solidFill>
            </a:endParaRPr>
          </a:p>
          <a:p>
            <a:pPr marL="0" marR="0" lvl="0" indent="0" algn="ctr" rtl="0">
              <a:lnSpc>
                <a:spcPct val="100000"/>
              </a:lnSpc>
              <a:spcBef>
                <a:spcPts val="0"/>
              </a:spcBef>
              <a:spcAft>
                <a:spcPts val="0"/>
              </a:spcAft>
              <a:buClr>
                <a:srgbClr val="000000"/>
              </a:buClr>
              <a:buSzPts val="2800"/>
              <a:buFont typeface="Arial"/>
              <a:buNone/>
            </a:pPr>
            <a:endParaRPr sz="4800">
              <a:solidFill>
                <a:srgbClr val="000090"/>
              </a:solidFill>
            </a:endParaRPr>
          </a:p>
          <a:p>
            <a:pPr marL="0" marR="0" lvl="0" indent="0" algn="ctr" rtl="0">
              <a:lnSpc>
                <a:spcPct val="100000"/>
              </a:lnSpc>
              <a:spcBef>
                <a:spcPts val="0"/>
              </a:spcBef>
              <a:spcAft>
                <a:spcPts val="0"/>
              </a:spcAft>
              <a:buClr>
                <a:srgbClr val="000000"/>
              </a:buClr>
              <a:buSzPts val="2800"/>
              <a:buFont typeface="Arial"/>
              <a:buNone/>
            </a:pPr>
            <a:r>
              <a:rPr lang="en-US" sz="4800">
                <a:solidFill>
                  <a:srgbClr val="000090"/>
                </a:solidFill>
              </a:rPr>
              <a:t>Key = -3</a:t>
            </a:r>
            <a:endParaRPr sz="4800">
              <a:solidFill>
                <a:srgbClr val="000090"/>
              </a:solidFill>
            </a:endParaRPr>
          </a:p>
        </p:txBody>
      </p:sp>
      <p:pic>
        <p:nvPicPr>
          <p:cNvPr id="204" name="Google Shape;204;g1170bcddb9f_0_80"/>
          <p:cNvPicPr preferRelativeResize="0"/>
          <p:nvPr/>
        </p:nvPicPr>
        <p:blipFill>
          <a:blip r:embed="rId3">
            <a:alphaModFix/>
          </a:blip>
          <a:stretch>
            <a:fillRect/>
          </a:stretch>
        </p:blipFill>
        <p:spPr>
          <a:xfrm>
            <a:off x="3414424" y="1429651"/>
            <a:ext cx="2325800" cy="2325800"/>
          </a:xfrm>
          <a:prstGeom prst="rect">
            <a:avLst/>
          </a:prstGeom>
          <a:noFill/>
          <a:ln>
            <a:noFill/>
          </a:ln>
        </p:spPr>
      </p:pic>
      <p:pic>
        <p:nvPicPr>
          <p:cNvPr id="2" name="Picture 1" descr="A blue and yellow emblem with a white star and a eagle&#10;&#10;Description automatically generated">
            <a:extLst>
              <a:ext uri="{FF2B5EF4-FFF2-40B4-BE49-F238E27FC236}">
                <a16:creationId xmlns:a16="http://schemas.microsoft.com/office/drawing/2014/main" id="{02B4EDCE-50C7-2FB6-E431-CEFF4DE2439E}"/>
              </a:ext>
            </a:extLst>
          </p:cNvPr>
          <p:cNvPicPr>
            <a:picLocks noChangeAspect="1"/>
          </p:cNvPicPr>
          <p:nvPr/>
        </p:nvPicPr>
        <p:blipFill>
          <a:blip r:embed="rId4"/>
          <a:stretch>
            <a:fillRect/>
          </a:stretch>
        </p:blipFill>
        <p:spPr>
          <a:xfrm>
            <a:off x="221619" y="123516"/>
            <a:ext cx="932477" cy="9235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170bcddb9f_0_90"/>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Open Source Intelligence</a:t>
            </a:r>
            <a:endParaRPr sz="3600" b="1" i="1">
              <a:latin typeface="Arial"/>
              <a:ea typeface="Arial"/>
              <a:cs typeface="Arial"/>
              <a:sym typeface="Arial"/>
            </a:endParaRPr>
          </a:p>
        </p:txBody>
      </p:sp>
      <p:cxnSp>
        <p:nvCxnSpPr>
          <p:cNvPr id="210" name="Google Shape;210;g1170bcddb9f_0_9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11" name="Google Shape;211;g1170bcddb9f_0_9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12" name="Google Shape;212;g1170bcddb9f_0_9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13" name="Google Shape;213;g1170bcddb9f_0_9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15" name="Google Shape;215;g1170bcddb9f_0_90"/>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Open-source intelligence (OSINT) is the collection and analysis of data gathered from open sources to produce actionable intelligence.</a:t>
            </a:r>
            <a:endParaRPr sz="2800" b="0" i="0" u="none" strike="noStrike" cap="none">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Categories: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Media</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Internet</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Public government Data</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Publications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Commercial Data</a:t>
            </a:r>
            <a:endParaRPr sz="2800" b="0" i="0" u="none" strike="noStrike" cap="none">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83% of all intelligence gathered by Al-Qaeda</a:t>
            </a:r>
            <a:endParaRPr sz="2800" b="0" i="0" u="none" strike="noStrike" cap="none">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Commercial Targeting by large search engines </a:t>
            </a:r>
            <a:endParaRPr sz="28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0233B63-9E63-5EC2-AC33-E8ACE6A0FDD6}"/>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70bcddb9f_0_110"/>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“Google Yourself”</a:t>
            </a:r>
            <a:endParaRPr sz="3600" b="1" i="1">
              <a:latin typeface="Arial"/>
              <a:ea typeface="Arial"/>
              <a:cs typeface="Arial"/>
              <a:sym typeface="Arial"/>
            </a:endParaRPr>
          </a:p>
        </p:txBody>
      </p:sp>
      <p:cxnSp>
        <p:nvCxnSpPr>
          <p:cNvPr id="221" name="Google Shape;221;g1170bcddb9f_0_11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22" name="Google Shape;222;g1170bcddb9f_0_11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23" name="Google Shape;223;g1170bcddb9f_0_11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24" name="Google Shape;224;g1170bcddb9f_0_11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26" name="Google Shape;226;g1170bcddb9f_0_110"/>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dirty="0">
                <a:solidFill>
                  <a:srgbClr val="000090"/>
                </a:solidFill>
                <a:latin typeface="Arial"/>
                <a:ea typeface="Arial"/>
                <a:cs typeface="Arial"/>
                <a:sym typeface="Arial"/>
              </a:rPr>
              <a:t>Open-Source Exercise</a:t>
            </a:r>
            <a:endParaRPr sz="2800" b="0" i="0" u="none" strike="noStrike" cap="none" dirty="0">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dirty="0">
                <a:solidFill>
                  <a:srgbClr val="000090"/>
                </a:solidFill>
                <a:latin typeface="Arial"/>
                <a:ea typeface="Arial"/>
                <a:cs typeface="Arial"/>
                <a:sym typeface="Arial"/>
              </a:rPr>
              <a:t>What does the first page of google say about you?</a:t>
            </a:r>
            <a:endParaRPr sz="2800" b="0" i="0" u="none" strike="noStrike" cap="none" dirty="0">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dirty="0">
                <a:solidFill>
                  <a:srgbClr val="000090"/>
                </a:solidFill>
                <a:latin typeface="Arial"/>
                <a:ea typeface="Arial"/>
                <a:cs typeface="Arial"/>
                <a:sym typeface="Arial"/>
              </a:rPr>
              <a:t>How is your Social media security?</a:t>
            </a:r>
            <a:endParaRPr sz="2800" b="0" i="0" u="none" strike="noStrike" cap="none" dirty="0">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dirty="0">
                <a:solidFill>
                  <a:srgbClr val="000090"/>
                </a:solidFill>
                <a:latin typeface="Arial"/>
                <a:ea typeface="Arial"/>
                <a:cs typeface="Arial"/>
                <a:sym typeface="Arial"/>
              </a:rPr>
              <a:t>Any pictures of you on the internet?</a:t>
            </a:r>
            <a:endParaRPr sz="2800" b="0" i="0" u="none" strike="noStrike" cap="none" dirty="0">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dirty="0">
                <a:solidFill>
                  <a:srgbClr val="000090"/>
                </a:solidFill>
                <a:latin typeface="Arial"/>
                <a:ea typeface="Arial"/>
                <a:cs typeface="Arial"/>
                <a:sym typeface="Arial"/>
              </a:rPr>
              <a:t>Voluntary: Share with the class what you found.</a:t>
            </a:r>
            <a:endParaRPr sz="2800" b="0" i="0" u="none" strike="noStrike" cap="none" dirty="0">
              <a:solidFill>
                <a:srgbClr val="000090"/>
              </a:solidFill>
              <a:latin typeface="Arial"/>
              <a:ea typeface="Arial"/>
              <a:cs typeface="Arial"/>
              <a:sym typeface="Arial"/>
            </a:endParaRPr>
          </a:p>
        </p:txBody>
      </p:sp>
      <p:pic>
        <p:nvPicPr>
          <p:cNvPr id="227" name="Google Shape;227;g1170bcddb9f_0_110"/>
          <p:cNvPicPr preferRelativeResize="0"/>
          <p:nvPr/>
        </p:nvPicPr>
        <p:blipFill>
          <a:blip r:embed="rId3">
            <a:alphaModFix/>
          </a:blip>
          <a:stretch>
            <a:fillRect/>
          </a:stretch>
        </p:blipFill>
        <p:spPr>
          <a:xfrm>
            <a:off x="2092113" y="3746300"/>
            <a:ext cx="4970425" cy="2488450"/>
          </a:xfrm>
          <a:prstGeom prst="rect">
            <a:avLst/>
          </a:prstGeom>
          <a:noFill/>
          <a:ln>
            <a:noFill/>
          </a:ln>
        </p:spPr>
      </p:pic>
      <p:pic>
        <p:nvPicPr>
          <p:cNvPr id="2" name="Picture 1" descr="A blue and yellow emblem with a white star and a eagle&#10;&#10;Description automatically generated">
            <a:extLst>
              <a:ext uri="{FF2B5EF4-FFF2-40B4-BE49-F238E27FC236}">
                <a16:creationId xmlns:a16="http://schemas.microsoft.com/office/drawing/2014/main" id="{B291D22A-84B0-908C-02B5-DD56C027671B}"/>
              </a:ext>
            </a:extLst>
          </p:cNvPr>
          <p:cNvPicPr>
            <a:picLocks noChangeAspect="1"/>
          </p:cNvPicPr>
          <p:nvPr/>
        </p:nvPicPr>
        <p:blipFill>
          <a:blip r:embed="rId4"/>
          <a:stretch>
            <a:fillRect/>
          </a:stretch>
        </p:blipFill>
        <p:spPr>
          <a:xfrm>
            <a:off x="221619" y="123516"/>
            <a:ext cx="932477" cy="9235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Recommendations</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Overview of the many intelligence disciplines</a:t>
            </a:r>
            <a:endParaRPr sz="2800" b="0" i="0" u="none" strike="noStrike" cap="none">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Develop a greater appreciation of intelligence on a strategy scale</a:t>
            </a:r>
            <a:endParaRPr sz="2800" b="0" i="0" u="none" strike="noStrike" cap="none">
              <a:solidFill>
                <a:srgbClr val="000090"/>
              </a:solidFill>
              <a:latin typeface="Arial"/>
              <a:ea typeface="Arial"/>
              <a:cs typeface="Arial"/>
              <a:sym typeface="Arial"/>
            </a:endParaRPr>
          </a:p>
          <a:p>
            <a:pPr marL="457200" marR="0" lvl="0" indent="-342900" algn="l" rtl="0">
              <a:lnSpc>
                <a:spcPct val="100000"/>
              </a:lnSpc>
              <a:spcBef>
                <a:spcPts val="0"/>
              </a:spcBef>
              <a:spcAft>
                <a:spcPts val="0"/>
              </a:spcAft>
              <a:buClr>
                <a:srgbClr val="000090"/>
              </a:buClr>
              <a:buSzPts val="1800"/>
              <a:buFont typeface="Arial"/>
              <a:buChar char="●"/>
            </a:pPr>
            <a:r>
              <a:rPr lang="en-US" sz="2800" b="0" i="0" u="none" strike="noStrike" cap="none">
                <a:solidFill>
                  <a:srgbClr val="000090"/>
                </a:solidFill>
                <a:latin typeface="Arial"/>
                <a:ea typeface="Arial"/>
                <a:cs typeface="Arial"/>
                <a:sym typeface="Arial"/>
              </a:rPr>
              <a:t>Understand the importance of security for your information</a:t>
            </a:r>
            <a:endParaRPr sz="2800" b="0" i="0" u="none" strike="noStrike" cap="none">
              <a:solidFill>
                <a:srgbClr val="000090"/>
              </a:solidFill>
              <a:latin typeface="Arial"/>
              <a:ea typeface="Arial"/>
              <a:cs typeface="Arial"/>
              <a:sym typeface="Arial"/>
            </a:endParaRPr>
          </a:p>
        </p:txBody>
      </p:sp>
      <p:pic>
        <p:nvPicPr>
          <p:cNvPr id="239" name="Google Shape;239;g1170bcddb9f_0_100"/>
          <p:cNvPicPr preferRelativeResize="0"/>
          <p:nvPr/>
        </p:nvPicPr>
        <p:blipFill>
          <a:blip r:embed="rId3">
            <a:alphaModFix/>
          </a:blip>
          <a:stretch>
            <a:fillRect/>
          </a:stretch>
        </p:blipFill>
        <p:spPr>
          <a:xfrm>
            <a:off x="3128387" y="3429000"/>
            <a:ext cx="2897874" cy="2897874"/>
          </a:xfrm>
          <a:prstGeom prst="rect">
            <a:avLst/>
          </a:prstGeom>
          <a:noFill/>
          <a:ln>
            <a:noFill/>
          </a:ln>
        </p:spPr>
      </p:pic>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4"/>
          <a:stretch>
            <a:fillRect/>
          </a:stretch>
        </p:blipFill>
        <p:spPr>
          <a:xfrm>
            <a:off x="221619" y="123516"/>
            <a:ext cx="932477" cy="923582"/>
          </a:xfrm>
          <a:prstGeom prst="rect">
            <a:avLst/>
          </a:prstGeom>
        </p:spPr>
      </p:pic>
    </p:spTree>
    <p:extLst>
      <p:ext uri="{BB962C8B-B14F-4D97-AF65-F5344CB8AC3E}">
        <p14:creationId xmlns:p14="http://schemas.microsoft.com/office/powerpoint/2010/main" val="308315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1354552" y="27809"/>
            <a:ext cx="7772400" cy="14700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latin typeface="Arial"/>
                <a:ea typeface="Arial"/>
                <a:cs typeface="Arial"/>
                <a:sym typeface="Arial"/>
              </a:rPr>
              <a:t>Agenda</a:t>
            </a:r>
            <a:endParaRPr sz="3600" b="1" i="1">
              <a:latin typeface="Arial"/>
              <a:ea typeface="Arial"/>
              <a:cs typeface="Arial"/>
              <a:sym typeface="Arial"/>
            </a:endParaRPr>
          </a:p>
        </p:txBody>
      </p:sp>
      <p:cxnSp>
        <p:nvCxnSpPr>
          <p:cNvPr id="96" name="Google Shape;96;p2"/>
          <p:cNvCxnSpPr/>
          <p:nvPr/>
        </p:nvCxnSpPr>
        <p:spPr>
          <a:xfrm>
            <a:off x="119334" y="1184728"/>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97" name="Google Shape;97;p2"/>
          <p:cNvCxnSpPr/>
          <p:nvPr/>
        </p:nvCxnSpPr>
        <p:spPr>
          <a:xfrm>
            <a:off x="119334" y="6459586"/>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98" name="Google Shape;98;p2"/>
          <p:cNvSpPr txBox="1"/>
          <p:nvPr/>
        </p:nvSpPr>
        <p:spPr>
          <a:xfrm>
            <a:off x="7427359" y="6505530"/>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7427359" y="130088"/>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479816" y="2109411"/>
            <a:ext cx="4944440" cy="41272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400" b="1" dirty="0">
                <a:solidFill>
                  <a:srgbClr val="000090"/>
                </a:solidFill>
              </a:rPr>
              <a:t>USAF Anti-Terrorism</a:t>
            </a:r>
          </a:p>
          <a:p>
            <a:pPr marL="50800" marR="0" lvl="0" algn="l" rtl="0">
              <a:lnSpc>
                <a:spcPct val="100000"/>
              </a:lnSpc>
              <a:spcBef>
                <a:spcPts val="0"/>
              </a:spcBef>
              <a:spcAft>
                <a:spcPts val="0"/>
              </a:spcAft>
              <a:buClr>
                <a:srgbClr val="000090"/>
              </a:buClr>
              <a:buSzPts val="2800"/>
            </a:pPr>
            <a:endParaRPr lang="en-US" sz="2400" b="1" dirty="0">
              <a:solidFill>
                <a:srgbClr val="000090"/>
              </a:solidFill>
            </a:endParaRPr>
          </a:p>
          <a:p>
            <a:pPr marL="457200" marR="0" lvl="0" indent="-406400" algn="l" rtl="0">
              <a:lnSpc>
                <a:spcPct val="100000"/>
              </a:lnSpc>
              <a:spcBef>
                <a:spcPts val="0"/>
              </a:spcBef>
              <a:spcAft>
                <a:spcPts val="0"/>
              </a:spcAft>
              <a:buClr>
                <a:srgbClr val="000090"/>
              </a:buClr>
              <a:buSzPts val="2800"/>
              <a:buFont typeface="Arial"/>
              <a:buChar char="●"/>
            </a:pPr>
            <a:r>
              <a:rPr lang="en-US" sz="2400" b="1" dirty="0">
                <a:solidFill>
                  <a:srgbClr val="000090"/>
                </a:solidFill>
              </a:rPr>
              <a:t>INFOCON SYSTEM</a:t>
            </a:r>
          </a:p>
          <a:p>
            <a:pPr marL="50800" marR="0" lvl="0" algn="l" rtl="0">
              <a:lnSpc>
                <a:spcPct val="100000"/>
              </a:lnSpc>
              <a:spcBef>
                <a:spcPts val="0"/>
              </a:spcBef>
              <a:spcAft>
                <a:spcPts val="0"/>
              </a:spcAft>
              <a:buClr>
                <a:srgbClr val="000090"/>
              </a:buClr>
              <a:buSzPts val="2800"/>
            </a:pPr>
            <a:endParaRPr lang="en-US" sz="2400" b="1" dirty="0">
              <a:solidFill>
                <a:srgbClr val="000090"/>
              </a:solidFill>
            </a:endParaRPr>
          </a:p>
          <a:p>
            <a:pPr marL="457200" marR="0" lvl="0" indent="-406400" algn="l" rtl="0">
              <a:lnSpc>
                <a:spcPct val="100000"/>
              </a:lnSpc>
              <a:spcBef>
                <a:spcPts val="0"/>
              </a:spcBef>
              <a:spcAft>
                <a:spcPts val="0"/>
              </a:spcAft>
              <a:buClr>
                <a:srgbClr val="000090"/>
              </a:buClr>
              <a:buSzPts val="2800"/>
              <a:buFont typeface="Arial"/>
              <a:buChar char="●"/>
            </a:pPr>
            <a:r>
              <a:rPr lang="en-US" sz="2400" b="1" dirty="0">
                <a:solidFill>
                  <a:srgbClr val="000090"/>
                </a:solidFill>
              </a:rPr>
              <a:t>USAF EAGLE EYES</a:t>
            </a:r>
          </a:p>
          <a:p>
            <a:pPr marL="457200" marR="0" lvl="0" indent="-406400" algn="l" rtl="0">
              <a:lnSpc>
                <a:spcPct val="100000"/>
              </a:lnSpc>
              <a:spcBef>
                <a:spcPts val="0"/>
              </a:spcBef>
              <a:spcAft>
                <a:spcPts val="0"/>
              </a:spcAft>
              <a:buClr>
                <a:srgbClr val="000090"/>
              </a:buClr>
              <a:buSzPts val="2800"/>
              <a:buFont typeface="Arial"/>
              <a:buChar char="●"/>
            </a:pPr>
            <a:endParaRPr lang="en-US" sz="2400" b="1" dirty="0">
              <a:solidFill>
                <a:srgbClr val="000090"/>
              </a:solidFill>
            </a:endParaRPr>
          </a:p>
          <a:p>
            <a:pPr marL="457200" marR="0" lvl="0" indent="-406400" algn="l" rtl="0">
              <a:lnSpc>
                <a:spcPct val="100000"/>
              </a:lnSpc>
              <a:spcBef>
                <a:spcPts val="0"/>
              </a:spcBef>
              <a:spcAft>
                <a:spcPts val="0"/>
              </a:spcAft>
              <a:buClr>
                <a:srgbClr val="000090"/>
              </a:buClr>
              <a:buSzPts val="2800"/>
              <a:buFont typeface="Arial"/>
              <a:buChar char="●"/>
            </a:pPr>
            <a:r>
              <a:rPr lang="en-US" sz="2400" b="1" dirty="0">
                <a:solidFill>
                  <a:srgbClr val="000090"/>
                </a:solidFill>
              </a:rPr>
              <a:t>DOD FORCE PROTECTION CONDITION (FPCON)</a:t>
            </a:r>
          </a:p>
          <a:p>
            <a:pPr marL="50800" lvl="2">
              <a:buClr>
                <a:srgbClr val="000090"/>
              </a:buClr>
              <a:buSzPts val="2800"/>
            </a:pPr>
            <a:r>
              <a:rPr lang="en-US" sz="2800" b="1" i="0" u="none" strike="noStrike" cap="none" dirty="0">
                <a:solidFill>
                  <a:srgbClr val="000090"/>
                </a:solidFill>
                <a:latin typeface="Arial"/>
                <a:ea typeface="Arial"/>
                <a:cs typeface="Arial"/>
                <a:sym typeface="Arial"/>
              </a:rPr>
              <a:t>(Base Security Conditions)</a:t>
            </a:r>
            <a:endParaRPr sz="2800" b="1"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75713379-36D9-C17D-DFDC-F77546EAD313}"/>
              </a:ext>
            </a:extLst>
          </p:cNvPr>
          <p:cNvPicPr>
            <a:picLocks noChangeAspect="1"/>
          </p:cNvPicPr>
          <p:nvPr/>
        </p:nvPicPr>
        <p:blipFill>
          <a:blip r:embed="rId3"/>
          <a:stretch>
            <a:fillRect/>
          </a:stretch>
        </p:blipFill>
        <p:spPr>
          <a:xfrm>
            <a:off x="221619" y="123516"/>
            <a:ext cx="932477" cy="923582"/>
          </a:xfrm>
          <a:prstGeom prst="rect">
            <a:avLst/>
          </a:prstGeom>
        </p:spPr>
      </p:pic>
      <p:sp>
        <p:nvSpPr>
          <p:cNvPr id="4" name="Google Shape;101;p2">
            <a:extLst>
              <a:ext uri="{FF2B5EF4-FFF2-40B4-BE49-F238E27FC236}">
                <a16:creationId xmlns:a16="http://schemas.microsoft.com/office/drawing/2014/main" id="{66D0C9C8-0938-D54D-7A6A-6D924E11056C}"/>
              </a:ext>
            </a:extLst>
          </p:cNvPr>
          <p:cNvSpPr txBox="1"/>
          <p:nvPr/>
        </p:nvSpPr>
        <p:spPr>
          <a:xfrm>
            <a:off x="119334" y="1484252"/>
            <a:ext cx="5752730" cy="719763"/>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1400"/>
              <a:buFont typeface="Arial"/>
              <a:buNone/>
            </a:pPr>
            <a:r>
              <a:rPr lang="en-US" sz="2000" dirty="0">
                <a:latin typeface="Aptos Black" panose="020F0502020204030204" pitchFamily="34" charset="0"/>
              </a:rPr>
              <a:t>PART 2 - ANTI-TERRORISM &amp;</a:t>
            </a:r>
          </a:p>
          <a:p>
            <a:pPr marL="457200" marR="0" lvl="0" indent="0" algn="l" rtl="0">
              <a:lnSpc>
                <a:spcPct val="100000"/>
              </a:lnSpc>
              <a:spcBef>
                <a:spcPts val="0"/>
              </a:spcBef>
              <a:spcAft>
                <a:spcPts val="0"/>
              </a:spcAft>
              <a:buClr>
                <a:srgbClr val="000000"/>
              </a:buClr>
              <a:buSzPts val="1400"/>
              <a:buFont typeface="Arial"/>
              <a:buNone/>
            </a:pPr>
            <a:r>
              <a:rPr lang="en-US" sz="2000" dirty="0">
                <a:latin typeface="Aptos Black" panose="020F0502020204030204" pitchFamily="34" charset="0"/>
              </a:rPr>
              <a:t>                   SECURITY PROGRAMS</a:t>
            </a:r>
            <a:endParaRPr sz="2800" b="1" i="0" u="none" strike="noStrike" cap="none" dirty="0">
              <a:solidFill>
                <a:srgbClr val="000090"/>
              </a:solidFill>
              <a:latin typeface="Arial"/>
              <a:ea typeface="Arial"/>
              <a:cs typeface="Arial"/>
              <a:sym typeface="Arial"/>
            </a:endParaRPr>
          </a:p>
        </p:txBody>
      </p:sp>
      <p:pic>
        <p:nvPicPr>
          <p:cNvPr id="9" name="Picture 8" descr="A blue and yellow shield with a white bird flying&#10;&#10;Description automatically generated">
            <a:extLst>
              <a:ext uri="{FF2B5EF4-FFF2-40B4-BE49-F238E27FC236}">
                <a16:creationId xmlns:a16="http://schemas.microsoft.com/office/drawing/2014/main" id="{5D50314C-EAA0-C2A7-9846-2E09F264E1C6}"/>
              </a:ext>
            </a:extLst>
          </p:cNvPr>
          <p:cNvPicPr>
            <a:picLocks noChangeAspect="1"/>
          </p:cNvPicPr>
          <p:nvPr/>
        </p:nvPicPr>
        <p:blipFill>
          <a:blip r:embed="rId4"/>
          <a:stretch>
            <a:fillRect/>
          </a:stretch>
        </p:blipFill>
        <p:spPr>
          <a:xfrm>
            <a:off x="5332913" y="4647831"/>
            <a:ext cx="1439719" cy="1410780"/>
          </a:xfrm>
          <a:prstGeom prst="rect">
            <a:avLst/>
          </a:prstGeom>
        </p:spPr>
      </p:pic>
      <p:pic>
        <p:nvPicPr>
          <p:cNvPr id="11" name="Picture 10" descr="A blue shield with white wings and a globe with wings and a globe with wings and a globe with wings and a candle and a globe with wings and a globe with wings and a globe with wings&#10;&#10;Description automatically generated">
            <a:extLst>
              <a:ext uri="{FF2B5EF4-FFF2-40B4-BE49-F238E27FC236}">
                <a16:creationId xmlns:a16="http://schemas.microsoft.com/office/drawing/2014/main" id="{CCCEC1D5-B669-7514-9603-6A0D65E84545}"/>
              </a:ext>
            </a:extLst>
          </p:cNvPr>
          <p:cNvPicPr>
            <a:picLocks noChangeAspect="1"/>
          </p:cNvPicPr>
          <p:nvPr/>
        </p:nvPicPr>
        <p:blipFill>
          <a:blip r:embed="rId5"/>
          <a:stretch>
            <a:fillRect/>
          </a:stretch>
        </p:blipFill>
        <p:spPr>
          <a:xfrm>
            <a:off x="7335883" y="4675240"/>
            <a:ext cx="1490014" cy="1449149"/>
          </a:xfrm>
          <a:prstGeom prst="rect">
            <a:avLst/>
          </a:prstGeom>
        </p:spPr>
      </p:pic>
      <p:pic>
        <p:nvPicPr>
          <p:cNvPr id="13" name="Picture 12" descr="A blue and yellow emblem with a eagle and a shield&#10;&#10;Description automatically generated">
            <a:extLst>
              <a:ext uri="{FF2B5EF4-FFF2-40B4-BE49-F238E27FC236}">
                <a16:creationId xmlns:a16="http://schemas.microsoft.com/office/drawing/2014/main" id="{1D717069-5046-B6F4-82DC-B30AFF9B4F2C}"/>
              </a:ext>
            </a:extLst>
          </p:cNvPr>
          <p:cNvPicPr>
            <a:picLocks noChangeAspect="1"/>
          </p:cNvPicPr>
          <p:nvPr/>
        </p:nvPicPr>
        <p:blipFill>
          <a:blip r:embed="rId6"/>
          <a:stretch>
            <a:fillRect/>
          </a:stretch>
        </p:blipFill>
        <p:spPr>
          <a:xfrm>
            <a:off x="5798309" y="2093936"/>
            <a:ext cx="2357020" cy="2357020"/>
          </a:xfrm>
          <a:prstGeom prst="rect">
            <a:avLst/>
          </a:prstGeom>
        </p:spPr>
      </p:pic>
    </p:spTree>
    <p:extLst>
      <p:ext uri="{BB962C8B-B14F-4D97-AF65-F5344CB8AC3E}">
        <p14:creationId xmlns:p14="http://schemas.microsoft.com/office/powerpoint/2010/main" val="67210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USAF Anti-Terrorism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16300" y="1420768"/>
            <a:ext cx="8711400" cy="4771681"/>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i="0" u="none" strike="noStrike" cap="none" dirty="0">
                <a:solidFill>
                  <a:srgbClr val="000090"/>
                </a:solidFill>
                <a:latin typeface="Arial"/>
                <a:ea typeface="Arial"/>
                <a:cs typeface="Arial"/>
                <a:sym typeface="Arial"/>
              </a:rPr>
              <a:t>O</a:t>
            </a:r>
            <a:r>
              <a:rPr lang="en-US" sz="2800" b="1" dirty="0">
                <a:solidFill>
                  <a:srgbClr val="000090"/>
                </a:solidFill>
              </a:rPr>
              <a:t>bjective:</a:t>
            </a:r>
            <a:r>
              <a:rPr lang="en-US" sz="2800" dirty="0">
                <a:solidFill>
                  <a:srgbClr val="000090"/>
                </a:solidFill>
              </a:rPr>
              <a:t> AF AT Program – seeks to deter or blunt terrorist acts against the U.S. Air Force by:</a:t>
            </a:r>
          </a:p>
          <a:p>
            <a:pPr marL="114300" lvl="8">
              <a:buClr>
                <a:srgbClr val="000090"/>
              </a:buClr>
              <a:buSzPts val="1800"/>
            </a:pPr>
            <a:r>
              <a:rPr lang="en-US" sz="2800" dirty="0">
                <a:solidFill>
                  <a:srgbClr val="000090"/>
                </a:solidFill>
              </a:rPr>
              <a:t>     --- Giving guidance on collecting &amp; disseminating   </a:t>
            </a:r>
          </a:p>
          <a:p>
            <a:pPr marL="114300" lvl="8">
              <a:buClr>
                <a:srgbClr val="000090"/>
              </a:buClr>
              <a:buSzPts val="1800"/>
            </a:pPr>
            <a:r>
              <a:rPr lang="en-US" sz="2800" dirty="0">
                <a:solidFill>
                  <a:srgbClr val="000090"/>
                </a:solidFill>
              </a:rPr>
              <a:t>          timely threat information.</a:t>
            </a:r>
          </a:p>
          <a:p>
            <a:pPr marL="114300" lvl="8">
              <a:buClr>
                <a:srgbClr val="000090"/>
              </a:buClr>
              <a:buSzPts val="1800"/>
            </a:pPr>
            <a:r>
              <a:rPr lang="en-US" sz="2800" dirty="0">
                <a:solidFill>
                  <a:srgbClr val="000090"/>
                </a:solidFill>
              </a:rPr>
              <a:t>     --- Creating awareness programs &amp; implement </a:t>
            </a:r>
          </a:p>
          <a:p>
            <a:pPr marL="114300" lvl="8">
              <a:buClr>
                <a:srgbClr val="000090"/>
              </a:buClr>
              <a:buSzPts val="1800"/>
            </a:pPr>
            <a:r>
              <a:rPr lang="en-US" sz="2800" dirty="0">
                <a:solidFill>
                  <a:srgbClr val="000090"/>
                </a:solidFill>
              </a:rPr>
              <a:t>          defensive measures.</a:t>
            </a:r>
          </a:p>
          <a:p>
            <a:pPr marL="571500" lvl="8" indent="-457200">
              <a:buClr>
                <a:srgbClr val="000090"/>
              </a:buClr>
              <a:buSzPts val="1800"/>
              <a:buFont typeface="Arial" panose="020B0604020202020204" pitchFamily="34" charset="0"/>
              <a:buChar char="•"/>
            </a:pPr>
            <a:r>
              <a:rPr lang="en-US" sz="2800" b="1" dirty="0">
                <a:solidFill>
                  <a:srgbClr val="000090"/>
                </a:solidFill>
              </a:rPr>
              <a:t>ALL EXPLORER PERSONNEL</a:t>
            </a:r>
            <a:r>
              <a:rPr lang="en-US" sz="2800" dirty="0">
                <a:solidFill>
                  <a:srgbClr val="000090"/>
                </a:solidFill>
              </a:rPr>
              <a:t>:</a:t>
            </a:r>
          </a:p>
          <a:p>
            <a:pPr marL="114300" lvl="8">
              <a:buClr>
                <a:srgbClr val="000090"/>
              </a:buClr>
              <a:buSzPts val="1800"/>
            </a:pPr>
            <a:r>
              <a:rPr lang="en-US" sz="2800" dirty="0">
                <a:solidFill>
                  <a:srgbClr val="000090"/>
                </a:solidFill>
              </a:rPr>
              <a:t>     --- Be aware of &amp; active in the AF AT Program  </a:t>
            </a:r>
          </a:p>
          <a:p>
            <a:pPr marL="114300" lvl="8">
              <a:buClr>
                <a:srgbClr val="000090"/>
              </a:buClr>
              <a:buSzPts val="1800"/>
            </a:pPr>
            <a:r>
              <a:rPr lang="en-US" sz="2800" dirty="0">
                <a:solidFill>
                  <a:srgbClr val="000090"/>
                </a:solidFill>
              </a:rPr>
              <a:t>     --- Individuals be attentive to the surroundings of  </a:t>
            </a:r>
          </a:p>
          <a:p>
            <a:pPr marL="114300" lvl="8">
              <a:buClr>
                <a:srgbClr val="000090"/>
              </a:buClr>
              <a:buSzPts val="1800"/>
            </a:pPr>
            <a:r>
              <a:rPr lang="en-US" sz="2800" dirty="0">
                <a:solidFill>
                  <a:srgbClr val="000090"/>
                </a:solidFill>
              </a:rPr>
              <a:t>          installation you may be on.</a:t>
            </a:r>
          </a:p>
          <a:p>
            <a:pPr marL="457200" lvl="1" indent="-342900">
              <a:buClr>
                <a:srgbClr val="000090"/>
              </a:buClr>
              <a:buSzPts val="1800"/>
              <a:buFont typeface="Arial"/>
              <a:buChar char="●"/>
            </a:pPr>
            <a:endParaRPr lang="en-US" sz="2800" dirty="0">
              <a:solidFill>
                <a:srgbClr val="000090"/>
              </a:solidFill>
            </a:endParaRPr>
          </a:p>
          <a:p>
            <a:pPr marL="457200" lvl="3" indent="-342900">
              <a:buClr>
                <a:srgbClr val="000090"/>
              </a:buClr>
              <a:buSzPts val="1800"/>
              <a:buFont typeface="Arial"/>
              <a:buChar char="●"/>
            </a:pP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USAF Anti-Terrorism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16300" y="1420768"/>
            <a:ext cx="8711400" cy="4771681"/>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Attacks on Military base facilities have increased across the U.S. &amp; worldwide.</a:t>
            </a:r>
          </a:p>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Attacks may be religious, moral or socially defined in behavior and action.</a:t>
            </a:r>
          </a:p>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Even from those who are serving under false pretenses.</a:t>
            </a:r>
          </a:p>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Main Target general areas:</a:t>
            </a:r>
          </a:p>
          <a:p>
            <a:pPr marL="114300" lvl="1">
              <a:buClr>
                <a:srgbClr val="000090"/>
              </a:buClr>
              <a:buSzPts val="1800"/>
            </a:pPr>
            <a:r>
              <a:rPr lang="en-US" sz="2800" b="1" dirty="0">
                <a:solidFill>
                  <a:srgbClr val="000090"/>
                </a:solidFill>
              </a:rPr>
              <a:t>     --- Aircraft ramp and aircraft.</a:t>
            </a:r>
          </a:p>
          <a:p>
            <a:pPr marL="114300" lvl="1">
              <a:buClr>
                <a:srgbClr val="000090"/>
              </a:buClr>
              <a:buSzPts val="1800"/>
            </a:pPr>
            <a:r>
              <a:rPr lang="en-US" sz="2800" b="1" dirty="0">
                <a:solidFill>
                  <a:srgbClr val="000090"/>
                </a:solidFill>
              </a:rPr>
              <a:t>     --- Communication facilities.</a:t>
            </a:r>
          </a:p>
          <a:p>
            <a:pPr marL="114300" lvl="1">
              <a:buClr>
                <a:srgbClr val="000090"/>
              </a:buClr>
              <a:buSzPts val="1800"/>
            </a:pPr>
            <a:r>
              <a:rPr lang="en-US" sz="2800" b="1" dirty="0">
                <a:solidFill>
                  <a:srgbClr val="000090"/>
                </a:solidFill>
              </a:rPr>
              <a:t>     --- Recruiting displays</a:t>
            </a:r>
          </a:p>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endParaRPr lang="en-US" sz="2800" b="1" dirty="0">
              <a:solidFill>
                <a:srgbClr val="000090"/>
              </a:solidFill>
            </a:endParaRPr>
          </a:p>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endParaRPr lang="en-US" sz="2800" dirty="0">
              <a:solidFill>
                <a:srgbClr val="000090"/>
              </a:solidFill>
            </a:endParaRPr>
          </a:p>
          <a:p>
            <a:pPr marL="457200" lvl="3" indent="-342900">
              <a:buClr>
                <a:srgbClr val="000090"/>
              </a:buClr>
              <a:buSzPts val="1800"/>
              <a:buFont typeface="Arial"/>
              <a:buChar char="●"/>
            </a:pP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1027" name="Picture 3">
            <a:extLst>
              <a:ext uri="{FF2B5EF4-FFF2-40B4-BE49-F238E27FC236}">
                <a16:creationId xmlns:a16="http://schemas.microsoft.com/office/drawing/2014/main" id="{1E0BD859-BE53-BC74-BEC6-FCE6352F0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199" y="3806607"/>
            <a:ext cx="2859594" cy="238583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USAF Anti-Terrorism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16300" y="1420768"/>
            <a:ext cx="8711400" cy="4771681"/>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Responsibility of all personnel:</a:t>
            </a:r>
          </a:p>
          <a:p>
            <a:pPr marL="114300" marR="0" lvl="0" algn="l" rtl="0">
              <a:lnSpc>
                <a:spcPct val="100000"/>
              </a:lnSpc>
              <a:spcBef>
                <a:spcPts val="0"/>
              </a:spcBef>
              <a:spcAft>
                <a:spcPts val="0"/>
              </a:spcAft>
              <a:buClr>
                <a:srgbClr val="000090"/>
              </a:buClr>
              <a:buSzPts val="1800"/>
            </a:pPr>
            <a:r>
              <a:rPr lang="en-US" sz="2800" b="1" dirty="0">
                <a:solidFill>
                  <a:srgbClr val="000090"/>
                </a:solidFill>
              </a:rPr>
              <a:t>     --- Be AWARE and PROACTIVE in a stance </a:t>
            </a:r>
          </a:p>
          <a:p>
            <a:pPr marL="114300" marR="0" lvl="0" algn="l" rtl="0">
              <a:lnSpc>
                <a:spcPct val="100000"/>
              </a:lnSpc>
              <a:spcBef>
                <a:spcPts val="0"/>
              </a:spcBef>
              <a:spcAft>
                <a:spcPts val="0"/>
              </a:spcAft>
              <a:buClr>
                <a:srgbClr val="000090"/>
              </a:buClr>
              <a:buSzPts val="1800"/>
            </a:pPr>
            <a:r>
              <a:rPr lang="en-US" sz="2800" b="1" dirty="0">
                <a:solidFill>
                  <a:srgbClr val="000090"/>
                </a:solidFill>
              </a:rPr>
              <a:t>          concerning the AT Program.</a:t>
            </a:r>
          </a:p>
          <a:p>
            <a:pPr marL="114300" marR="0" lvl="0" algn="l" rtl="0">
              <a:lnSpc>
                <a:spcPct val="100000"/>
              </a:lnSpc>
              <a:spcBef>
                <a:spcPts val="0"/>
              </a:spcBef>
              <a:spcAft>
                <a:spcPts val="0"/>
              </a:spcAft>
              <a:buClr>
                <a:srgbClr val="000090"/>
              </a:buClr>
              <a:buSzPts val="1800"/>
            </a:pPr>
            <a:r>
              <a:rPr lang="en-US" sz="2800" b="1" dirty="0">
                <a:solidFill>
                  <a:srgbClr val="000090"/>
                </a:solidFill>
              </a:rPr>
              <a:t>    --- The IN section of your Explorer Unit is the </a:t>
            </a:r>
          </a:p>
          <a:p>
            <a:pPr marL="114300" marR="0" lvl="0" algn="l" rtl="0">
              <a:lnSpc>
                <a:spcPct val="100000"/>
              </a:lnSpc>
              <a:spcBef>
                <a:spcPts val="0"/>
              </a:spcBef>
              <a:spcAft>
                <a:spcPts val="0"/>
              </a:spcAft>
              <a:buClr>
                <a:srgbClr val="000090"/>
              </a:buClr>
              <a:buSzPts val="1800"/>
            </a:pPr>
            <a:r>
              <a:rPr lang="en-US" sz="2800" b="1" dirty="0">
                <a:solidFill>
                  <a:srgbClr val="000090"/>
                </a:solidFill>
              </a:rPr>
              <a:t>         OPR for the AT Program.</a:t>
            </a:r>
          </a:p>
          <a:p>
            <a:pPr marL="114300" marR="0" lvl="0" algn="l" rtl="0">
              <a:lnSpc>
                <a:spcPct val="100000"/>
              </a:lnSpc>
              <a:spcBef>
                <a:spcPts val="0"/>
              </a:spcBef>
              <a:spcAft>
                <a:spcPts val="0"/>
              </a:spcAft>
              <a:buClr>
                <a:srgbClr val="000090"/>
              </a:buClr>
              <a:buSzPts val="1800"/>
            </a:pPr>
            <a:r>
              <a:rPr lang="en-US" sz="2800" b="1" dirty="0">
                <a:solidFill>
                  <a:srgbClr val="000090"/>
                </a:solidFill>
              </a:rPr>
              <a:t>    --- All questions or comments should be </a:t>
            </a:r>
          </a:p>
          <a:p>
            <a:pPr marL="114300" marR="0" lvl="0" algn="l" rtl="0">
              <a:lnSpc>
                <a:spcPct val="100000"/>
              </a:lnSpc>
              <a:spcBef>
                <a:spcPts val="0"/>
              </a:spcBef>
              <a:spcAft>
                <a:spcPts val="0"/>
              </a:spcAft>
              <a:buClr>
                <a:srgbClr val="000090"/>
              </a:buClr>
              <a:buSzPts val="1800"/>
            </a:pPr>
            <a:r>
              <a:rPr lang="en-US" sz="2800" b="1" dirty="0">
                <a:solidFill>
                  <a:srgbClr val="000090"/>
                </a:solidFill>
              </a:rPr>
              <a:t>        directed immediately to IN…</a:t>
            </a:r>
          </a:p>
          <a:p>
            <a:pPr marL="114300" marR="0" lvl="0" algn="l" rtl="0">
              <a:lnSpc>
                <a:spcPct val="100000"/>
              </a:lnSpc>
              <a:spcBef>
                <a:spcPts val="0"/>
              </a:spcBef>
              <a:spcAft>
                <a:spcPts val="0"/>
              </a:spcAft>
              <a:buClr>
                <a:srgbClr val="000090"/>
              </a:buClr>
              <a:buSzPts val="1800"/>
            </a:pPr>
            <a:r>
              <a:rPr lang="en-US" sz="2800" b="1" dirty="0">
                <a:solidFill>
                  <a:srgbClr val="000090"/>
                </a:solidFill>
              </a:rPr>
              <a:t>         --- THEN  Unit Commander AND Military </a:t>
            </a:r>
          </a:p>
          <a:p>
            <a:pPr marL="114300" marR="0" lvl="0" algn="l" rtl="0">
              <a:lnSpc>
                <a:spcPct val="100000"/>
              </a:lnSpc>
              <a:spcBef>
                <a:spcPts val="0"/>
              </a:spcBef>
              <a:spcAft>
                <a:spcPts val="0"/>
              </a:spcAft>
              <a:buClr>
                <a:srgbClr val="000090"/>
              </a:buClr>
              <a:buSzPts val="1800"/>
            </a:pPr>
            <a:r>
              <a:rPr lang="en-US" sz="2800" b="1" dirty="0">
                <a:solidFill>
                  <a:srgbClr val="000090"/>
                </a:solidFill>
              </a:rPr>
              <a:t>               Base Security Forces personnel.</a:t>
            </a:r>
          </a:p>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endParaRPr lang="en-US" sz="2800" dirty="0">
              <a:solidFill>
                <a:srgbClr val="000090"/>
              </a:solidFill>
            </a:endParaRPr>
          </a:p>
          <a:p>
            <a:pPr marL="457200" lvl="3" indent="-342900">
              <a:buClr>
                <a:srgbClr val="000090"/>
              </a:buClr>
              <a:buSzPts val="1800"/>
              <a:buFont typeface="Arial"/>
              <a:buChar char="●"/>
            </a:pP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365275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Definition of Terrorism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16300" y="1420768"/>
            <a:ext cx="8711400" cy="4771681"/>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Terrorism </a:t>
            </a:r>
            <a:r>
              <a:rPr lang="en-US" sz="2800" dirty="0">
                <a:solidFill>
                  <a:srgbClr val="000090"/>
                </a:solidFill>
              </a:rPr>
              <a:t>is defined as </a:t>
            </a:r>
          </a:p>
          <a:p>
            <a:pPr marL="114300" marR="0" lvl="0" algn="l" rtl="0">
              <a:lnSpc>
                <a:spcPct val="100000"/>
              </a:lnSpc>
              <a:spcBef>
                <a:spcPts val="0"/>
              </a:spcBef>
              <a:spcAft>
                <a:spcPts val="0"/>
              </a:spcAft>
              <a:buClr>
                <a:srgbClr val="000090"/>
              </a:buClr>
              <a:buSzPts val="1800"/>
            </a:pPr>
            <a:r>
              <a:rPr lang="en-US" sz="2800" dirty="0">
                <a:solidFill>
                  <a:srgbClr val="000090"/>
                </a:solidFill>
              </a:rPr>
              <a:t>     the calculated use of violence or the threat of </a:t>
            </a:r>
          </a:p>
          <a:p>
            <a:pPr marL="114300" marR="0" lvl="0" algn="l" rtl="0">
              <a:lnSpc>
                <a:spcPct val="100000"/>
              </a:lnSpc>
              <a:spcBef>
                <a:spcPts val="0"/>
              </a:spcBef>
              <a:spcAft>
                <a:spcPts val="0"/>
              </a:spcAft>
              <a:buClr>
                <a:srgbClr val="000090"/>
              </a:buClr>
              <a:buSzPts val="1800"/>
            </a:pPr>
            <a:r>
              <a:rPr lang="en-US" sz="2800" dirty="0">
                <a:solidFill>
                  <a:srgbClr val="000090"/>
                </a:solidFill>
              </a:rPr>
              <a:t>     violence to inculcate fear</a:t>
            </a:r>
          </a:p>
          <a:p>
            <a:pPr marL="114300" marR="0" lvl="0" algn="l" rtl="0">
              <a:lnSpc>
                <a:spcPct val="100000"/>
              </a:lnSpc>
              <a:spcBef>
                <a:spcPts val="0"/>
              </a:spcBef>
              <a:spcAft>
                <a:spcPts val="0"/>
              </a:spcAft>
              <a:buClr>
                <a:srgbClr val="000090"/>
              </a:buClr>
              <a:buSzPts val="1800"/>
            </a:pPr>
            <a:r>
              <a:rPr lang="en-US" sz="2800" dirty="0">
                <a:solidFill>
                  <a:srgbClr val="000090"/>
                </a:solidFill>
              </a:rPr>
              <a:t>	--- intended to coerce or to intimidate 	  </a:t>
            </a:r>
          </a:p>
          <a:p>
            <a:pPr marL="114300" marR="0" lvl="0" algn="l" rtl="0">
              <a:lnSpc>
                <a:spcPct val="100000"/>
              </a:lnSpc>
              <a:spcBef>
                <a:spcPts val="0"/>
              </a:spcBef>
              <a:spcAft>
                <a:spcPts val="0"/>
              </a:spcAft>
              <a:buClr>
                <a:srgbClr val="000090"/>
              </a:buClr>
              <a:buSzPts val="1800"/>
            </a:pPr>
            <a:r>
              <a:rPr lang="en-US" sz="2800" dirty="0">
                <a:solidFill>
                  <a:srgbClr val="000090"/>
                </a:solidFill>
              </a:rPr>
              <a:t>             governments or societies </a:t>
            </a:r>
          </a:p>
          <a:p>
            <a:pPr marL="114300" marR="0" lvl="0" algn="l" rtl="0">
              <a:lnSpc>
                <a:spcPct val="100000"/>
              </a:lnSpc>
              <a:spcBef>
                <a:spcPts val="0"/>
              </a:spcBef>
              <a:spcAft>
                <a:spcPts val="0"/>
              </a:spcAft>
              <a:buClr>
                <a:srgbClr val="000090"/>
              </a:buClr>
              <a:buSzPts val="1800"/>
            </a:pPr>
            <a:r>
              <a:rPr lang="en-US" sz="2800" dirty="0">
                <a:solidFill>
                  <a:srgbClr val="000090"/>
                </a:solidFill>
              </a:rPr>
              <a:t>        --- in the pursuit of goals that are generally</a:t>
            </a:r>
          </a:p>
          <a:p>
            <a:pPr marL="114300" marR="0" lvl="0" algn="l" rtl="0">
              <a:lnSpc>
                <a:spcPct val="100000"/>
              </a:lnSpc>
              <a:spcBef>
                <a:spcPts val="0"/>
              </a:spcBef>
              <a:spcAft>
                <a:spcPts val="0"/>
              </a:spcAft>
              <a:buClr>
                <a:srgbClr val="000090"/>
              </a:buClr>
              <a:buSzPts val="1800"/>
            </a:pPr>
            <a:r>
              <a:rPr lang="en-US" sz="2800" dirty="0">
                <a:solidFill>
                  <a:srgbClr val="000090"/>
                </a:solidFill>
              </a:rPr>
              <a:t>	    1. Political</a:t>
            </a:r>
          </a:p>
          <a:p>
            <a:pPr marL="114300" marR="0" lvl="0" algn="l" rtl="0">
              <a:lnSpc>
                <a:spcPct val="100000"/>
              </a:lnSpc>
              <a:spcBef>
                <a:spcPts val="0"/>
              </a:spcBef>
              <a:spcAft>
                <a:spcPts val="0"/>
              </a:spcAft>
              <a:buClr>
                <a:srgbClr val="000090"/>
              </a:buClr>
              <a:buSzPts val="1800"/>
            </a:pPr>
            <a:r>
              <a:rPr lang="en-US" sz="2800" dirty="0">
                <a:solidFill>
                  <a:srgbClr val="000090"/>
                </a:solidFill>
              </a:rPr>
              <a:t>	    2. Religious or </a:t>
            </a:r>
          </a:p>
          <a:p>
            <a:pPr marL="114300" marR="0" lvl="0" algn="l" rtl="0">
              <a:lnSpc>
                <a:spcPct val="100000"/>
              </a:lnSpc>
              <a:spcBef>
                <a:spcPts val="0"/>
              </a:spcBef>
              <a:spcAft>
                <a:spcPts val="0"/>
              </a:spcAft>
              <a:buClr>
                <a:srgbClr val="000090"/>
              </a:buClr>
              <a:buSzPts val="1800"/>
            </a:pPr>
            <a:r>
              <a:rPr lang="en-US" sz="2800" dirty="0">
                <a:solidFill>
                  <a:srgbClr val="000090"/>
                </a:solidFill>
              </a:rPr>
              <a:t>	    3. Ideological. </a:t>
            </a:r>
          </a:p>
          <a:p>
            <a:pPr marL="114300" marR="0" lvl="0" algn="l" rtl="0">
              <a:lnSpc>
                <a:spcPct val="100000"/>
              </a:lnSpc>
              <a:spcBef>
                <a:spcPts val="0"/>
              </a:spcBef>
              <a:spcAft>
                <a:spcPts val="0"/>
              </a:spcAft>
              <a:buClr>
                <a:srgbClr val="000090"/>
              </a:buClr>
              <a:buSzPts val="1800"/>
            </a:pPr>
            <a:endParaRPr lang="en-US" sz="2800" dirty="0">
              <a:solidFill>
                <a:srgbClr val="000090"/>
              </a:solidFill>
            </a:endParaRPr>
          </a:p>
          <a:p>
            <a:pPr marL="114300" marR="0" lvl="0" algn="l" rtl="0">
              <a:lnSpc>
                <a:spcPct val="100000"/>
              </a:lnSpc>
              <a:spcBef>
                <a:spcPts val="0"/>
              </a:spcBef>
              <a:spcAft>
                <a:spcPts val="0"/>
              </a:spcAft>
              <a:buClr>
                <a:srgbClr val="000090"/>
              </a:buClr>
              <a:buSzPts val="1800"/>
            </a:pPr>
            <a:r>
              <a:rPr lang="en-US" sz="2400" dirty="0">
                <a:solidFill>
                  <a:srgbClr val="000090"/>
                </a:solidFill>
              </a:rPr>
              <a:t>(</a:t>
            </a:r>
            <a:r>
              <a:rPr lang="en-US" sz="2400" i="1" dirty="0">
                <a:solidFill>
                  <a:srgbClr val="000090"/>
                </a:solidFill>
              </a:rPr>
              <a:t>DOD Definition</a:t>
            </a:r>
            <a:r>
              <a:rPr lang="en-US" sz="2400" dirty="0">
                <a:solidFill>
                  <a:srgbClr val="000090"/>
                </a:solidFill>
              </a:rPr>
              <a:t>)</a:t>
            </a:r>
          </a:p>
          <a:p>
            <a:pPr marL="457200" lvl="3" indent="-342900">
              <a:buClr>
                <a:srgbClr val="000090"/>
              </a:buClr>
              <a:buSzPts val="1800"/>
              <a:buFont typeface="Arial"/>
              <a:buChar char="●"/>
            </a:pP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2050" name="Picture 2">
            <a:extLst>
              <a:ext uri="{FF2B5EF4-FFF2-40B4-BE49-F238E27FC236}">
                <a16:creationId xmlns:a16="http://schemas.microsoft.com/office/drawing/2014/main" id="{71B05D71-EFB6-D9DC-1795-8F879EA86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36" y="4082770"/>
            <a:ext cx="3084386" cy="218672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0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1340528" y="27810"/>
            <a:ext cx="7786424" cy="1248606"/>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Agenda</a:t>
            </a:r>
            <a:endParaRPr sz="3600" b="1" i="1" dirty="0">
              <a:latin typeface="Arial"/>
              <a:ea typeface="Arial"/>
              <a:cs typeface="Arial"/>
              <a:sym typeface="Arial"/>
            </a:endParaRPr>
          </a:p>
        </p:txBody>
      </p:sp>
      <p:cxnSp>
        <p:nvCxnSpPr>
          <p:cNvPr id="96" name="Google Shape;96;p2"/>
          <p:cNvCxnSpPr/>
          <p:nvPr/>
        </p:nvCxnSpPr>
        <p:spPr>
          <a:xfrm>
            <a:off x="119334" y="1184728"/>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97" name="Google Shape;97;p2"/>
          <p:cNvCxnSpPr/>
          <p:nvPr/>
        </p:nvCxnSpPr>
        <p:spPr>
          <a:xfrm>
            <a:off x="119334" y="6459586"/>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98" name="Google Shape;98;p2"/>
          <p:cNvSpPr txBox="1"/>
          <p:nvPr/>
        </p:nvSpPr>
        <p:spPr>
          <a:xfrm>
            <a:off x="7427359" y="6505530"/>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7427359" y="130088"/>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541537" y="1898809"/>
            <a:ext cx="4394446" cy="41272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History</a:t>
            </a:r>
            <a:endParaRPr sz="2400" b="0" i="0" u="none" strike="noStrike" cap="none" dirty="0">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Intelligence Community</a:t>
            </a:r>
            <a:endParaRPr sz="2400" b="0" i="0" u="none" strike="noStrike" cap="none" dirty="0">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Categories</a:t>
            </a:r>
            <a:endParaRPr sz="2400" b="0" i="0" u="none" strike="noStrike" cap="none" dirty="0">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HUMINT</a:t>
            </a:r>
            <a:endParaRPr sz="2400" b="0" i="0" u="none" strike="noStrike" cap="none" dirty="0">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SIGINT</a:t>
            </a:r>
            <a:endParaRPr sz="2400" b="0" i="0" u="none" strike="noStrike" cap="none" dirty="0">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IMINT</a:t>
            </a:r>
            <a:endParaRPr sz="2400" b="0" i="0" u="none" strike="noStrike" cap="none" dirty="0">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GEOINT</a:t>
            </a:r>
            <a:endParaRPr sz="2400" b="0" i="0" u="none" strike="noStrike" cap="none" dirty="0">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CRYPTO</a:t>
            </a:r>
            <a:endParaRPr sz="2400" b="0" i="0" u="none" strike="noStrike" cap="none" dirty="0">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400" b="0" i="0" u="none" strike="noStrike" cap="none" dirty="0">
                <a:solidFill>
                  <a:srgbClr val="000090"/>
                </a:solidFill>
                <a:latin typeface="Arial"/>
                <a:ea typeface="Arial"/>
                <a:cs typeface="Arial"/>
                <a:sym typeface="Arial"/>
              </a:rPr>
              <a:t>OSINT</a:t>
            </a:r>
            <a:endParaRPr sz="2400" b="0" i="0" u="none" strike="noStrike" cap="none" dirty="0">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400" dirty="0">
                <a:solidFill>
                  <a:srgbClr val="000090"/>
                </a:solidFill>
              </a:rPr>
              <a:t>Exercises</a:t>
            </a:r>
            <a:endParaRPr sz="2400" b="0" i="0" u="none" strike="noStrike" cap="none" dirty="0">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400" dirty="0">
                <a:solidFill>
                  <a:srgbClr val="000090"/>
                </a:solidFill>
              </a:rPr>
              <a:t>Recommendations</a:t>
            </a:r>
            <a:endParaRPr sz="2800" b="1" i="0" u="none" strike="noStrike" cap="none" dirty="0">
              <a:solidFill>
                <a:srgbClr val="000090"/>
              </a:solidFill>
              <a:latin typeface="Arial"/>
              <a:ea typeface="Arial"/>
              <a:cs typeface="Arial"/>
              <a:sym typeface="Arial"/>
            </a:endParaRPr>
          </a:p>
        </p:txBody>
      </p:sp>
      <p:pic>
        <p:nvPicPr>
          <p:cNvPr id="102" name="Google Shape;102;p2"/>
          <p:cNvPicPr preferRelativeResize="0"/>
          <p:nvPr/>
        </p:nvPicPr>
        <p:blipFill>
          <a:blip r:embed="rId3">
            <a:alphaModFix/>
          </a:blip>
          <a:stretch>
            <a:fillRect/>
          </a:stretch>
        </p:blipFill>
        <p:spPr>
          <a:xfrm>
            <a:off x="5752730" y="1386171"/>
            <a:ext cx="3097540" cy="2906961"/>
          </a:xfrm>
          <a:prstGeom prst="rect">
            <a:avLst/>
          </a:prstGeom>
          <a:noFill/>
          <a:ln>
            <a:noFill/>
          </a:ln>
        </p:spPr>
      </p:pic>
      <p:pic>
        <p:nvPicPr>
          <p:cNvPr id="2" name="Picture 1" descr="A blue and yellow emblem with a white star and a eagle&#10;&#10;Description automatically generated">
            <a:extLst>
              <a:ext uri="{FF2B5EF4-FFF2-40B4-BE49-F238E27FC236}">
                <a16:creationId xmlns:a16="http://schemas.microsoft.com/office/drawing/2014/main" id="{75713379-36D9-C17D-DFDC-F77546EAD313}"/>
              </a:ext>
            </a:extLst>
          </p:cNvPr>
          <p:cNvPicPr>
            <a:picLocks noChangeAspect="1"/>
          </p:cNvPicPr>
          <p:nvPr/>
        </p:nvPicPr>
        <p:blipFill>
          <a:blip r:embed="rId4"/>
          <a:stretch>
            <a:fillRect/>
          </a:stretch>
        </p:blipFill>
        <p:spPr>
          <a:xfrm>
            <a:off x="221619" y="123516"/>
            <a:ext cx="932477" cy="923582"/>
          </a:xfrm>
          <a:prstGeom prst="rect">
            <a:avLst/>
          </a:prstGeom>
        </p:spPr>
      </p:pic>
      <p:sp>
        <p:nvSpPr>
          <p:cNvPr id="4" name="Google Shape;101;p2">
            <a:extLst>
              <a:ext uri="{FF2B5EF4-FFF2-40B4-BE49-F238E27FC236}">
                <a16:creationId xmlns:a16="http://schemas.microsoft.com/office/drawing/2014/main" id="{66D0C9C8-0938-D54D-7A6A-6D924E11056C}"/>
              </a:ext>
            </a:extLst>
          </p:cNvPr>
          <p:cNvSpPr txBox="1"/>
          <p:nvPr/>
        </p:nvSpPr>
        <p:spPr>
          <a:xfrm>
            <a:off x="119334" y="1322359"/>
            <a:ext cx="5752730" cy="711064"/>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ptos Black" panose="020F0502020204030204" pitchFamily="34" charset="0"/>
                <a:sym typeface="Arial"/>
              </a:rPr>
              <a:t>PART </a:t>
            </a:r>
            <a:r>
              <a:rPr lang="en-US" sz="2000" dirty="0">
                <a:latin typeface="Aptos Black" panose="020F0502020204030204" pitchFamily="34" charset="0"/>
              </a:rPr>
              <a:t>I - </a:t>
            </a:r>
            <a:r>
              <a:rPr lang="en-US" sz="2000" b="0" i="0" u="none" strike="noStrike" cap="none" dirty="0">
                <a:solidFill>
                  <a:srgbClr val="000000"/>
                </a:solidFill>
                <a:latin typeface="Aptos Black" panose="020F0502020204030204" pitchFamily="34" charset="0"/>
                <a:sym typeface="Arial"/>
              </a:rPr>
              <a:t>GENERAL INTELLIGENCE – </a:t>
            </a:r>
          </a:p>
          <a:p>
            <a:pPr marL="457200" marR="0" lvl="0" indent="0" algn="l" rtl="0">
              <a:lnSpc>
                <a:spcPct val="100000"/>
              </a:lnSpc>
              <a:spcBef>
                <a:spcPts val="0"/>
              </a:spcBef>
              <a:spcAft>
                <a:spcPts val="0"/>
              </a:spcAft>
              <a:buClr>
                <a:srgbClr val="000000"/>
              </a:buClr>
              <a:buSzPts val="1400"/>
              <a:buFont typeface="Arial"/>
              <a:buNone/>
            </a:pPr>
            <a:r>
              <a:rPr lang="en-US" sz="2000" dirty="0">
                <a:latin typeface="Aptos Black" panose="020F0502020204030204" pitchFamily="34" charset="0"/>
              </a:rPr>
              <a:t>                   INTRODUCTION</a:t>
            </a:r>
            <a:endParaRPr sz="2000" b="0" i="0" u="none" strike="noStrike" cap="none" dirty="0">
              <a:solidFill>
                <a:srgbClr val="000000"/>
              </a:solidFill>
              <a:latin typeface="Aptos Black" panose="020F0502020204030204" pitchFamily="34" charset="0"/>
              <a:sym typeface="Arial"/>
            </a:endParaRPr>
          </a:p>
          <a:p>
            <a:pPr marL="45720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00090"/>
              </a:solidFill>
              <a:latin typeface="Arial"/>
              <a:ea typeface="Arial"/>
              <a:cs typeface="Arial"/>
              <a:sym typeface="Arial"/>
            </a:endParaRPr>
          </a:p>
        </p:txBody>
      </p:sp>
    </p:spTree>
    <p:extLst>
      <p:ext uri="{BB962C8B-B14F-4D97-AF65-F5344CB8AC3E}">
        <p14:creationId xmlns:p14="http://schemas.microsoft.com/office/powerpoint/2010/main" val="265244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INFOCON SYSTEM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341648"/>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INFOCON </a:t>
            </a:r>
            <a:r>
              <a:rPr lang="en-US" sz="2800" dirty="0">
                <a:solidFill>
                  <a:srgbClr val="000090"/>
                </a:solidFill>
              </a:rPr>
              <a:t>is a  </a:t>
            </a:r>
          </a:p>
          <a:p>
            <a:pPr marL="114300" marR="0" lvl="0" algn="l" rtl="0">
              <a:lnSpc>
                <a:spcPct val="100000"/>
              </a:lnSpc>
              <a:spcBef>
                <a:spcPts val="0"/>
              </a:spcBef>
              <a:spcAft>
                <a:spcPts val="0"/>
              </a:spcAft>
              <a:buClr>
                <a:srgbClr val="000090"/>
              </a:buClr>
              <a:buSzPts val="1800"/>
            </a:pPr>
            <a:r>
              <a:rPr lang="en-US" sz="2800" dirty="0">
                <a:solidFill>
                  <a:srgbClr val="000090"/>
                </a:solidFill>
              </a:rPr>
              <a:t>     defense system based primarily on</a:t>
            </a:r>
          </a:p>
          <a:p>
            <a:pPr marL="114300" marR="0" lvl="0" algn="l" rtl="0">
              <a:lnSpc>
                <a:spcPct val="100000"/>
              </a:lnSpc>
              <a:spcBef>
                <a:spcPts val="0"/>
              </a:spcBef>
              <a:spcAft>
                <a:spcPts val="0"/>
              </a:spcAft>
              <a:buClr>
                <a:srgbClr val="000090"/>
              </a:buClr>
              <a:buSzPts val="1800"/>
            </a:pPr>
            <a:r>
              <a:rPr lang="en-US" sz="2800" dirty="0">
                <a:solidFill>
                  <a:srgbClr val="000090"/>
                </a:solidFill>
              </a:rPr>
              <a:t>	--- the status of INFORMATION SYSTEMS 	  </a:t>
            </a:r>
          </a:p>
          <a:p>
            <a:pPr marL="114300" marR="0" lvl="0" algn="l" rtl="0">
              <a:lnSpc>
                <a:spcPct val="100000"/>
              </a:lnSpc>
              <a:spcBef>
                <a:spcPts val="0"/>
              </a:spcBef>
              <a:spcAft>
                <a:spcPts val="0"/>
              </a:spcAft>
              <a:buClr>
                <a:srgbClr val="000090"/>
              </a:buClr>
              <a:buSzPts val="1800"/>
            </a:pPr>
            <a:r>
              <a:rPr lang="en-US" sz="2800" dirty="0">
                <a:solidFill>
                  <a:srgbClr val="000090"/>
                </a:solidFill>
              </a:rPr>
              <a:t>     and is a</a:t>
            </a:r>
          </a:p>
          <a:p>
            <a:pPr marL="114300" marR="0" lvl="0" algn="l" rtl="0">
              <a:lnSpc>
                <a:spcPct val="100000"/>
              </a:lnSpc>
              <a:spcBef>
                <a:spcPts val="0"/>
              </a:spcBef>
              <a:spcAft>
                <a:spcPts val="0"/>
              </a:spcAft>
              <a:buClr>
                <a:srgbClr val="000090"/>
              </a:buClr>
              <a:buSzPts val="1800"/>
            </a:pPr>
            <a:r>
              <a:rPr lang="en-US" sz="2800" dirty="0">
                <a:solidFill>
                  <a:srgbClr val="000090"/>
                </a:solidFill>
              </a:rPr>
              <a:t>        --- METHOD used by the military to defend </a:t>
            </a:r>
          </a:p>
          <a:p>
            <a:pPr marL="114300" marR="0" lvl="0" algn="l" rtl="0">
              <a:lnSpc>
                <a:spcPct val="100000"/>
              </a:lnSpc>
              <a:spcBef>
                <a:spcPts val="0"/>
              </a:spcBef>
              <a:spcAft>
                <a:spcPts val="0"/>
              </a:spcAft>
              <a:buClr>
                <a:srgbClr val="000090"/>
              </a:buClr>
              <a:buSzPts val="1800"/>
            </a:pPr>
            <a:r>
              <a:rPr lang="en-US" sz="2800" dirty="0">
                <a:solidFill>
                  <a:srgbClr val="000090"/>
                </a:solidFill>
              </a:rPr>
              <a:t>             against a computer network attack.</a:t>
            </a: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4164489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INFOCON SYSTEM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1420767"/>
            <a:ext cx="8711400" cy="4802779"/>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FIVE (5) LEVELS OF </a:t>
            </a:r>
            <a:r>
              <a:rPr lang="en-US" sz="2800" b="1" dirty="0">
                <a:solidFill>
                  <a:srgbClr val="CC0000"/>
                </a:solidFill>
              </a:rPr>
              <a:t>INFOCON</a:t>
            </a:r>
            <a:r>
              <a:rPr lang="en-US" sz="2800" b="1" dirty="0">
                <a:solidFill>
                  <a:srgbClr val="000090"/>
                </a:solidFill>
              </a:rPr>
              <a: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CC0000"/>
                </a:solidFill>
              </a:rPr>
              <a:t>INFOCON 1: </a:t>
            </a:r>
            <a:r>
              <a:rPr lang="en-US" sz="2800" b="1" dirty="0">
                <a:solidFill>
                  <a:schemeClr val="tx1"/>
                </a:solidFill>
              </a:rPr>
              <a:t>No apparent hostile activity</a:t>
            </a:r>
          </a:p>
          <a:p>
            <a:pPr marL="114300" marR="0" lvl="0" algn="l" rtl="0">
              <a:lnSpc>
                <a:spcPct val="100000"/>
              </a:lnSpc>
              <a:spcBef>
                <a:spcPts val="0"/>
              </a:spcBef>
              <a:spcAft>
                <a:spcPts val="0"/>
              </a:spcAft>
              <a:buClr>
                <a:srgbClr val="000090"/>
              </a:buClr>
              <a:buSzPts val="1800"/>
            </a:pPr>
            <a:r>
              <a:rPr lang="en-US" sz="2800" b="1" dirty="0">
                <a:solidFill>
                  <a:srgbClr val="CC0000"/>
                </a:solidFill>
              </a:rPr>
              <a:t>INFOCON 2</a:t>
            </a:r>
            <a:r>
              <a:rPr lang="en-US" sz="2800" b="1" dirty="0">
                <a:solidFill>
                  <a:schemeClr val="tx1"/>
                </a:solidFill>
              </a:rPr>
              <a:t>: Increased risk of attack</a:t>
            </a:r>
          </a:p>
          <a:p>
            <a:pPr marL="114300" marR="0" lvl="0" algn="l" rtl="0">
              <a:lnSpc>
                <a:spcPct val="100000"/>
              </a:lnSpc>
              <a:spcBef>
                <a:spcPts val="0"/>
              </a:spcBef>
              <a:spcAft>
                <a:spcPts val="0"/>
              </a:spcAft>
              <a:buClr>
                <a:srgbClr val="000090"/>
              </a:buClr>
              <a:buSzPts val="1800"/>
            </a:pPr>
            <a:r>
              <a:rPr lang="en-US" sz="2800" b="1" dirty="0">
                <a:solidFill>
                  <a:srgbClr val="CC0000"/>
                </a:solidFill>
              </a:rPr>
              <a:t>INFOCON 3</a:t>
            </a:r>
            <a:r>
              <a:rPr lang="en-US" sz="2800" b="1" dirty="0">
                <a:solidFill>
                  <a:schemeClr val="tx1"/>
                </a:solidFill>
              </a:rPr>
              <a:t>: Risk has been taken place</a:t>
            </a:r>
          </a:p>
          <a:p>
            <a:pPr marL="114300" marR="0" lvl="0" algn="l" rtl="0">
              <a:lnSpc>
                <a:spcPct val="100000"/>
              </a:lnSpc>
              <a:spcBef>
                <a:spcPts val="0"/>
              </a:spcBef>
              <a:spcAft>
                <a:spcPts val="0"/>
              </a:spcAft>
              <a:buClr>
                <a:srgbClr val="000090"/>
              </a:buClr>
              <a:buSzPts val="1800"/>
            </a:pPr>
            <a:r>
              <a:rPr lang="en-US" sz="2800" b="1" dirty="0">
                <a:solidFill>
                  <a:srgbClr val="CC0000"/>
                </a:solidFill>
              </a:rPr>
              <a:t>INFOCON 4:</a:t>
            </a:r>
            <a:r>
              <a:rPr lang="en-US" sz="2800" b="1" dirty="0">
                <a:solidFill>
                  <a:schemeClr val="tx1"/>
                </a:solidFill>
              </a:rPr>
              <a:t> Attack has taken place</a:t>
            </a:r>
          </a:p>
          <a:p>
            <a:pPr marL="114300" marR="0" lvl="0" algn="l" rtl="0">
              <a:lnSpc>
                <a:spcPct val="100000"/>
              </a:lnSpc>
              <a:spcBef>
                <a:spcPts val="0"/>
              </a:spcBef>
              <a:spcAft>
                <a:spcPts val="0"/>
              </a:spcAft>
              <a:buClr>
                <a:srgbClr val="000090"/>
              </a:buClr>
              <a:buSzPts val="1800"/>
            </a:pPr>
            <a:r>
              <a:rPr lang="en-US" sz="2800" b="1" dirty="0">
                <a:solidFill>
                  <a:srgbClr val="CC0000"/>
                </a:solidFill>
              </a:rPr>
              <a:t>INFOCON 5: </a:t>
            </a:r>
            <a:r>
              <a:rPr lang="en-US" sz="2800" b="1" dirty="0">
                <a:solidFill>
                  <a:schemeClr val="tx1"/>
                </a:solidFill>
              </a:rPr>
              <a:t>Attacks are taking place, maximum </a:t>
            </a:r>
          </a:p>
          <a:p>
            <a:pPr marL="114300" marR="0" lvl="0" algn="l" rtl="0">
              <a:lnSpc>
                <a:spcPct val="100000"/>
              </a:lnSpc>
              <a:spcBef>
                <a:spcPts val="0"/>
              </a:spcBef>
              <a:spcAft>
                <a:spcPts val="0"/>
              </a:spcAft>
              <a:buClr>
                <a:srgbClr val="000090"/>
              </a:buClr>
              <a:buSzPts val="1800"/>
            </a:pPr>
            <a:r>
              <a:rPr lang="en-US" sz="2800" b="1" dirty="0">
                <a:solidFill>
                  <a:schemeClr val="tx1"/>
                </a:solidFill>
              </a:rPr>
              <a:t>                      alertness, compromised systems </a:t>
            </a:r>
          </a:p>
          <a:p>
            <a:pPr marL="114300" marR="0" lvl="0" algn="l" rtl="0">
              <a:lnSpc>
                <a:spcPct val="100000"/>
              </a:lnSpc>
              <a:spcBef>
                <a:spcPts val="0"/>
              </a:spcBef>
              <a:spcAft>
                <a:spcPts val="0"/>
              </a:spcAft>
              <a:buClr>
                <a:srgbClr val="000090"/>
              </a:buClr>
              <a:buSzPts val="1800"/>
            </a:pPr>
            <a:r>
              <a:rPr lang="en-US" sz="2800" b="1" dirty="0">
                <a:solidFill>
                  <a:schemeClr val="tx1"/>
                </a:solidFill>
              </a:rPr>
              <a:t>                      isolated from the net.</a:t>
            </a:r>
          </a:p>
          <a:p>
            <a:pPr marL="114300" marR="0" lvl="0" algn="l" rtl="0">
              <a:lnSpc>
                <a:spcPct val="100000"/>
              </a:lnSpc>
              <a:spcBef>
                <a:spcPts val="0"/>
              </a:spcBef>
              <a:spcAft>
                <a:spcPts val="0"/>
              </a:spcAft>
              <a:buClr>
                <a:srgbClr val="000090"/>
              </a:buClr>
              <a:buSzPts val="1800"/>
            </a:pPr>
            <a:endParaRPr lang="en-US" sz="2800" b="1" dirty="0">
              <a:solidFill>
                <a:schemeClr val="tx1"/>
              </a:solidFill>
            </a:endParaRPr>
          </a:p>
          <a:p>
            <a:pPr marL="114300" marR="0" lvl="0" algn="l" rtl="0">
              <a:lnSpc>
                <a:spcPct val="100000"/>
              </a:lnSpc>
              <a:spcBef>
                <a:spcPts val="0"/>
              </a:spcBef>
              <a:spcAft>
                <a:spcPts val="0"/>
              </a:spcAft>
              <a:buClr>
                <a:srgbClr val="000090"/>
              </a:buClr>
              <a:buSzPts val="1800"/>
            </a:pPr>
            <a:endParaRPr sz="2800" b="1" i="0" u="none" strike="noStrike" cap="none" dirty="0">
              <a:solidFill>
                <a:srgbClr val="CC000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273712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97234" y="2445221"/>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Eagle Eyes </a:t>
            </a:r>
            <a:r>
              <a:rPr lang="en-US" sz="2800" dirty="0">
                <a:solidFill>
                  <a:srgbClr val="000090"/>
                </a:solidFill>
              </a:rPr>
              <a:t>is a  </a:t>
            </a:r>
          </a:p>
          <a:p>
            <a:pPr marL="114300" marR="0" lvl="0" algn="l" rtl="0">
              <a:lnSpc>
                <a:spcPct val="100000"/>
              </a:lnSpc>
              <a:spcBef>
                <a:spcPts val="0"/>
              </a:spcBef>
              <a:spcAft>
                <a:spcPts val="0"/>
              </a:spcAft>
              <a:buClr>
                <a:srgbClr val="000090"/>
              </a:buClr>
              <a:buSzPts val="1800"/>
            </a:pPr>
            <a:r>
              <a:rPr lang="en-US" sz="2800" dirty="0">
                <a:solidFill>
                  <a:srgbClr val="000090"/>
                </a:solidFill>
              </a:rPr>
              <a:t>     definitive reporting program for the individual if you think or suspect an event may take place or certain individuals look suspicious or out of place</a:t>
            </a:r>
          </a:p>
          <a:p>
            <a:pPr marL="114300" marR="0" lvl="0" algn="l" rtl="0">
              <a:lnSpc>
                <a:spcPct val="100000"/>
              </a:lnSpc>
              <a:spcBef>
                <a:spcPts val="0"/>
              </a:spcBef>
              <a:spcAft>
                <a:spcPts val="0"/>
              </a:spcAft>
              <a:buClr>
                <a:srgbClr val="000090"/>
              </a:buClr>
              <a:buSzPts val="1800"/>
            </a:pPr>
            <a:r>
              <a:rPr lang="en-US" sz="2800" dirty="0">
                <a:solidFill>
                  <a:srgbClr val="000090"/>
                </a:solidFill>
              </a:rPr>
              <a:t>	--- Do not hesitate to make someone aware.</a:t>
            </a:r>
          </a:p>
          <a:p>
            <a:pPr marL="114300" marR="0" lvl="0" algn="l" rtl="0">
              <a:lnSpc>
                <a:spcPct val="100000"/>
              </a:lnSpc>
              <a:spcBef>
                <a:spcPts val="0"/>
              </a:spcBef>
              <a:spcAft>
                <a:spcPts val="0"/>
              </a:spcAft>
              <a:buClr>
                <a:srgbClr val="000090"/>
              </a:buClr>
              <a:buSzPts val="1800"/>
            </a:pPr>
            <a:r>
              <a:rPr lang="en-US" sz="2800" dirty="0">
                <a:solidFill>
                  <a:srgbClr val="000090"/>
                </a:solidFill>
              </a:rPr>
              <a:t>        ---  Here is what to Report.</a:t>
            </a: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227745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212542"/>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Surveillance</a:t>
            </a:r>
            <a:r>
              <a:rPr lang="en-US" sz="2800" dirty="0">
                <a:solidFill>
                  <a:srgbClr val="000090"/>
                </a:solidFill>
              </a:rPr>
              <a:t> – Using cameras (either still or video), note taking, drawing diagrams, writing on maps, or using binoculars or other vision-enhancing devices to record or monitor base activity.</a:t>
            </a:r>
            <a:endParaRPr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424382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194654"/>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Elicitation</a:t>
            </a:r>
            <a:r>
              <a:rPr lang="en-US" sz="2800" dirty="0">
                <a:solidFill>
                  <a:srgbClr val="000090"/>
                </a:solidFill>
              </a:rPr>
              <a:t> – Attempts to gain information from you by mail, in person, or by telephone about military operations, capabilities, or people.</a:t>
            </a:r>
            <a:endParaRPr lang="en-US"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143266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194654"/>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Tests Of Security </a:t>
            </a:r>
            <a:r>
              <a:rPr lang="en-US" sz="2800" dirty="0">
                <a:solidFill>
                  <a:srgbClr val="000090"/>
                </a:solidFill>
              </a:rPr>
              <a:t>- Attempts to measure reaction times or penetrate physical security barriers or procedures in order to assess strengths and weaknesses.</a:t>
            </a:r>
            <a:endParaRPr lang="en-US" sz="2800" b="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483941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194654"/>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Acquiring Supplies </a:t>
            </a:r>
            <a:r>
              <a:rPr lang="en-US" sz="2800" dirty="0">
                <a:solidFill>
                  <a:srgbClr val="000090"/>
                </a:solidFill>
              </a:rPr>
              <a:t>– Purchase, theft, or unauthorized acquisition of explosives, weapons, ammunition, military uniforms, decals, flight manuals, passes or badges, or any other controlled items.</a:t>
            </a:r>
            <a:endParaRPr lang="en-US" sz="280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1376144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194654"/>
            <a:ext cx="8711400" cy="294396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Suspicious Persons Out Of Place </a:t>
            </a:r>
            <a:r>
              <a:rPr lang="en-US" sz="2800" dirty="0">
                <a:solidFill>
                  <a:srgbClr val="000090"/>
                </a:solidFill>
              </a:rPr>
              <a:t>– People who don’t seem to belong in the workplace, neighbor-hood, business establishment, or anywhere else. </a:t>
            </a:r>
            <a:endParaRPr lang="en-US" sz="280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199674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194654"/>
            <a:ext cx="8711400" cy="318201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Dry Run </a:t>
            </a:r>
            <a:r>
              <a:rPr lang="en-US" sz="2800" dirty="0">
                <a:solidFill>
                  <a:srgbClr val="000090"/>
                </a:solidFill>
              </a:rPr>
              <a:t>– People getting into position and moving around according to their plan without actually committing a terrorist act. This could also include mapping out routes and determining the timing of traffic lights and flow. </a:t>
            </a:r>
            <a:endParaRPr lang="en-US" sz="280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3728332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21619" y="2194654"/>
            <a:ext cx="8711400" cy="3182018"/>
          </a:xfrm>
          <a:prstGeom prst="rect">
            <a:avLst/>
          </a:prstGeom>
          <a:noFill/>
          <a:ln>
            <a:noFill/>
          </a:ln>
        </p:spPr>
        <p:txBody>
          <a:bodyPr spcFirstLastPara="1" wrap="square" lIns="91425" tIns="45700" rIns="91425" bIns="45700" anchor="t" anchorCtr="0">
            <a:noAutofit/>
          </a:bodyPr>
          <a:lstStyle/>
          <a:p>
            <a:pPr marL="571500" marR="0" lvl="0" indent="-457200" algn="l" rtl="0">
              <a:lnSpc>
                <a:spcPct val="100000"/>
              </a:lnSpc>
              <a:spcBef>
                <a:spcPts val="0"/>
              </a:spcBef>
              <a:spcAft>
                <a:spcPts val="0"/>
              </a:spcAft>
              <a:buClr>
                <a:srgbClr val="000090"/>
              </a:buClr>
              <a:buSzPts val="1800"/>
              <a:buFont typeface="Arial" panose="020B0604020202020204" pitchFamily="34" charset="0"/>
              <a:buChar char="•"/>
            </a:pPr>
            <a:r>
              <a:rPr lang="en-US" sz="2800" b="1" dirty="0">
                <a:solidFill>
                  <a:srgbClr val="000090"/>
                </a:solidFill>
              </a:rPr>
              <a:t>What to Report:</a:t>
            </a: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a:p>
            <a:pPr marL="114300" marR="0" lvl="0" algn="l" rtl="0">
              <a:lnSpc>
                <a:spcPct val="100000"/>
              </a:lnSpc>
              <a:spcBef>
                <a:spcPts val="0"/>
              </a:spcBef>
              <a:spcAft>
                <a:spcPts val="0"/>
              </a:spcAft>
              <a:buClr>
                <a:srgbClr val="000090"/>
              </a:buClr>
              <a:buSzPts val="1800"/>
            </a:pPr>
            <a:r>
              <a:rPr lang="en-US" sz="2800" b="1" dirty="0">
                <a:solidFill>
                  <a:srgbClr val="000090"/>
                </a:solidFill>
              </a:rPr>
              <a:t>Deploying Assets </a:t>
            </a:r>
            <a:r>
              <a:rPr lang="en-US" sz="2800" dirty="0">
                <a:solidFill>
                  <a:srgbClr val="000090"/>
                </a:solidFill>
              </a:rPr>
              <a:t>– People and supplies getting into position to commit the act. This is a person’s last chance to alert authorities before the terrorist act occurs.</a:t>
            </a:r>
            <a:endParaRPr lang="en-US" sz="2800" i="0" u="none" strike="noStrike" cap="none" dirty="0">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307562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ctrTitle"/>
          </p:nvPr>
        </p:nvSpPr>
        <p:spPr>
          <a:xfrm>
            <a:off x="1354552" y="27809"/>
            <a:ext cx="7772400" cy="14700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History</a:t>
            </a:r>
            <a:endParaRPr sz="3600" b="1" i="1">
              <a:latin typeface="Arial"/>
              <a:ea typeface="Arial"/>
              <a:cs typeface="Arial"/>
              <a:sym typeface="Arial"/>
            </a:endParaRPr>
          </a:p>
        </p:txBody>
      </p:sp>
      <p:cxnSp>
        <p:nvCxnSpPr>
          <p:cNvPr id="108" name="Google Shape;108;p3"/>
          <p:cNvCxnSpPr/>
          <p:nvPr/>
        </p:nvCxnSpPr>
        <p:spPr>
          <a:xfrm>
            <a:off x="119334" y="1184728"/>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09" name="Google Shape;109;p3"/>
          <p:cNvCxnSpPr/>
          <p:nvPr/>
        </p:nvCxnSpPr>
        <p:spPr>
          <a:xfrm>
            <a:off x="119334" y="6459586"/>
            <a:ext cx="8889175"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10" name="Google Shape;110;p3"/>
          <p:cNvSpPr txBox="1"/>
          <p:nvPr/>
        </p:nvSpPr>
        <p:spPr>
          <a:xfrm>
            <a:off x="7427359" y="6505530"/>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7427359" y="130088"/>
            <a:ext cx="15811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221620" y="1429647"/>
            <a:ext cx="8711413" cy="3513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“World Second Oldest Profession”</a:t>
            </a:r>
            <a:endParaRPr sz="28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Biblical roots</a:t>
            </a:r>
            <a:endParaRPr sz="20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Spying is the “oldest profession” on this idiom</a:t>
            </a:r>
            <a:endParaRPr sz="2000" b="0" i="0" u="none" strike="noStrike" cap="none">
              <a:solidFill>
                <a:srgbClr val="000090"/>
              </a:solidFill>
              <a:latin typeface="Arial"/>
              <a:ea typeface="Arial"/>
              <a:cs typeface="Arial"/>
              <a:sym typeface="Arial"/>
            </a:endParaRPr>
          </a:p>
          <a:p>
            <a:pPr marL="457200" marR="0" lvl="0"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Julius Caesar </a:t>
            </a:r>
            <a:endParaRPr sz="20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Caesar Ciphers</a:t>
            </a:r>
            <a:endParaRPr sz="20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000" b="0" i="0" u="none" strike="noStrike" cap="none">
                <a:solidFill>
                  <a:srgbClr val="000090"/>
                </a:solidFill>
                <a:latin typeface="Arial"/>
                <a:ea typeface="Arial"/>
                <a:cs typeface="Arial"/>
                <a:sym typeface="Arial"/>
              </a:rPr>
              <a:t>Washington’s Spies</a:t>
            </a:r>
            <a:endParaRPr sz="20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The necessity of procuring good Intelligence is apparent &amp; need not be further urged -- All that remains for me to add is, that you keep the whole matter as secret as possible.” </a:t>
            </a:r>
            <a:endParaRPr sz="20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General Benedict Arnold, September 1780</a:t>
            </a:r>
            <a:endParaRPr sz="20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000" b="0" i="0" u="none" strike="noStrike" cap="none">
                <a:solidFill>
                  <a:srgbClr val="000090"/>
                </a:solidFill>
                <a:latin typeface="Arial"/>
                <a:ea typeface="Arial"/>
                <a:cs typeface="Arial"/>
                <a:sym typeface="Arial"/>
              </a:rPr>
              <a:t>World War 1</a:t>
            </a:r>
            <a:endParaRPr sz="20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Mata Harri- Femme Fatale</a:t>
            </a:r>
            <a:endParaRPr sz="2000" b="0" i="0" u="none" strike="noStrike" cap="none">
              <a:solidFill>
                <a:srgbClr val="000090"/>
              </a:solidFill>
              <a:latin typeface="Arial"/>
              <a:ea typeface="Arial"/>
              <a:cs typeface="Arial"/>
              <a:sym typeface="Arial"/>
            </a:endParaRPr>
          </a:p>
          <a:p>
            <a:pPr marL="914400" marR="0" lvl="1" indent="-355600" algn="l" rtl="0">
              <a:lnSpc>
                <a:spcPct val="100000"/>
              </a:lnSpc>
              <a:spcBef>
                <a:spcPts val="0"/>
              </a:spcBef>
              <a:spcAft>
                <a:spcPts val="0"/>
              </a:spcAft>
              <a:buClr>
                <a:srgbClr val="000090"/>
              </a:buClr>
              <a:buSzPts val="2000"/>
              <a:buFont typeface="Arial"/>
              <a:buChar char="○"/>
            </a:pPr>
            <a:r>
              <a:rPr lang="en-US" sz="2000" b="0" i="0" u="none" strike="noStrike" cap="none">
                <a:solidFill>
                  <a:srgbClr val="000090"/>
                </a:solidFill>
                <a:latin typeface="Arial"/>
                <a:ea typeface="Arial"/>
                <a:cs typeface="Arial"/>
                <a:sym typeface="Arial"/>
              </a:rPr>
              <a:t>Open Radio Communications on the Eastern Front</a:t>
            </a:r>
            <a:endParaRPr sz="20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000" b="0" i="0" u="none" strike="noStrike" cap="none">
                <a:solidFill>
                  <a:srgbClr val="000090"/>
                </a:solidFill>
                <a:latin typeface="Arial"/>
                <a:ea typeface="Arial"/>
                <a:cs typeface="Arial"/>
                <a:sym typeface="Arial"/>
              </a:rPr>
              <a:t>World War 2</a:t>
            </a:r>
            <a:endParaRPr sz="20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9716BACA-F772-1EE9-9B8E-A653993157A8}"/>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2290438" y="27809"/>
            <a:ext cx="683651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t>EAGLE EYES PROGRAM</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119334" y="1322359"/>
            <a:ext cx="5757780" cy="4999594"/>
          </a:xfrm>
          <a:prstGeom prst="rect">
            <a:avLst/>
          </a:prstGeom>
          <a:noFill/>
          <a:ln>
            <a:noFill/>
          </a:ln>
        </p:spPr>
        <p:txBody>
          <a:bodyPr spcFirstLastPara="1" wrap="square" lIns="91425" tIns="45700" rIns="91425" bIns="45700" anchor="t" anchorCtr="0">
            <a:noAutofit/>
          </a:bodyPr>
          <a:lstStyle/>
          <a:p>
            <a:pPr marL="114300" marR="0" lvl="0" algn="l" rtl="0">
              <a:lnSpc>
                <a:spcPct val="100000"/>
              </a:lnSpc>
              <a:spcBef>
                <a:spcPts val="0"/>
              </a:spcBef>
              <a:spcAft>
                <a:spcPts val="0"/>
              </a:spcAft>
              <a:buClr>
                <a:srgbClr val="000090"/>
              </a:buClr>
              <a:buSzPts val="1800"/>
            </a:pPr>
            <a:r>
              <a:rPr lang="en-US" sz="2800" b="1" dirty="0">
                <a:solidFill>
                  <a:srgbClr val="CC0000"/>
                </a:solidFill>
              </a:rPr>
              <a:t>Be Prepared to</a:t>
            </a:r>
            <a:r>
              <a:rPr lang="en-US" sz="2800" b="1" dirty="0">
                <a:solidFill>
                  <a:schemeClr val="tx1"/>
                </a:solidFill>
              </a:rPr>
              <a:t>:</a:t>
            </a:r>
          </a:p>
          <a:p>
            <a:pPr marL="114300" marR="0" lvl="0" algn="l" rtl="0">
              <a:lnSpc>
                <a:spcPct val="100000"/>
              </a:lnSpc>
              <a:spcBef>
                <a:spcPts val="0"/>
              </a:spcBef>
              <a:spcAft>
                <a:spcPts val="0"/>
              </a:spcAft>
              <a:buClr>
                <a:srgbClr val="000090"/>
              </a:buClr>
              <a:buSzPts val="1800"/>
            </a:pPr>
            <a:r>
              <a:rPr lang="en-US" sz="2800" dirty="0">
                <a:solidFill>
                  <a:schemeClr val="tx1"/>
                </a:solidFill>
              </a:rPr>
              <a:t>• Give your name and company</a:t>
            </a:r>
          </a:p>
          <a:p>
            <a:pPr marL="114300" marR="0" lvl="0" algn="l" rtl="0">
              <a:lnSpc>
                <a:spcPct val="100000"/>
              </a:lnSpc>
              <a:spcBef>
                <a:spcPts val="0"/>
              </a:spcBef>
              <a:spcAft>
                <a:spcPts val="0"/>
              </a:spcAft>
              <a:buClr>
                <a:srgbClr val="000090"/>
              </a:buClr>
              <a:buSzPts val="1800"/>
            </a:pPr>
            <a:r>
              <a:rPr lang="en-US" sz="2800" dirty="0">
                <a:solidFill>
                  <a:schemeClr val="tx1"/>
                </a:solidFill>
              </a:rPr>
              <a:t>• Give your location (as clearly and accurately as you can—give a building name, number or street)</a:t>
            </a:r>
          </a:p>
          <a:p>
            <a:pPr marL="114300" marR="0" lvl="0" algn="l" rtl="0">
              <a:lnSpc>
                <a:spcPct val="100000"/>
              </a:lnSpc>
              <a:spcBef>
                <a:spcPts val="0"/>
              </a:spcBef>
              <a:spcAft>
                <a:spcPts val="0"/>
              </a:spcAft>
              <a:buClr>
                <a:srgbClr val="000090"/>
              </a:buClr>
              <a:buSzPts val="1800"/>
            </a:pPr>
            <a:r>
              <a:rPr lang="en-US" sz="2800" dirty="0">
                <a:solidFill>
                  <a:schemeClr val="tx1"/>
                </a:solidFill>
              </a:rPr>
              <a:t>• Provide a call back phone number</a:t>
            </a:r>
          </a:p>
          <a:p>
            <a:pPr marL="114300" marR="0" lvl="0" algn="l" rtl="0">
              <a:lnSpc>
                <a:spcPct val="100000"/>
              </a:lnSpc>
              <a:spcBef>
                <a:spcPts val="0"/>
              </a:spcBef>
              <a:spcAft>
                <a:spcPts val="0"/>
              </a:spcAft>
              <a:buClr>
                <a:srgbClr val="000090"/>
              </a:buClr>
              <a:buSzPts val="1800"/>
            </a:pPr>
            <a:r>
              <a:rPr lang="en-US" sz="2800" dirty="0">
                <a:solidFill>
                  <a:schemeClr val="tx1"/>
                </a:solidFill>
              </a:rPr>
              <a:t>• Remain at your location until contacted by Security Forces</a:t>
            </a:r>
          </a:p>
          <a:p>
            <a:pPr marL="114300" marR="0" lvl="0" algn="l" rtl="0">
              <a:lnSpc>
                <a:spcPct val="100000"/>
              </a:lnSpc>
              <a:spcBef>
                <a:spcPts val="0"/>
              </a:spcBef>
              <a:spcAft>
                <a:spcPts val="0"/>
              </a:spcAft>
              <a:buClr>
                <a:srgbClr val="000090"/>
              </a:buClr>
              <a:buSzPts val="1800"/>
            </a:pPr>
            <a:r>
              <a:rPr lang="en-US" sz="2800" dirty="0">
                <a:solidFill>
                  <a:schemeClr val="tx1"/>
                </a:solidFill>
              </a:rPr>
              <a:t>• Move to a location as directed by the Emergency Response Center</a:t>
            </a:r>
          </a:p>
          <a:p>
            <a:pPr marL="114300" marR="0" lvl="0" algn="l" rtl="0">
              <a:lnSpc>
                <a:spcPct val="100000"/>
              </a:lnSpc>
              <a:spcBef>
                <a:spcPts val="0"/>
              </a:spcBef>
              <a:spcAft>
                <a:spcPts val="0"/>
              </a:spcAft>
              <a:buClr>
                <a:srgbClr val="000090"/>
              </a:buClr>
              <a:buSzPts val="1800"/>
            </a:pPr>
            <a:r>
              <a:rPr lang="en-US" sz="2800" b="1" dirty="0">
                <a:solidFill>
                  <a:srgbClr val="CC0000"/>
                </a:solidFill>
              </a:rPr>
              <a:t> </a:t>
            </a:r>
            <a:endParaRPr lang="en-US" sz="2800" b="1" dirty="0">
              <a:solidFill>
                <a:schemeClr val="tx1"/>
              </a:solidFill>
            </a:endParaRPr>
          </a:p>
          <a:p>
            <a:pPr marL="114300" marR="0" lvl="0" algn="l" rtl="0">
              <a:lnSpc>
                <a:spcPct val="100000"/>
              </a:lnSpc>
              <a:spcBef>
                <a:spcPts val="0"/>
              </a:spcBef>
              <a:spcAft>
                <a:spcPts val="0"/>
              </a:spcAft>
              <a:buClr>
                <a:srgbClr val="000090"/>
              </a:buClr>
              <a:buSzPts val="1800"/>
            </a:pPr>
            <a:r>
              <a:rPr lang="en-US" sz="2800" dirty="0">
                <a:solidFill>
                  <a:srgbClr val="CC0000"/>
                </a:solidFill>
              </a:rPr>
              <a:t> </a:t>
            </a:r>
          </a:p>
          <a:p>
            <a:pPr marL="114300" marR="0" lvl="0" algn="l" rtl="0">
              <a:lnSpc>
                <a:spcPct val="100000"/>
              </a:lnSpc>
              <a:spcBef>
                <a:spcPts val="0"/>
              </a:spcBef>
              <a:spcAft>
                <a:spcPts val="0"/>
              </a:spcAft>
              <a:buClr>
                <a:srgbClr val="000090"/>
              </a:buClr>
              <a:buSzPts val="1800"/>
            </a:pPr>
            <a:r>
              <a:rPr lang="en-US" sz="2800" dirty="0">
                <a:solidFill>
                  <a:srgbClr val="000090"/>
                </a:solidFill>
              </a:rPr>
              <a:t>     </a:t>
            </a: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3074" name="Picture 2">
            <a:extLst>
              <a:ext uri="{FF2B5EF4-FFF2-40B4-BE49-F238E27FC236}">
                <a16:creationId xmlns:a16="http://schemas.microsoft.com/office/drawing/2014/main" id="{488AA3C5-2547-CE66-93E3-81E1B81D7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63" y="2577687"/>
            <a:ext cx="3038303" cy="230273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08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28928" y="27809"/>
            <a:ext cx="779802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DOD Force Protecti</a:t>
            </a:r>
            <a:r>
              <a:rPr lang="en-US" sz="3600" b="1" i="1" dirty="0"/>
              <a:t>on System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16300" y="1420768"/>
            <a:ext cx="8711400" cy="4771681"/>
          </a:xfrm>
          <a:prstGeom prst="rect">
            <a:avLst/>
          </a:prstGeom>
          <a:noFill/>
          <a:ln>
            <a:noFill/>
          </a:ln>
        </p:spPr>
        <p:txBody>
          <a:bodyPr spcFirstLastPara="1" wrap="square" lIns="91425" tIns="45700" rIns="91425" bIns="45700" anchor="t" anchorCtr="0">
            <a:noAutofit/>
          </a:bodyPr>
          <a:lstStyle/>
          <a:p>
            <a:pPr marL="114300" marR="0" lvl="0" algn="l" rtl="0">
              <a:lnSpc>
                <a:spcPct val="100000"/>
              </a:lnSpc>
              <a:spcBef>
                <a:spcPts val="0"/>
              </a:spcBef>
              <a:spcAft>
                <a:spcPts val="0"/>
              </a:spcAft>
              <a:buClr>
                <a:srgbClr val="000090"/>
              </a:buClr>
              <a:buSzPts val="1800"/>
            </a:pPr>
            <a:r>
              <a:rPr lang="en-US" sz="2800" b="1" i="0" u="none" strike="noStrike" cap="none" dirty="0">
                <a:solidFill>
                  <a:srgbClr val="000090"/>
                </a:solidFill>
                <a:latin typeface="Arial"/>
                <a:ea typeface="Arial"/>
                <a:cs typeface="Arial"/>
                <a:sym typeface="Arial"/>
              </a:rPr>
              <a:t>FPCON is a…</a:t>
            </a:r>
          </a:p>
          <a:p>
            <a:pPr marL="457200" marR="457200">
              <a:spcBef>
                <a:spcPts val="0"/>
              </a:spcBef>
              <a:spcAft>
                <a:spcPts val="0"/>
              </a:spcAft>
            </a:pPr>
            <a:r>
              <a:rPr lang="en-US" sz="2400" dirty="0">
                <a:effectLst/>
                <a:latin typeface="Arial" panose="020B0604020202020204" pitchFamily="34" charset="0"/>
                <a:ea typeface="Times New Roman" panose="02020603050405020304" pitchFamily="18" charset="0"/>
              </a:rPr>
              <a:t>A </a:t>
            </a:r>
            <a:r>
              <a:rPr lang="en-US" sz="2400" b="1" dirty="0">
                <a:solidFill>
                  <a:srgbClr val="CC0000"/>
                </a:solidFill>
                <a:effectLst/>
                <a:latin typeface="Arial" panose="020B0604020202020204" pitchFamily="34" charset="0"/>
                <a:ea typeface="Times New Roman" panose="02020603050405020304" pitchFamily="18" charset="0"/>
              </a:rPr>
              <a:t>JCS approved </a:t>
            </a:r>
            <a:r>
              <a:rPr lang="en-US" sz="2400" dirty="0">
                <a:effectLst/>
                <a:latin typeface="Arial" panose="020B0604020202020204" pitchFamily="34" charset="0"/>
                <a:ea typeface="Times New Roman" panose="02020603050405020304" pitchFamily="18" charset="0"/>
              </a:rPr>
              <a:t>program </a:t>
            </a:r>
            <a:r>
              <a:rPr lang="en-US" sz="2400" dirty="0">
                <a:solidFill>
                  <a:srgbClr val="CC0000"/>
                </a:solidFill>
                <a:effectLst/>
                <a:latin typeface="Arial" panose="020B0604020202020204" pitchFamily="34" charset="0"/>
                <a:ea typeface="Times New Roman" panose="02020603050405020304" pitchFamily="18" charset="0"/>
              </a:rPr>
              <a:t>standardizing the military services’ identification </a:t>
            </a:r>
            <a:r>
              <a:rPr lang="en-US" sz="2400" dirty="0">
                <a:effectLst/>
                <a:latin typeface="Arial" panose="020B0604020202020204" pitchFamily="34" charset="0"/>
                <a:ea typeface="Times New Roman" panose="02020603050405020304" pitchFamily="18" charset="0"/>
              </a:rPr>
              <a:t>of, and </a:t>
            </a:r>
            <a:r>
              <a:rPr lang="en-US" sz="2400" dirty="0">
                <a:solidFill>
                  <a:srgbClr val="CC0000"/>
                </a:solidFill>
                <a:effectLst/>
                <a:latin typeface="Arial" panose="020B0604020202020204" pitchFamily="34" charset="0"/>
                <a:ea typeface="Times New Roman" panose="02020603050405020304" pitchFamily="18" charset="0"/>
              </a:rPr>
              <a:t>recommended responses </a:t>
            </a:r>
            <a:r>
              <a:rPr lang="en-US" sz="2400" dirty="0">
                <a:effectLst/>
                <a:latin typeface="Arial" panose="020B0604020202020204" pitchFamily="34" charset="0"/>
                <a:ea typeface="Times New Roman" panose="02020603050405020304" pitchFamily="18" charset="0"/>
              </a:rPr>
              <a:t>to, </a:t>
            </a:r>
            <a:r>
              <a:rPr lang="en-US" sz="2400" b="1" i="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terrorist threats against US personnel and facilities</a:t>
            </a:r>
            <a:r>
              <a:rPr lang="en-US" sz="2400" i="1" u="sng" dirty="0">
                <a:effectLst/>
                <a:latin typeface="Arial" panose="020B0604020202020204" pitchFamily="34" charset="0"/>
                <a:ea typeface="Times New Roman" panose="02020603050405020304" pitchFamily="18" charset="0"/>
              </a:rPr>
              <a:t>.</a:t>
            </a:r>
            <a:r>
              <a:rPr lang="en-US" sz="2400" dirty="0">
                <a:effectLst/>
                <a:latin typeface="Arial" panose="020B0604020202020204" pitchFamily="34" charset="0"/>
                <a:ea typeface="Times New Roman" panose="02020603050405020304" pitchFamily="18" charset="0"/>
              </a:rPr>
              <a:t> This program </a:t>
            </a:r>
            <a:r>
              <a:rPr lang="en-US" sz="2400" dirty="0">
                <a:solidFill>
                  <a:srgbClr val="CC0000"/>
                </a:solidFill>
                <a:effectLst/>
                <a:latin typeface="Arial" panose="020B0604020202020204" pitchFamily="34" charset="0"/>
                <a:ea typeface="Times New Roman" panose="02020603050405020304" pitchFamily="18" charset="0"/>
              </a:rPr>
              <a:t>facilitates inter-service coordination and support </a:t>
            </a:r>
            <a:r>
              <a:rPr lang="en-US" sz="2400" dirty="0">
                <a:effectLst/>
                <a:latin typeface="Arial" panose="020B0604020202020204" pitchFamily="34" charset="0"/>
                <a:ea typeface="Times New Roman" panose="02020603050405020304" pitchFamily="18" charset="0"/>
              </a:rPr>
              <a:t>for antiterrorism activities.</a:t>
            </a:r>
            <a:endParaRPr lang="en-US" sz="2400" dirty="0">
              <a:effectLst/>
              <a:latin typeface="Times New Roman" panose="02020603050405020304" pitchFamily="18" charset="0"/>
              <a:ea typeface="Times New Roman" panose="02020603050405020304" pitchFamily="18" charset="0"/>
            </a:endParaRPr>
          </a:p>
          <a:p>
            <a:pPr marL="457200" marR="457200">
              <a:spcBef>
                <a:spcPts val="0"/>
              </a:spcBef>
              <a:spcAft>
                <a:spcPts val="0"/>
              </a:spcAft>
            </a:pP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457200">
              <a:spcBef>
                <a:spcPts val="0"/>
              </a:spcBef>
              <a:spcAft>
                <a:spcPts val="0"/>
              </a:spcAft>
            </a:pPr>
            <a:r>
              <a:rPr lang="en-US" sz="24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u="sng" dirty="0">
                <a:solidFill>
                  <a:srgbClr val="CC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Military services are always in one of the following five postures</a:t>
            </a:r>
            <a:r>
              <a:rPr lang="en-US" sz="2400" dirty="0">
                <a:effectLst/>
                <a:latin typeface="Arial" panose="020B0604020202020204" pitchFamily="34" charset="0"/>
                <a:ea typeface="Times New Roman" panose="02020603050405020304" pitchFamily="18" charset="0"/>
              </a:rPr>
              <a:t>. The conditions below are listed in order from normal peacetime to when an attack has actually occurred.   </a:t>
            </a:r>
            <a:endParaRPr lang="en-US" sz="2400" dirty="0">
              <a:effectLst/>
              <a:latin typeface="Times New Roman" panose="02020603050405020304" pitchFamily="18" charset="0"/>
              <a:ea typeface="Times New Roman" panose="02020603050405020304" pitchFamily="18" charset="0"/>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127639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28928" y="27809"/>
            <a:ext cx="779802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DOD Force Protecti</a:t>
            </a:r>
            <a:r>
              <a:rPr lang="en-US" sz="3600" b="1" i="1" dirty="0"/>
              <a:t>on System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8" name="Google Shape;238;g1170bcddb9f_0_100"/>
          <p:cNvSpPr txBox="1"/>
          <p:nvPr/>
        </p:nvSpPr>
        <p:spPr>
          <a:xfrm>
            <a:off x="216300" y="1420768"/>
            <a:ext cx="8711400" cy="4771681"/>
          </a:xfrm>
          <a:prstGeom prst="rect">
            <a:avLst/>
          </a:prstGeom>
          <a:noFill/>
          <a:ln>
            <a:noFill/>
          </a:ln>
        </p:spPr>
        <p:txBody>
          <a:bodyPr spcFirstLastPara="1" wrap="square" lIns="91425" tIns="45700" rIns="91425" bIns="45700" anchor="t" anchorCtr="0">
            <a:noAutofit/>
          </a:bodyPr>
          <a:lstStyle/>
          <a:p>
            <a:pPr marL="114300" marR="0" lvl="0" algn="l" rtl="0">
              <a:lnSpc>
                <a:spcPct val="100000"/>
              </a:lnSpc>
              <a:spcBef>
                <a:spcPts val="0"/>
              </a:spcBef>
              <a:spcAft>
                <a:spcPts val="0"/>
              </a:spcAft>
              <a:buClr>
                <a:srgbClr val="000090"/>
              </a:buClr>
              <a:buSzPts val="1800"/>
            </a:pPr>
            <a:r>
              <a:rPr lang="en-US" sz="2800" b="1" dirty="0">
                <a:solidFill>
                  <a:srgbClr val="000090"/>
                </a:solidFill>
              </a:rPr>
              <a:t>FIVE FORCE PROTECTION CONDITIONS:</a:t>
            </a:r>
          </a:p>
          <a:p>
            <a:pPr marL="114300" marR="0" lvl="0" algn="l" rtl="0">
              <a:lnSpc>
                <a:spcPct val="100000"/>
              </a:lnSpc>
              <a:spcBef>
                <a:spcPts val="0"/>
              </a:spcBef>
              <a:spcAft>
                <a:spcPts val="0"/>
              </a:spcAft>
              <a:buClr>
                <a:srgbClr val="000090"/>
              </a:buClr>
              <a:buSzPts val="1800"/>
            </a:pPr>
            <a:endParaRPr lang="en-US" sz="2400" dirty="0">
              <a:effectLst/>
              <a:latin typeface="Arial" panose="020B0604020202020204" pitchFamily="34" charset="0"/>
              <a:ea typeface="Times New Roman" panose="02020603050405020304" pitchFamily="18" charset="0"/>
            </a:endParaRPr>
          </a:p>
          <a:p>
            <a:pPr marL="114300" marR="0" lvl="0" algn="l" rtl="0">
              <a:lnSpc>
                <a:spcPct val="200000"/>
              </a:lnSpc>
              <a:spcBef>
                <a:spcPts val="0"/>
              </a:spcBef>
              <a:spcAft>
                <a:spcPts val="0"/>
              </a:spcAft>
              <a:buClr>
                <a:srgbClr val="000090"/>
              </a:buClr>
              <a:buSzPts val="1800"/>
            </a:pPr>
            <a:r>
              <a:rPr lang="en-US" sz="2400"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		   FPCON  </a:t>
            </a:r>
            <a:r>
              <a:rPr lang="en-US" sz="2400" b="1" dirty="0">
                <a:solidFill>
                  <a:srgbClr val="CC0000"/>
                </a:solidFill>
                <a:effectLst/>
                <a:latin typeface="Arial" panose="020B0604020202020204" pitchFamily="34" charset="0"/>
                <a:ea typeface="Times New Roman" panose="02020603050405020304" pitchFamily="18" charset="0"/>
              </a:rPr>
              <a:t>“DELTA”</a:t>
            </a:r>
          </a:p>
          <a:p>
            <a:pPr marL="114300" marR="0" lvl="0" algn="l" rtl="0">
              <a:lnSpc>
                <a:spcPct val="200000"/>
              </a:lnSpc>
              <a:spcBef>
                <a:spcPts val="0"/>
              </a:spcBef>
              <a:spcAft>
                <a:spcPts val="0"/>
              </a:spcAft>
              <a:buClr>
                <a:srgbClr val="000090"/>
              </a:buClr>
              <a:buSzPts val="1800"/>
            </a:pPr>
            <a:r>
              <a:rPr lang="en-US" sz="2400" b="1" dirty="0">
                <a:solidFill>
                  <a:srgbClr val="CC0000"/>
                </a:solidFill>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   FPCON  </a:t>
            </a:r>
            <a:r>
              <a:rPr lang="en-US" sz="2400" b="1" dirty="0">
                <a:solidFill>
                  <a:srgbClr val="CC0000"/>
                </a:solidFill>
                <a:effectLst/>
                <a:latin typeface="Arial" panose="020B0604020202020204" pitchFamily="34" charset="0"/>
                <a:ea typeface="Times New Roman" panose="02020603050405020304" pitchFamily="18" charset="0"/>
              </a:rPr>
              <a:t>“CHARLIE”</a:t>
            </a:r>
          </a:p>
          <a:p>
            <a:pPr marL="114300" marR="0" lvl="0" algn="l" rtl="0">
              <a:lnSpc>
                <a:spcPct val="200000"/>
              </a:lnSpc>
              <a:spcBef>
                <a:spcPts val="0"/>
              </a:spcBef>
              <a:spcAft>
                <a:spcPts val="0"/>
              </a:spcAft>
              <a:buClr>
                <a:srgbClr val="000090"/>
              </a:buClr>
              <a:buSzPts val="1800"/>
            </a:pPr>
            <a:r>
              <a:rPr lang="en-US" sz="2400" b="1" dirty="0">
                <a:solidFill>
                  <a:srgbClr val="CC0000"/>
                </a:solidFill>
                <a:latin typeface="Arial" panose="020B0604020202020204" pitchFamily="34" charset="0"/>
                <a:ea typeface="Times New Roman" panose="02020603050405020304" pitchFamily="18" charset="0"/>
              </a:rPr>
              <a:t>		</a:t>
            </a:r>
            <a:r>
              <a:rPr lang="en-US" sz="2400" b="1" dirty="0">
                <a:solidFill>
                  <a:srgbClr val="CC0000"/>
                </a:solidFill>
                <a:effectLst/>
                <a:latin typeface="Times New Roman" panose="02020603050405020304" pitchFamily="18"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 FPCON  “BRAVO”</a:t>
            </a:r>
          </a:p>
          <a:p>
            <a:pPr marL="114300" marR="0" lvl="0" algn="l" rtl="0">
              <a:lnSpc>
                <a:spcPct val="200000"/>
              </a:lnSpc>
              <a:spcBef>
                <a:spcPts val="0"/>
              </a:spcBef>
              <a:spcAft>
                <a:spcPts val="0"/>
              </a:spcAft>
              <a:buClr>
                <a:srgbClr val="000090"/>
              </a:buClr>
              <a:buSzPts val="1800"/>
            </a:pPr>
            <a:r>
              <a:rPr lang="en-US" sz="2400" b="1" dirty="0">
                <a:solidFill>
                  <a:srgbClr val="CC0000"/>
                </a:solidFill>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 </a:t>
            </a:r>
            <a:r>
              <a:rPr lang="en-US" sz="2400" b="1" dirty="0">
                <a:solidFill>
                  <a:srgbClr val="CC0000"/>
                </a:solidFill>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   FFCON  “ALPHA”</a:t>
            </a:r>
          </a:p>
          <a:p>
            <a:pPr marL="114300">
              <a:lnSpc>
                <a:spcPct val="200000"/>
              </a:lnSpc>
              <a:buClr>
                <a:srgbClr val="000090"/>
              </a:buClr>
              <a:buSzPts val="1800"/>
            </a:pPr>
            <a:r>
              <a:rPr lang="en-US" sz="2400" b="1" dirty="0">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FPCON  “NORMAL”</a:t>
            </a:r>
          </a:p>
          <a:p>
            <a:pPr marL="114300" marR="0" lvl="0" algn="l" rtl="0">
              <a:lnSpc>
                <a:spcPct val="200000"/>
              </a:lnSpc>
              <a:spcBef>
                <a:spcPts val="0"/>
              </a:spcBef>
              <a:spcAft>
                <a:spcPts val="0"/>
              </a:spcAft>
              <a:buClr>
                <a:srgbClr val="000090"/>
              </a:buClr>
              <a:buSzPts val="1800"/>
            </a:pPr>
            <a:endParaRPr lang="en-US" sz="2400" b="1" dirty="0">
              <a:effectLst/>
              <a:latin typeface="Arial" panose="020B0604020202020204" pitchFamily="34" charset="0"/>
              <a:ea typeface="Times New Roman" panose="02020603050405020304" pitchFamily="18" charset="0"/>
            </a:endParaRPr>
          </a:p>
          <a:p>
            <a:pPr marL="114300" marR="0" lvl="0" algn="l" rtl="0">
              <a:lnSpc>
                <a:spcPct val="200000"/>
              </a:lnSpc>
              <a:spcBef>
                <a:spcPts val="0"/>
              </a:spcBef>
              <a:spcAft>
                <a:spcPts val="0"/>
              </a:spcAft>
              <a:buClr>
                <a:srgbClr val="000090"/>
              </a:buClr>
              <a:buSzPts val="1800"/>
            </a:pPr>
            <a:endParaRPr lang="en-US" sz="2400" b="1" dirty="0">
              <a:solidFill>
                <a:srgbClr val="CC0000"/>
              </a:solidFill>
              <a:effectLst/>
              <a:latin typeface="Times New Roman" panose="02020603050405020304" pitchFamily="18" charset="0"/>
              <a:ea typeface="Times New Roman" panose="02020603050405020304" pitchFamily="18" charset="0"/>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2417414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023042" y="27809"/>
            <a:ext cx="8103909" cy="1392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    DOD Force Protecti</a:t>
            </a:r>
            <a:r>
              <a:rPr lang="en-US" sz="3600" b="1" i="1" dirty="0"/>
              <a:t>on System   </a:t>
            </a:r>
            <a:br>
              <a:rPr lang="en-US" sz="3600" b="1" i="1" dirty="0"/>
            </a:br>
            <a:r>
              <a:rPr lang="en-US" sz="3600" b="1" i="1" dirty="0"/>
              <a:t>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4098" name="Picture 2">
            <a:extLst>
              <a:ext uri="{FF2B5EF4-FFF2-40B4-BE49-F238E27FC236}">
                <a16:creationId xmlns:a16="http://schemas.microsoft.com/office/drawing/2014/main" id="{CED22BB9-72CE-70CE-3896-8DD8B21D1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345" y="1264695"/>
            <a:ext cx="33242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997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28928" y="27809"/>
            <a:ext cx="779802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DOD Force Protecti</a:t>
            </a:r>
            <a:r>
              <a:rPr lang="en-US" sz="3600" b="1" i="1" dirty="0"/>
              <a:t>on System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5122" name="Picture 2">
            <a:extLst>
              <a:ext uri="{FF2B5EF4-FFF2-40B4-BE49-F238E27FC236}">
                <a16:creationId xmlns:a16="http://schemas.microsoft.com/office/drawing/2014/main" id="{CD358A7A-E16E-A034-15DC-79D8A0F13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193" y="1340951"/>
            <a:ext cx="7093581" cy="500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26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28928" y="27809"/>
            <a:ext cx="779802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DOD Force Protecti</a:t>
            </a:r>
            <a:r>
              <a:rPr lang="en-US" sz="3600" b="1" i="1" dirty="0"/>
              <a:t>on System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6146" name="Picture 2">
            <a:extLst>
              <a:ext uri="{FF2B5EF4-FFF2-40B4-BE49-F238E27FC236}">
                <a16:creationId xmlns:a16="http://schemas.microsoft.com/office/drawing/2014/main" id="{CBD3B64A-3937-621C-F013-058F02EB2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928" y="1420768"/>
            <a:ext cx="5810821" cy="492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48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28928" y="27809"/>
            <a:ext cx="779802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DOD Force Protecti</a:t>
            </a:r>
            <a:r>
              <a:rPr lang="en-US" sz="3600" b="1" i="1" dirty="0"/>
              <a:t>on System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pic>
        <p:nvPicPr>
          <p:cNvPr id="7170" name="Picture 2">
            <a:extLst>
              <a:ext uri="{FF2B5EF4-FFF2-40B4-BE49-F238E27FC236}">
                <a16:creationId xmlns:a16="http://schemas.microsoft.com/office/drawing/2014/main" id="{A93711E2-FCD4-D0ED-AE4A-6B1FC4375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115" y="1184728"/>
            <a:ext cx="32956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68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70bcddb9f_0_100"/>
          <p:cNvSpPr txBox="1">
            <a:spLocks noGrp="1"/>
          </p:cNvSpPr>
          <p:nvPr>
            <p:ph type="ctrTitle"/>
          </p:nvPr>
        </p:nvSpPr>
        <p:spPr>
          <a:xfrm>
            <a:off x="1328928" y="27809"/>
            <a:ext cx="7798023" cy="1392959"/>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dirty="0">
                <a:latin typeface="Arial"/>
                <a:ea typeface="Arial"/>
                <a:cs typeface="Arial"/>
                <a:sym typeface="Arial"/>
              </a:rPr>
              <a:t>DOD Force Protecti</a:t>
            </a:r>
            <a:r>
              <a:rPr lang="en-US" sz="3600" b="1" i="1" dirty="0"/>
              <a:t>on System (FPCON) </a:t>
            </a:r>
            <a:endParaRPr sz="3600" b="1" i="1" dirty="0">
              <a:latin typeface="Arial"/>
              <a:ea typeface="Arial"/>
              <a:cs typeface="Arial"/>
              <a:sym typeface="Arial"/>
            </a:endParaRPr>
          </a:p>
        </p:txBody>
      </p:sp>
      <p:cxnSp>
        <p:nvCxnSpPr>
          <p:cNvPr id="233" name="Google Shape;233;g1170bcddb9f_0_100"/>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234" name="Google Shape;234;g1170bcddb9f_0_100"/>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235" name="Google Shape;235;g1170bcddb9f_0_100"/>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236" name="Google Shape;236;g1170bcddb9f_0_100"/>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C952D9FB-B982-56CA-91CD-9183ED52159D}"/>
              </a:ext>
            </a:extLst>
          </p:cNvPr>
          <p:cNvPicPr>
            <a:picLocks noChangeAspect="1"/>
          </p:cNvPicPr>
          <p:nvPr/>
        </p:nvPicPr>
        <p:blipFill>
          <a:blip r:embed="rId3"/>
          <a:stretch>
            <a:fillRect/>
          </a:stretch>
        </p:blipFill>
        <p:spPr>
          <a:xfrm>
            <a:off x="221619" y="123516"/>
            <a:ext cx="932477" cy="923582"/>
          </a:xfrm>
          <a:prstGeom prst="rect">
            <a:avLst/>
          </a:prstGeom>
        </p:spPr>
      </p:pic>
    </p:spTree>
    <p:extLst>
      <p:ext uri="{BB962C8B-B14F-4D97-AF65-F5344CB8AC3E}">
        <p14:creationId xmlns:p14="http://schemas.microsoft.com/office/powerpoint/2010/main" val="169550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170bcddb9f_0_8"/>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National Security Act of 1947</a:t>
            </a:r>
            <a:endParaRPr sz="3600" b="1" i="1">
              <a:latin typeface="Arial"/>
              <a:ea typeface="Arial"/>
              <a:cs typeface="Arial"/>
              <a:sym typeface="Arial"/>
            </a:endParaRPr>
          </a:p>
        </p:txBody>
      </p:sp>
      <p:cxnSp>
        <p:nvCxnSpPr>
          <p:cNvPr id="119" name="Google Shape;119;g1170bcddb9f_0_8"/>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20" name="Google Shape;120;g1170bcddb9f_0_8"/>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21" name="Google Shape;121;g1170bcddb9f_0_8"/>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22" name="Google Shape;122;g1170bcddb9f_0_8"/>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24" name="Google Shape;124;g1170bcddb9f_0_8"/>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Enacted 26 July 1947</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Provided the framework for the majority of the modern US Military</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Established Intelligence Agencies to include:</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National Security Council</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Central Intelligence Agency</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National Security Agency</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Intelligence Community (IC)</a:t>
            </a:r>
            <a:endParaRPr sz="2800" b="0" i="0" u="none" strike="noStrike" cap="none">
              <a:solidFill>
                <a:srgbClr val="00009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90"/>
              </a:solidFill>
              <a:latin typeface="Arial"/>
              <a:ea typeface="Arial"/>
              <a:cs typeface="Arial"/>
              <a:sym typeface="Arial"/>
            </a:endParaRPr>
          </a:p>
        </p:txBody>
      </p:sp>
      <p:pic>
        <p:nvPicPr>
          <p:cNvPr id="125" name="Google Shape;125;g1170bcddb9f_0_8"/>
          <p:cNvPicPr preferRelativeResize="0"/>
          <p:nvPr/>
        </p:nvPicPr>
        <p:blipFill>
          <a:blip r:embed="rId3">
            <a:alphaModFix/>
          </a:blip>
          <a:stretch>
            <a:fillRect/>
          </a:stretch>
        </p:blipFill>
        <p:spPr>
          <a:xfrm>
            <a:off x="5728075" y="3295925"/>
            <a:ext cx="3204951" cy="2386099"/>
          </a:xfrm>
          <a:prstGeom prst="rect">
            <a:avLst/>
          </a:prstGeom>
          <a:noFill/>
          <a:ln>
            <a:noFill/>
          </a:ln>
        </p:spPr>
      </p:pic>
      <p:pic>
        <p:nvPicPr>
          <p:cNvPr id="2" name="Picture 1" descr="A blue and yellow emblem with a white star and a eagle&#10;&#10;Description automatically generated">
            <a:extLst>
              <a:ext uri="{FF2B5EF4-FFF2-40B4-BE49-F238E27FC236}">
                <a16:creationId xmlns:a16="http://schemas.microsoft.com/office/drawing/2014/main" id="{2571416C-433D-140A-C65B-7EF5D7054203}"/>
              </a:ext>
            </a:extLst>
          </p:cNvPr>
          <p:cNvPicPr>
            <a:picLocks noChangeAspect="1"/>
          </p:cNvPicPr>
          <p:nvPr/>
        </p:nvPicPr>
        <p:blipFill>
          <a:blip r:embed="rId4"/>
          <a:stretch>
            <a:fillRect/>
          </a:stretch>
        </p:blipFill>
        <p:spPr>
          <a:xfrm>
            <a:off x="221619" y="123516"/>
            <a:ext cx="932477" cy="9235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170bcddb9f_0_18"/>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Intelligence Community (IC)</a:t>
            </a:r>
            <a:endParaRPr sz="3600" b="1" i="1">
              <a:latin typeface="Arial"/>
              <a:ea typeface="Arial"/>
              <a:cs typeface="Arial"/>
              <a:sym typeface="Arial"/>
            </a:endParaRPr>
          </a:p>
        </p:txBody>
      </p:sp>
      <p:cxnSp>
        <p:nvCxnSpPr>
          <p:cNvPr id="131" name="Google Shape;131;g1170bcddb9f_0_18"/>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32" name="Google Shape;132;g1170bcddb9f_0_18"/>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33" name="Google Shape;133;g1170bcddb9f_0_18"/>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34" name="Google Shape;134;g1170bcddb9f_0_18"/>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36" name="Google Shape;136;g1170bcddb9f_0_18"/>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Executive Order 1</a:t>
            </a:r>
            <a:r>
              <a:rPr lang="en-US" sz="2800">
                <a:solidFill>
                  <a:srgbClr val="000090"/>
                </a:solidFill>
              </a:rPr>
              <a:t>2333</a:t>
            </a:r>
            <a:r>
              <a:rPr lang="en-US" sz="2800" b="0" i="0" u="none" strike="noStrike" cap="none">
                <a:solidFill>
                  <a:srgbClr val="000090"/>
                </a:solidFill>
                <a:latin typeface="Arial"/>
                <a:ea typeface="Arial"/>
                <a:cs typeface="Arial"/>
                <a:sym typeface="Arial"/>
              </a:rPr>
              <a:t>, Signed 4 Dec 1981</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Established the IC</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Headed by the Office of the Director of National Intelligence (ODNI) </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Major upset for DCI, CIA </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Seventeen Members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16th Air Force (USAF ISR)</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Defense Intelligence Agency</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National Security Agency</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National Reconnaissance Agency</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National Geospatial Intelligence Agency</a:t>
            </a:r>
            <a:endParaRPr sz="2800" b="0" i="0" u="none" strike="noStrike" cap="none">
              <a:solidFill>
                <a:srgbClr val="00009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B0C4ADF3-962E-BF03-65F9-6767FD83CF6C}"/>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70bcddb9f_0_28"/>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Human Intelligence</a:t>
            </a:r>
            <a:endParaRPr sz="3600" b="1" i="1">
              <a:latin typeface="Arial"/>
              <a:ea typeface="Arial"/>
              <a:cs typeface="Arial"/>
              <a:sym typeface="Arial"/>
            </a:endParaRPr>
          </a:p>
        </p:txBody>
      </p:sp>
      <p:cxnSp>
        <p:nvCxnSpPr>
          <p:cNvPr id="142" name="Google Shape;142;g1170bcddb9f_0_28"/>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43" name="Google Shape;143;g1170bcddb9f_0_28"/>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44" name="Google Shape;144;g1170bcddb9f_0_28"/>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45" name="Google Shape;145;g1170bcddb9f_0_28"/>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47" name="Google Shape;147;g1170bcddb9f_0_28"/>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Intelligence Community Directive 300: </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Defines as “a category of intelligence derived from information collected and provided by human sources”</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Four Main Sources of HUMINT:</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Clandestine acquisition of photography, documents, and other material.</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Overt collection by people overseas.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Debriefing of foreign nationals and U.S. citizens who travel abroad.</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Official contacts with foreign governments.</a:t>
            </a:r>
            <a:endParaRPr sz="2800" b="0" i="0" u="none" strike="noStrike" cap="none">
              <a:solidFill>
                <a:srgbClr val="00009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4CBDD9C7-1A43-9CF4-BDA7-EB993B50D27C}"/>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70bcddb9f_0_38"/>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Signals Intelligence</a:t>
            </a:r>
            <a:endParaRPr sz="3600" b="1" i="1">
              <a:latin typeface="Arial"/>
              <a:ea typeface="Arial"/>
              <a:cs typeface="Arial"/>
              <a:sym typeface="Arial"/>
            </a:endParaRPr>
          </a:p>
        </p:txBody>
      </p:sp>
      <p:cxnSp>
        <p:nvCxnSpPr>
          <p:cNvPr id="153" name="Google Shape;153;g1170bcddb9f_0_38"/>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54" name="Google Shape;154;g1170bcddb9f_0_38"/>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55" name="Google Shape;155;g1170bcddb9f_0_38"/>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56" name="Google Shape;156;g1170bcddb9f_0_38"/>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58" name="Google Shape;158;g1170bcddb9f_0_38"/>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100000"/>
              </a:lnSpc>
              <a:spcBef>
                <a:spcPts val="0"/>
              </a:spcBef>
              <a:spcAft>
                <a:spcPts val="0"/>
              </a:spcAft>
              <a:buClr>
                <a:srgbClr val="000090"/>
              </a:buClr>
              <a:buSzPts val="2700"/>
              <a:buFont typeface="Arial"/>
              <a:buChar char="•"/>
            </a:pPr>
            <a:r>
              <a:rPr lang="en-US" sz="2700" b="0" i="0" u="none" strike="noStrike" cap="none">
                <a:solidFill>
                  <a:srgbClr val="000090"/>
                </a:solidFill>
                <a:latin typeface="Arial"/>
                <a:ea typeface="Arial"/>
                <a:cs typeface="Arial"/>
                <a:sym typeface="Arial"/>
              </a:rPr>
              <a:t>ICD 300- NSA is the SIGINT Manager</a:t>
            </a:r>
            <a:endParaRPr sz="2700" b="0" i="0" u="none" strike="noStrike" cap="none">
              <a:solidFill>
                <a:srgbClr val="000090"/>
              </a:solidFill>
              <a:latin typeface="Arial"/>
              <a:ea typeface="Arial"/>
              <a:cs typeface="Arial"/>
              <a:sym typeface="Arial"/>
            </a:endParaRPr>
          </a:p>
          <a:p>
            <a:pPr marL="914400" marR="0" lvl="1" indent="-400050" algn="l" rtl="0">
              <a:lnSpc>
                <a:spcPct val="100000"/>
              </a:lnSpc>
              <a:spcBef>
                <a:spcPts val="0"/>
              </a:spcBef>
              <a:spcAft>
                <a:spcPts val="0"/>
              </a:spcAft>
              <a:buClr>
                <a:srgbClr val="000090"/>
              </a:buClr>
              <a:buSzPts val="2700"/>
              <a:buFont typeface="Arial"/>
              <a:buChar char="○"/>
            </a:pPr>
            <a:r>
              <a:rPr lang="en-US" sz="2700" b="0" i="0" u="none" strike="noStrike" cap="none">
                <a:solidFill>
                  <a:srgbClr val="000090"/>
                </a:solidFill>
                <a:latin typeface="Arial"/>
                <a:ea typeface="Arial"/>
                <a:cs typeface="Arial"/>
                <a:sym typeface="Arial"/>
              </a:rPr>
              <a:t>Defined as “Intelligence derived from electronic signals and systems used by foreign targets, such as communications systems, radars, and weapons systems that provides a vital window for our nation into foreign adversaries' capabilities, actions, and intentions.</a:t>
            </a:r>
            <a:endParaRPr sz="2700" b="0" i="0" u="none" strike="noStrike" cap="none">
              <a:solidFill>
                <a:srgbClr val="000090"/>
              </a:solidFill>
              <a:latin typeface="Arial"/>
              <a:ea typeface="Arial"/>
              <a:cs typeface="Arial"/>
              <a:sym typeface="Arial"/>
            </a:endParaRPr>
          </a:p>
          <a:p>
            <a:pPr marL="457200" marR="0" lvl="0" indent="-400050" algn="l" rtl="0">
              <a:lnSpc>
                <a:spcPct val="100000"/>
              </a:lnSpc>
              <a:spcBef>
                <a:spcPts val="0"/>
              </a:spcBef>
              <a:spcAft>
                <a:spcPts val="0"/>
              </a:spcAft>
              <a:buClr>
                <a:srgbClr val="000090"/>
              </a:buClr>
              <a:buSzPts val="2700"/>
              <a:buFont typeface="Arial"/>
              <a:buChar char="•"/>
            </a:pPr>
            <a:r>
              <a:rPr lang="en-US" sz="2700" b="0" i="0" u="none" strike="noStrike" cap="none">
                <a:solidFill>
                  <a:srgbClr val="000090"/>
                </a:solidFill>
                <a:latin typeface="Arial"/>
                <a:ea typeface="Arial"/>
                <a:cs typeface="Arial"/>
                <a:sym typeface="Arial"/>
              </a:rPr>
              <a:t>Subcategories</a:t>
            </a:r>
            <a:endParaRPr sz="2700" b="0" i="0" u="none" strike="noStrike" cap="none">
              <a:solidFill>
                <a:srgbClr val="000090"/>
              </a:solidFill>
              <a:latin typeface="Arial"/>
              <a:ea typeface="Arial"/>
              <a:cs typeface="Arial"/>
              <a:sym typeface="Arial"/>
            </a:endParaRPr>
          </a:p>
          <a:p>
            <a:pPr marL="914400" marR="0" lvl="1" indent="-400050" algn="l" rtl="0">
              <a:lnSpc>
                <a:spcPct val="100000"/>
              </a:lnSpc>
              <a:spcBef>
                <a:spcPts val="0"/>
              </a:spcBef>
              <a:spcAft>
                <a:spcPts val="0"/>
              </a:spcAft>
              <a:buClr>
                <a:srgbClr val="000090"/>
              </a:buClr>
              <a:buSzPts val="2700"/>
              <a:buFont typeface="Arial"/>
              <a:buChar char="○"/>
            </a:pPr>
            <a:r>
              <a:rPr lang="en-US" sz="2700" b="0" i="0" u="none" strike="noStrike" cap="none">
                <a:solidFill>
                  <a:srgbClr val="000090"/>
                </a:solidFill>
                <a:latin typeface="Arial"/>
                <a:ea typeface="Arial"/>
                <a:cs typeface="Arial"/>
                <a:sym typeface="Arial"/>
              </a:rPr>
              <a:t>Communications Intelligence (COMINT),</a:t>
            </a:r>
            <a:endParaRPr sz="2700" b="0" i="0" u="none" strike="noStrike" cap="none">
              <a:solidFill>
                <a:srgbClr val="000090"/>
              </a:solidFill>
              <a:latin typeface="Arial"/>
              <a:ea typeface="Arial"/>
              <a:cs typeface="Arial"/>
              <a:sym typeface="Arial"/>
            </a:endParaRPr>
          </a:p>
          <a:p>
            <a:pPr marL="914400" marR="0" lvl="1" indent="-400050" algn="l" rtl="0">
              <a:lnSpc>
                <a:spcPct val="100000"/>
              </a:lnSpc>
              <a:spcBef>
                <a:spcPts val="0"/>
              </a:spcBef>
              <a:spcAft>
                <a:spcPts val="0"/>
              </a:spcAft>
              <a:buClr>
                <a:srgbClr val="000090"/>
              </a:buClr>
              <a:buSzPts val="2700"/>
              <a:buFont typeface="Arial"/>
              <a:buChar char="○"/>
            </a:pPr>
            <a:r>
              <a:rPr lang="en-US" sz="2700" b="0" i="0" u="none" strike="noStrike" cap="none">
                <a:solidFill>
                  <a:srgbClr val="000090"/>
                </a:solidFill>
                <a:latin typeface="Arial"/>
                <a:ea typeface="Arial"/>
                <a:cs typeface="Arial"/>
                <a:sym typeface="Arial"/>
              </a:rPr>
              <a:t>Electronic intelligence (ELINT) </a:t>
            </a:r>
            <a:endParaRPr sz="2700" b="0" i="0" u="none" strike="noStrike" cap="none">
              <a:solidFill>
                <a:srgbClr val="000090"/>
              </a:solidFill>
              <a:latin typeface="Arial"/>
              <a:ea typeface="Arial"/>
              <a:cs typeface="Arial"/>
              <a:sym typeface="Arial"/>
            </a:endParaRPr>
          </a:p>
          <a:p>
            <a:pPr marL="914400" marR="0" lvl="1" indent="-400050" algn="l" rtl="0">
              <a:lnSpc>
                <a:spcPct val="100000"/>
              </a:lnSpc>
              <a:spcBef>
                <a:spcPts val="0"/>
              </a:spcBef>
              <a:spcAft>
                <a:spcPts val="0"/>
              </a:spcAft>
              <a:buClr>
                <a:srgbClr val="000090"/>
              </a:buClr>
              <a:buSzPts val="2700"/>
              <a:buFont typeface="Arial"/>
              <a:buChar char="○"/>
            </a:pPr>
            <a:r>
              <a:rPr lang="en-US" sz="2700" b="0" i="0" u="none" strike="noStrike" cap="none">
                <a:solidFill>
                  <a:srgbClr val="000090"/>
                </a:solidFill>
                <a:latin typeface="Arial"/>
                <a:ea typeface="Arial"/>
                <a:cs typeface="Arial"/>
                <a:sym typeface="Arial"/>
              </a:rPr>
              <a:t>Foreign Instrumentation Signals Intelligence (FISINT).</a:t>
            </a:r>
            <a:endParaRPr sz="2700" b="0" i="0" u="none" strike="noStrike" cap="none">
              <a:solidFill>
                <a:srgbClr val="0000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F43826DE-3AC2-3E32-3084-E0F325DA0A9E}"/>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170bcddb9f_0_48"/>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Imagery Intelligence</a:t>
            </a:r>
            <a:endParaRPr sz="3100" b="1" i="1">
              <a:latin typeface="Arial"/>
              <a:ea typeface="Arial"/>
              <a:cs typeface="Arial"/>
              <a:sym typeface="Arial"/>
            </a:endParaRPr>
          </a:p>
        </p:txBody>
      </p:sp>
      <p:cxnSp>
        <p:nvCxnSpPr>
          <p:cNvPr id="164" name="Google Shape;164;g1170bcddb9f_0_48"/>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65" name="Google Shape;165;g1170bcddb9f_0_48"/>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66" name="Google Shape;166;g1170bcddb9f_0_48"/>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67" name="Google Shape;167;g1170bcddb9f_0_48"/>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69" name="Google Shape;169;g1170bcddb9f_0_48"/>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Imagery Intelligence</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“IMINT is intelligence derived from the exploitation of imagery collected by visual photography, infrared, lasers, multi-spectral sensors, and radar. These sensors produce images of objects optically, electronically, or digitally on film, electronic display devices, or other media.”</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Cuban Missile Crisis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IMINT verified the presence of ballistic missile on Cuba. </a:t>
            </a:r>
            <a:endParaRPr sz="2800" b="0" i="0" u="none" strike="noStrike" cap="none">
              <a:solidFill>
                <a:srgbClr val="00009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97A0BF00-91C5-BFD4-6E36-8E0C84E44D8B}"/>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170bcddb9f_0_58"/>
          <p:cNvSpPr txBox="1">
            <a:spLocks noGrp="1"/>
          </p:cNvSpPr>
          <p:nvPr>
            <p:ph type="ctrTitle"/>
          </p:nvPr>
        </p:nvSpPr>
        <p:spPr>
          <a:xfrm>
            <a:off x="1354552" y="27809"/>
            <a:ext cx="7772400" cy="147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3600"/>
              <a:buFont typeface="Arial"/>
              <a:buNone/>
            </a:pPr>
            <a:r>
              <a:rPr lang="en-US" sz="3600" b="1" i="1"/>
              <a:t>Geospatial Intelligence</a:t>
            </a:r>
            <a:endParaRPr sz="4500" b="1" i="1">
              <a:latin typeface="Arial"/>
              <a:ea typeface="Arial"/>
              <a:cs typeface="Arial"/>
              <a:sym typeface="Arial"/>
            </a:endParaRPr>
          </a:p>
        </p:txBody>
      </p:sp>
      <p:cxnSp>
        <p:nvCxnSpPr>
          <p:cNvPr id="175" name="Google Shape;175;g1170bcddb9f_0_58"/>
          <p:cNvCxnSpPr/>
          <p:nvPr/>
        </p:nvCxnSpPr>
        <p:spPr>
          <a:xfrm>
            <a:off x="119334" y="1184728"/>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cxnSp>
        <p:nvCxnSpPr>
          <p:cNvPr id="176" name="Google Shape;176;g1170bcddb9f_0_58"/>
          <p:cNvCxnSpPr/>
          <p:nvPr/>
        </p:nvCxnSpPr>
        <p:spPr>
          <a:xfrm>
            <a:off x="119334" y="6459586"/>
            <a:ext cx="8889300" cy="0"/>
          </a:xfrm>
          <a:prstGeom prst="straightConnector1">
            <a:avLst/>
          </a:prstGeom>
          <a:noFill/>
          <a:ln w="57150" cap="flat" cmpd="sng">
            <a:solidFill>
              <a:srgbClr val="0000FF"/>
            </a:solidFill>
            <a:prstDash val="solid"/>
            <a:round/>
            <a:headEnd type="none" w="sm" len="sm"/>
            <a:tailEnd type="none" w="sm" len="sm"/>
          </a:ln>
          <a:effectLst>
            <a:outerShdw blurRad="40000" dist="20000" dir="5400000" rotWithShape="0">
              <a:srgbClr val="000000">
                <a:alpha val="32941"/>
              </a:srgbClr>
            </a:outerShdw>
          </a:effectLst>
        </p:spPr>
      </p:cxnSp>
      <p:sp>
        <p:nvSpPr>
          <p:cNvPr id="177" name="Google Shape;177;g1170bcddb9f_0_58"/>
          <p:cNvSpPr txBox="1"/>
          <p:nvPr/>
        </p:nvSpPr>
        <p:spPr>
          <a:xfrm>
            <a:off x="7427359" y="6505530"/>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78" name="Google Shape;178;g1170bcddb9f_0_58"/>
          <p:cNvSpPr txBox="1"/>
          <p:nvPr/>
        </p:nvSpPr>
        <p:spPr>
          <a:xfrm>
            <a:off x="7427359" y="130088"/>
            <a:ext cx="1581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8000"/>
                </a:solidFill>
                <a:latin typeface="Arial"/>
                <a:ea typeface="Arial"/>
                <a:cs typeface="Arial"/>
                <a:sym typeface="Arial"/>
              </a:rPr>
              <a:t>UNCLASSIFIED</a:t>
            </a:r>
            <a:endParaRPr sz="1400" b="0" i="0" u="none" strike="noStrike" cap="none">
              <a:solidFill>
                <a:srgbClr val="000000"/>
              </a:solidFill>
              <a:latin typeface="Arial"/>
              <a:ea typeface="Arial"/>
              <a:cs typeface="Arial"/>
              <a:sym typeface="Arial"/>
            </a:endParaRPr>
          </a:p>
        </p:txBody>
      </p:sp>
      <p:sp>
        <p:nvSpPr>
          <p:cNvPr id="180" name="Google Shape;180;g1170bcddb9f_0_58"/>
          <p:cNvSpPr txBox="1"/>
          <p:nvPr/>
        </p:nvSpPr>
        <p:spPr>
          <a:xfrm>
            <a:off x="221620" y="1429647"/>
            <a:ext cx="8711400" cy="351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National-Geospatial Intelligence Agency (NGA) is the GEOINT Manager</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“GEOINT is the exploitation and analysis of imagery and geospatial information to describe, assess and visually depict physical features and geographically referenced activities on the Earth. GEOINT consists of imagery, imagery intelligence and geospatial information.”</a:t>
            </a:r>
            <a:endParaRPr sz="2800" b="0" i="0" u="none" strike="noStrike" cap="none">
              <a:solidFill>
                <a:srgbClr val="000090"/>
              </a:solidFill>
              <a:latin typeface="Arial"/>
              <a:ea typeface="Arial"/>
              <a:cs typeface="Arial"/>
              <a:sym typeface="Arial"/>
            </a:endParaRPr>
          </a:p>
          <a:p>
            <a:pPr marL="457200" marR="0" lvl="0"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GEOINT can be gleaned from several private sources</a:t>
            </a:r>
            <a:endParaRPr sz="2800" b="0" i="0" u="none" strike="noStrike" cap="none">
              <a:solidFill>
                <a:srgbClr val="000090"/>
              </a:solidFill>
              <a:latin typeface="Arial"/>
              <a:ea typeface="Arial"/>
              <a:cs typeface="Arial"/>
              <a:sym typeface="Arial"/>
            </a:endParaRPr>
          </a:p>
          <a:p>
            <a:pPr marL="914400" marR="0" lvl="1" indent="-406400" algn="l" rtl="0">
              <a:lnSpc>
                <a:spcPct val="100000"/>
              </a:lnSpc>
              <a:spcBef>
                <a:spcPts val="0"/>
              </a:spcBef>
              <a:spcAft>
                <a:spcPts val="0"/>
              </a:spcAft>
              <a:buClr>
                <a:srgbClr val="000090"/>
              </a:buClr>
              <a:buSzPts val="2800"/>
              <a:buFont typeface="Arial"/>
              <a:buChar char="○"/>
            </a:pPr>
            <a:r>
              <a:rPr lang="en-US" sz="2800" b="0" i="0" u="none" strike="noStrike" cap="none">
                <a:solidFill>
                  <a:srgbClr val="000090"/>
                </a:solidFill>
                <a:latin typeface="Arial"/>
                <a:ea typeface="Arial"/>
                <a:cs typeface="Arial"/>
                <a:sym typeface="Arial"/>
              </a:rPr>
              <a:t>Google Maps</a:t>
            </a:r>
            <a:endParaRPr sz="2800" b="0" i="0" u="none" strike="noStrike" cap="none">
              <a:solidFill>
                <a:srgbClr val="000090"/>
              </a:solidFill>
              <a:latin typeface="Arial"/>
              <a:ea typeface="Arial"/>
              <a:cs typeface="Arial"/>
              <a:sym typeface="Arial"/>
            </a:endParaRPr>
          </a:p>
        </p:txBody>
      </p:sp>
      <p:pic>
        <p:nvPicPr>
          <p:cNvPr id="2" name="Picture 1" descr="A blue and yellow emblem with a white star and a eagle&#10;&#10;Description automatically generated">
            <a:extLst>
              <a:ext uri="{FF2B5EF4-FFF2-40B4-BE49-F238E27FC236}">
                <a16:creationId xmlns:a16="http://schemas.microsoft.com/office/drawing/2014/main" id="{14BFA816-9DA4-C783-F8A2-B238026C4A2B}"/>
              </a:ext>
            </a:extLst>
          </p:cNvPr>
          <p:cNvPicPr>
            <a:picLocks noChangeAspect="1"/>
          </p:cNvPicPr>
          <p:nvPr/>
        </p:nvPicPr>
        <p:blipFill>
          <a:blip r:embed="rId3"/>
          <a:stretch>
            <a:fillRect/>
          </a:stretch>
        </p:blipFill>
        <p:spPr>
          <a:xfrm>
            <a:off x="221619" y="123516"/>
            <a:ext cx="932477" cy="9235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1710</Words>
  <Application>Microsoft Office PowerPoint</Application>
  <PresentationFormat>On-screen Show (4:3)</PresentationFormat>
  <Paragraphs>315</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 Black</vt:lpstr>
      <vt:lpstr>Arial</vt:lpstr>
      <vt:lpstr>Times New Roman</vt:lpstr>
      <vt:lpstr>Office Theme</vt:lpstr>
      <vt:lpstr>Air Force Explorers</vt:lpstr>
      <vt:lpstr>Agenda</vt:lpstr>
      <vt:lpstr>History</vt:lpstr>
      <vt:lpstr>National Security Act of 1947</vt:lpstr>
      <vt:lpstr>Intelligence Community (IC)</vt:lpstr>
      <vt:lpstr>Human Intelligence</vt:lpstr>
      <vt:lpstr>Signals Intelligence</vt:lpstr>
      <vt:lpstr>Imagery Intelligence</vt:lpstr>
      <vt:lpstr>Geospatial Intelligence</vt:lpstr>
      <vt:lpstr>Cryptography</vt:lpstr>
      <vt:lpstr>Caesar Cipher Exercise</vt:lpstr>
      <vt:lpstr>Open Source Intelligence</vt:lpstr>
      <vt:lpstr>“Google Yourself”</vt:lpstr>
      <vt:lpstr>Recommendations</vt:lpstr>
      <vt:lpstr>Agenda</vt:lpstr>
      <vt:lpstr>USAF Anti-Terrorism Program</vt:lpstr>
      <vt:lpstr>USAF Anti-Terrorism Program</vt:lpstr>
      <vt:lpstr>USAF Anti-Terrorism Program</vt:lpstr>
      <vt:lpstr>Definition of Terrorism</vt:lpstr>
      <vt:lpstr>INFOCON SYSTEM</vt:lpstr>
      <vt:lpstr>INFOCON SYSTEM</vt:lpstr>
      <vt:lpstr>EAGLE EYES PROGRAM</vt:lpstr>
      <vt:lpstr>EAGLE EYES PROGRAM</vt:lpstr>
      <vt:lpstr>EAGLE EYES PROGRAM</vt:lpstr>
      <vt:lpstr>EAGLE EYES PROGRAM</vt:lpstr>
      <vt:lpstr>EAGLE EYES PROGRAM</vt:lpstr>
      <vt:lpstr>EAGLE EYES PROGRAM</vt:lpstr>
      <vt:lpstr>EAGLE EYES PROGRAM</vt:lpstr>
      <vt:lpstr>EAGLE EYES PROGRAM</vt:lpstr>
      <vt:lpstr>EAGLE EYES PROGRAM</vt:lpstr>
      <vt:lpstr>DOD Force Protection System (FPCON) </vt:lpstr>
      <vt:lpstr>DOD Force Protection System (FPCON) </vt:lpstr>
      <vt:lpstr>    DOD Force Protection System                         (FPCON) </vt:lpstr>
      <vt:lpstr>DOD Force Protection System (FPCON) </vt:lpstr>
      <vt:lpstr>DOD Force Protection System (FPCON) </vt:lpstr>
      <vt:lpstr>DOD Force Protection System (FPCON) </vt:lpstr>
      <vt:lpstr>DOD Force Protection System (FPCON)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Air Force Explorers</dc:title>
  <dc:creator>Brandon Grone</dc:creator>
  <cp:lastModifiedBy>Starlifter Publications</cp:lastModifiedBy>
  <cp:revision>4</cp:revision>
  <dcterms:created xsi:type="dcterms:W3CDTF">2021-03-23T00:47:55Z</dcterms:created>
  <dcterms:modified xsi:type="dcterms:W3CDTF">2024-07-22T04:05:09Z</dcterms:modified>
</cp:coreProperties>
</file>