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40" r:id="rId2"/>
    <p:sldId id="315" r:id="rId3"/>
    <p:sldId id="340" r:id="rId4"/>
    <p:sldId id="341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518" r:id="rId20"/>
    <p:sldId id="523" r:id="rId21"/>
    <p:sldId id="519" r:id="rId22"/>
    <p:sldId id="520" r:id="rId23"/>
    <p:sldId id="521" r:id="rId24"/>
    <p:sldId id="524" r:id="rId25"/>
    <p:sldId id="522" r:id="rId26"/>
    <p:sldId id="525" r:id="rId27"/>
    <p:sldId id="526" r:id="rId28"/>
    <p:sldId id="527" r:id="rId29"/>
    <p:sldId id="446" r:id="rId3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58" autoAdjust="0"/>
  </p:normalViewPr>
  <p:slideViewPr>
    <p:cSldViewPr snapToGrid="0">
      <p:cViewPr varScale="1">
        <p:scale>
          <a:sx n="81" d="100"/>
          <a:sy n="81" d="100"/>
        </p:scale>
        <p:origin x="96" y="474"/>
      </p:cViewPr>
      <p:guideLst/>
    </p:cSldViewPr>
  </p:slideViewPr>
  <p:outlineViewPr>
    <p:cViewPr>
      <p:scale>
        <a:sx n="33" d="100"/>
        <a:sy n="33" d="100"/>
      </p:scale>
      <p:origin x="0" y="-1432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E42110B-3DF4-49EC-84F7-535DC28B2720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98ADBC8-1C7C-49CB-A411-FCE8A45C1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7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ADBC8-1C7C-49CB-A411-FCE8A45C13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44C4-BA9F-22C2-EEF0-7BA505851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5E2D4-05D9-86DD-7D88-AAD91914B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4EAF-81DA-CD6F-0882-36C33F8C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E5DA-938D-8A31-81C0-2F7B89CE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E0941-29C8-80DF-2E49-85AB8957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23B8-A31A-B9C9-3EAB-ABC5EFF5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4D13D-2ABE-00E4-B325-6264FBA43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0DFDC-4B4E-F98F-F561-5A63D6D6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29E9-8321-F3AE-36AF-C482D678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206CD-89BA-E729-44F1-853F0476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C9A32-9DE8-0834-394E-016F30A2A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13474-D6F7-7FAE-0954-DECC77F63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E6FBC-983D-AB16-9AD4-AE2B90BB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DC4D-E5D0-8D2E-B7F2-6F771FE5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302A5-4AB5-54CE-505C-ED0774B1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A2B4-C49B-66BC-FCC8-A0B79104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7E02-B46E-5F1F-5644-ED47D855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6C1CD-5011-FCB9-DC1D-4D5B5079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1E88-5644-B181-2709-9A46BD0E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8D69-7EB9-9125-8675-F2E40511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CFD2-FD2A-67D9-211C-D66A206A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68AD1-EA07-8DA6-D64A-5C4F588BE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2B19B-F189-369A-0B74-A07ADA4E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81266-38B8-C1DC-CD57-41B9EC7A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A88E-4409-6299-F19F-B70E4A98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9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0C00-3CF6-B5E2-A8C7-4A1D922A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E9DF-5DF5-9C70-7E0D-A49851F60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1F2DC-AAC6-0F0E-55C8-A40CEE32D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69A0A-8B56-9F0E-7BE6-8EFEE236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09D76-37A3-095F-F403-10A24950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3716E-0B05-9E2C-ED85-446884AF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FB14-7282-A6B8-0E19-D6E0C4F5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BDCB6-4E19-12C9-D841-A6C795379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F5E36-EA09-6949-0D5C-F008D7B59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59599-D93B-C0EA-4215-4DD77B55A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2C8E8-9118-7842-EC99-6C026BAEB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C26BD-951F-A451-69DB-7146D0A0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6C158-F368-F5C3-E722-E10A8044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38F78-2B9E-DDD2-3211-E17E6D5E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96C4-D4CC-F338-5295-7DB6B62B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8B66B-E2E3-DB66-5DCF-EF7F3CCE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B381-337F-B1BC-F1BE-8E60451C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CB830-D078-392D-AAC6-22A1D046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E7729-B416-8C00-58B2-4B7D06F7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37418-25EB-6C40-83B1-79D9393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E6C61-8846-CD3C-EEC3-4A8DDA61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36A2-DF71-6450-0576-7A7A62C9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B80B-2639-D60F-9F80-54ED70EC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52527-14C4-56B2-C764-B1B228A3B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DEE6C-7F03-8446-1055-E73A74BC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BE17E-8C6B-E03F-CF2F-CDE9E3F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04731-C39D-37F6-A500-1A761528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6957-01DA-69D8-BF30-901CF7D5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220FA-9037-BDCA-40E1-209D5492A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533D0-7788-CA32-1269-F569DA4F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4F969-35CA-392F-1400-31495BAE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E2AF5-5DC7-CF10-94E3-AC949CD2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64000-C101-979A-6D0D-D5ABEB1F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34A86-C8AE-F3C3-C3B9-254B70F1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663D2-A0CE-1117-A632-EDD5A55DC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7B9F-6830-E430-1B39-2F3FA652D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4B55B-F361-B9AA-312B-9D0629086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5137A-F163-01DD-78BF-2252FAC5C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55EF9-A4B1-4FAA-99A0-0970FED0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2185261" y="410473"/>
            <a:ext cx="10006740" cy="7988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PERSONAL DEVELOPMENT</a:t>
            </a:r>
          </a:p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COURSE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4279018-BA12-5784-C737-DC5876CFE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4" b="4"/>
          <a:stretch/>
        </p:blipFill>
        <p:spPr>
          <a:xfrm>
            <a:off x="329766" y="87203"/>
            <a:ext cx="1035160" cy="103516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636FB4-BCE8-1AFA-E2B8-C7335F78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BB73B0-F079-4114-206C-2EA86E8C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2DAA3E28-ADE2-AC63-D33E-5D5AEB70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29" y="0"/>
            <a:ext cx="2105171" cy="140344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B4058F8-D7BD-A004-50EF-DC6BA309F1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3829"/>
          <a:stretch/>
        </p:blipFill>
        <p:spPr>
          <a:xfrm>
            <a:off x="0" y="10"/>
            <a:ext cx="5191932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6DB37B-16DA-3472-05BB-432E70FE5630}"/>
              </a:ext>
            </a:extLst>
          </p:cNvPr>
          <p:cNvSpPr/>
          <p:nvPr/>
        </p:nvSpPr>
        <p:spPr>
          <a:xfrm>
            <a:off x="5195624" y="1963689"/>
            <a:ext cx="6458974" cy="1636937"/>
          </a:xfrm>
          <a:prstGeom prst="roundRect">
            <a:avLst/>
          </a:prstGeom>
          <a:solidFill>
            <a:srgbClr val="CC0000"/>
          </a:solidFill>
          <a:effectLst>
            <a:innerShdw blurRad="63500" dist="63500" dir="162000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 PART 4: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SUCCESSFUL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ATTITUDES OF LIFE</a:t>
            </a:r>
            <a:endParaRPr lang="en-US" sz="3200" dirty="0"/>
          </a:p>
        </p:txBody>
      </p:sp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87BE3837-735F-AFA8-BAAF-71376C1A0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37" y="4354948"/>
            <a:ext cx="2933588" cy="222072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dist="50800" dir="135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48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9" y="1008497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C. Positive Attitudes of Success: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7" y="1540394"/>
            <a:ext cx="10612843" cy="4907133"/>
          </a:xfrm>
        </p:spPr>
        <p:txBody>
          <a:bodyPr>
            <a:normAutofit/>
          </a:bodyPr>
          <a:lstStyle/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Here are some of the better know Attitudes for Success…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i="1" spc="-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General: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i="1" spc="-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i="1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	WHATEVER YOUR MIND CAN CONCEIVE AND BELIEVE,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spc="-50" dirty="0"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lang="en-US" b="1" i="1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WILL ACHIEVE. --- </a:t>
            </a:r>
            <a:r>
              <a:rPr lang="en-US" sz="2000" i="1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(by Napoleon Hill, Author of “Think and Grow Rich”)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i="1" spc="-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2.	DREAM GREAT DREAMS AND MAKE THEM COME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spc="-50" dirty="0"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lang="en-US" b="1" i="1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TRUE.  </a:t>
            </a:r>
            <a:r>
              <a:rPr lang="en-US" sz="2000" i="1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(You must start with a Dream!)</a:t>
            </a:r>
            <a:endParaRPr lang="en-US" sz="2000" b="1" i="1" spc="-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b="1" i="1" spc="-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3.	DO IT NOW.  </a:t>
            </a:r>
            <a:r>
              <a:rPr lang="en-US" sz="2000" i="1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(an Anti-Procrastination Statement)</a:t>
            </a:r>
          </a:p>
          <a:p>
            <a:pPr marR="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6CA6EB4-220C-835C-320D-340200910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06" y="906041"/>
            <a:ext cx="2033587" cy="20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C. Positive Attitudes of Success: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7" y="1749798"/>
            <a:ext cx="11400243" cy="4479406"/>
          </a:xfrm>
        </p:spPr>
        <p:txBody>
          <a:bodyPr>
            <a:normAutofit/>
          </a:bodyPr>
          <a:lstStyle/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Have A Belief in Yourself: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spc="-50" dirty="0">
              <a:solidFill>
                <a:srgbClr val="CC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YOU ARE UNIQUE. 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IN ALL THE HISTORY OF THE WORLD THERE WAS NEVER ANYONE ELSE EXACTLY LIKE YOU, AND IN ALL THE INFINITY TO COME THERE WILL NEVER BE ANOTHER LIKE YOU.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NEVER AFFIRM YOUR SELF-LIMITATIONS.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WHAT YOU BELIEVE IN YOURSELF TO BE, YOU ARE.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TO ACCOMPLISH GREAT THINGS, YOU MUST NOT ONLY ACT, BUT ALSO DREAM; NOT ONLY PLAN, BUT ALSO BELIEVE.</a:t>
            </a:r>
          </a:p>
          <a:p>
            <a:pPr marR="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08DAA83-0AC0-F78A-E26C-DFF1E3223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18" y="1008237"/>
            <a:ext cx="1687530" cy="16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6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C. Positive Attitudes of Success: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7" y="1749798"/>
            <a:ext cx="11400243" cy="4479406"/>
          </a:xfrm>
        </p:spPr>
        <p:txBody>
          <a:bodyPr>
            <a:normAutofit fontScale="92500" lnSpcReduction="20000"/>
          </a:bodyPr>
          <a:lstStyle/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Have A Belief in Yourself: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spc="-5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spc="-5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BUILT CASTLES IN THE AIR, YOUR WORK NEED              NOT BE LOST-PUT FOUNDATIONS UNDER THEM.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YES YOU CAN.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BELIEVING IS MAGIC.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9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CAN ALWAYS BETTER YOUR BEST.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WHAT EVER YOU BELIEVE IN YOURSELF, IT WILL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ROBABLY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IT UNAMIMOUS.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(If you don’t, nobody else will either!)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EBBD704-C6A2-B2CD-E77A-3B391EB66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18" y="1008237"/>
            <a:ext cx="1687530" cy="16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C. Positive Attitudes of Success: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7" y="1749798"/>
            <a:ext cx="11412943" cy="4479406"/>
          </a:xfrm>
        </p:spPr>
        <p:txBody>
          <a:bodyPr>
            <a:normAutofit lnSpcReduction="10000"/>
          </a:bodyPr>
          <a:lstStyle/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Taking Risks in order to Succeed: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spc="-50" dirty="0">
              <a:solidFill>
                <a:srgbClr val="CC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DON'T KNOW WHAT YOU CAN DO UNTIL YOU TRY.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NOTHING WILL COME OF NOTHING.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DON'T GO OUT ON A LIMB, YOU'RE NEVER GOING TO GET THE FRUIT.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NO FAILURE EXCEPT IN NO LONGER TRYING.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 DON'T LOOK BACK UNLESS YOU WANT TO GO THAT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WAY.</a:t>
            </a: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6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0AE1EBE-AA1B-B5F3-34A9-0000A3EB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5" y="1067604"/>
            <a:ext cx="1403350" cy="17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4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C. Positive Attitudes of Success: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7" y="1749798"/>
            <a:ext cx="11412943" cy="4479406"/>
          </a:xfrm>
        </p:spPr>
        <p:txBody>
          <a:bodyPr>
            <a:normAutofit/>
          </a:bodyPr>
          <a:lstStyle/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MUST have Goals: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spc="-50" dirty="0">
              <a:solidFill>
                <a:srgbClr val="CC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DON’T KNOW WHERE YOU ARE GOING, YOU ARE NOT GOING TO GET THERE.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HAZY GOALS PRODUCE HAZY RESULTS.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CLEARLY DEFINE YOUR GOALS.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THEM DOWN, MAKE A PLAN FOR ACHIEVING THEM,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 A DEADLINE, VISUALIZE THE RESULTS AND GO AFTER 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THEM.</a:t>
            </a: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FFC7B00-BBBF-1238-98D3-A67759C7E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43" y="2696996"/>
            <a:ext cx="2806700" cy="22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C. Positive Attitudes of Success: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7" y="1653307"/>
            <a:ext cx="10333443" cy="4479406"/>
          </a:xfrm>
        </p:spPr>
        <p:txBody>
          <a:bodyPr>
            <a:normAutofit/>
          </a:bodyPr>
          <a:lstStyle/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 may Stumble along the Way… pick yourself up and continue: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spc="-50" dirty="0">
              <a:solidFill>
                <a:srgbClr val="CC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DEFEAT WILL TEST YOU; IT NEED NOT STOP YOU.</a:t>
            </a:r>
          </a:p>
          <a:p>
            <a:pPr marL="342900" marR="2286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AT FIRST YOU DON'T SUCCEED, TRY ANOTHER WAY.</a:t>
            </a:r>
          </a:p>
          <a:p>
            <a:pPr marL="342900" marR="2286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EVERY OBSTACLE THERE IS A SOLUTION.</a:t>
            </a:r>
          </a:p>
          <a:p>
            <a:pPr marL="342900" marR="2286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NOTHING IN THE WORLD CAN TAKE THE PLACE OF PERSISTENCE.</a:t>
            </a: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GREATEST MISTAKE IS GIVING UP – DON’T QUIT!</a:t>
            </a: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A picture containing person, person, child, female&#10;&#10;Description automatically generated">
            <a:extLst>
              <a:ext uri="{FF2B5EF4-FFF2-40B4-BE49-F238E27FC236}">
                <a16:creationId xmlns:a16="http://schemas.microsoft.com/office/drawing/2014/main" id="{E3098C63-DC8D-4486-52A7-3EAEB8A1F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124652"/>
            <a:ext cx="2066348" cy="206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C. Positive Attitudes of Success: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7" y="1653306"/>
            <a:ext cx="10435043" cy="4703043"/>
          </a:xfrm>
        </p:spPr>
        <p:txBody>
          <a:bodyPr>
            <a:normAutofit lnSpcReduction="10000"/>
          </a:bodyPr>
          <a:lstStyle/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summation: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spc="-50" dirty="0">
              <a:solidFill>
                <a:srgbClr val="CC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WISHING WILL NOT BRING SUCCESS, BUT PLANNING, PERSISTENCE AND A BURING DESIRE WILL.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A GOLD MIND WITHIN YOU FROM WHICH YOU CAN EXTRACT ALL THE NECESSARY INGREDIENTS.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228600" indent="-514350"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SUCCESS IS AN ATTITUDE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-- GET YOURS RIGHT!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~ ~ ~ IT IS ASTONISHING HOW SHORT A TIME IT TAKES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US" sz="1600" b="1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VERY WONDERFUL THINGS TO HAPPEN ~ ~ ~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4DB912-B0B3-B5EC-A311-28E41BA80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06" y="4004827"/>
            <a:ext cx="3644138" cy="22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3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D. Persistence – another Great Attitude!: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7" y="2083340"/>
            <a:ext cx="10231843" cy="4341094"/>
          </a:xfrm>
        </p:spPr>
        <p:txBody>
          <a:bodyPr>
            <a:normAutofit fontScale="92500" lnSpcReduction="20000"/>
          </a:bodyPr>
          <a:lstStyle/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“Nothing in this world can take the place of </a:t>
            </a:r>
            <a:r>
              <a:rPr lang="en-US" b="1" spc="-50" dirty="0">
                <a:latin typeface="Arial Black" panose="020B0A04020102020204" pitchFamily="34" charset="0"/>
                <a:ea typeface="Times New Roman" panose="02020603050405020304" pitchFamily="18" charset="0"/>
              </a:rPr>
              <a:t>PERSISTENCE</a:t>
            </a:r>
            <a:r>
              <a:rPr lang="en-US" b="1" i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i="1" spc="-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spc="-50" dirty="0">
                <a:latin typeface="Arial" panose="020B0604020202020204" pitchFamily="34" charset="0"/>
                <a:ea typeface="Times New Roman" panose="02020603050405020304" pitchFamily="18" charset="0"/>
              </a:rPr>
              <a:t>Talent </a:t>
            </a:r>
            <a:r>
              <a:rPr lang="en-US" b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will not; Nothing is more common than unsuccessful men with talent.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spc="-5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spc="-50" dirty="0">
                <a:latin typeface="Arial" panose="020B0604020202020204" pitchFamily="34" charset="0"/>
                <a:ea typeface="Times New Roman" panose="02020603050405020304" pitchFamily="18" charset="0"/>
              </a:rPr>
              <a:t>Genius</a:t>
            </a:r>
            <a:r>
              <a:rPr lang="en-US" b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will not; unrewarded genius is almost a proverb.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spc="-5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spc="-50" dirty="0"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en-US" b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will not; the world is full of educated derelicts.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Persistence and determination alone are omnipotent. The   Slogan “Press On” Has Solved And Always Will Solve The Problems Of The Human Race.”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i="1" spc="-5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					‘</a:t>
            </a:r>
            <a:r>
              <a:rPr lang="en-US" sz="2200" i="1" spc="-50" dirty="0">
                <a:latin typeface="Arial" panose="020B0604020202020204" pitchFamily="34" charset="0"/>
                <a:ea typeface="Times New Roman" panose="02020603050405020304" pitchFamily="18" charset="0"/>
              </a:rPr>
              <a:t>Persistence’ by Calvin Coolidge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spc="-50" dirty="0">
                <a:latin typeface="Arial" panose="020B0604020202020204" pitchFamily="34" charset="0"/>
                <a:ea typeface="Times New Roman" panose="02020603050405020304" pitchFamily="18" charset="0"/>
              </a:rPr>
              <a:t>         					22nd President of the United States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spc="-50" dirty="0">
              <a:solidFill>
                <a:srgbClr val="CC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1F3A2B06-72F5-5644-12A5-03B2A926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11" y="4315636"/>
            <a:ext cx="1801978" cy="19979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95733A-8BFD-AEB9-CA1A-080A00D3D560}"/>
              </a:ext>
            </a:extLst>
          </p:cNvPr>
          <p:cNvSpPr/>
          <p:nvPr/>
        </p:nvSpPr>
        <p:spPr>
          <a:xfrm>
            <a:off x="340225" y="1329253"/>
            <a:ext cx="2914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Press On!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931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1F3A2B06-72F5-5644-12A5-03B2A926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653307"/>
            <a:ext cx="3480454" cy="3858953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8790B7FA-161C-1B8A-98F0-964E0107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897165"/>
            <a:ext cx="4470400" cy="579287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6D2DCFC-CDF3-8A99-1D32-D21074D5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D. Persistence – another Great Attitude!:</a:t>
            </a:r>
          </a:p>
        </p:txBody>
      </p:sp>
    </p:spTree>
    <p:extLst>
      <p:ext uri="{BB962C8B-B14F-4D97-AF65-F5344CB8AC3E}">
        <p14:creationId xmlns:p14="http://schemas.microsoft.com/office/powerpoint/2010/main" val="112661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E. How Do Successful People Get That Way: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BFA00D-CA0F-2545-BACB-C44F3375441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11163" y="1652588"/>
            <a:ext cx="11543770" cy="4660991"/>
          </a:xfrm>
          <a:noFill/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1. THEY HAVE PLENTY OF DRIVE.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2.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THEY ACCEPT RESPONSIBILITY CHEERFULLY.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3. THEY KNOW THAT SUCCESS IS NEVER AN ACCIDENT.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4.  THEY KNOW THAT THE CUSTOMER IS THEIR  REAL “BOSS”.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5.  THEY LOOK – LISTEN – AND LEARN.</a:t>
            </a:r>
          </a:p>
        </p:txBody>
      </p:sp>
    </p:spTree>
    <p:extLst>
      <p:ext uri="{BB962C8B-B14F-4D97-AF65-F5344CB8AC3E}">
        <p14:creationId xmlns:p14="http://schemas.microsoft.com/office/powerpoint/2010/main" val="383686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32" y="1162374"/>
            <a:ext cx="11071566" cy="5313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THE PERSONAL DEVELOPMENT COURSE (Young Adults Version) was written and developed by Tom Block, 1 June 2022 and printed / published by Starlifter Publications, P.O. Box 324, Butler, WI 53007.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REFERENCES:  </a:t>
            </a:r>
          </a:p>
          <a:p>
            <a:pPr marL="0" indent="0">
              <a:buNone/>
            </a:pPr>
            <a:r>
              <a:rPr lang="en-US" sz="1400" dirty="0"/>
              <a:t>“THE AMERICA WE KNOW” (on American Exceptionalism) –(Author by Tom Block), including its unpublished new 2</a:t>
            </a:r>
            <a:r>
              <a:rPr lang="en-US" sz="1400" baseline="30000" dirty="0"/>
              <a:t>nd</a:t>
            </a:r>
            <a:r>
              <a:rPr lang="en-US" sz="1400" dirty="0"/>
              <a:t> Edition.</a:t>
            </a:r>
          </a:p>
          <a:p>
            <a:pPr marL="0" indent="0">
              <a:buNone/>
            </a:pPr>
            <a:r>
              <a:rPr lang="en-US" sz="1400" dirty="0"/>
              <a:t>“The 5,000 Year Leap” (Authored by W. Cleon Skousen)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DB279-CE8B-A3AC-630B-BC32CD56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4E788-6144-D854-A22C-B524F417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CBACF180-E85C-578A-8433-BEAECB21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2" y="247915"/>
            <a:ext cx="1115966" cy="74397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4362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E. How Do Successful People Get That Way: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BFA00D-CA0F-2545-BACB-C44F3375441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11163" y="1652588"/>
            <a:ext cx="11543770" cy="4660991"/>
          </a:xfrm>
          <a:noFill/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6.  THEY FIND OUT – IF THEY’RE NOT SURE.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7.  THEY SET AN EXAMPLE TO OTHERS.</a:t>
            </a: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8. THEY KNOW THAT THE NEXT FIELD ONLY  “LOOKS” GREENER.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9.  THEY WELCOME NEW IDEAS.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10. THEY PROFIT BY THEIR MISTAKES.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E. How Do Successful People Get That Way: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21</a:t>
            </a:fld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B5B37BB-D416-F5F0-5002-DAB2A1FC254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70466" y="1690122"/>
            <a:ext cx="10778067" cy="49122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7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11. THEY SPEAK CLEARLY AND CONVINCINGLY.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7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7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12. THEY DON’T EXECT ALL THE CREDIT.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7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7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13. THEY COOPERATE.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7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None/>
            </a:pPr>
            <a:r>
              <a:rPr lang="en-US" altLang="en-US" sz="27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14. THEY REALIZE THAT THEIR POWER IS THEIR OWN RESPONSIBILITY.</a:t>
            </a:r>
            <a:r>
              <a:rPr lang="en-US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Clr>
                <a:schemeClr val="tx1"/>
              </a:buClr>
              <a:buNone/>
            </a:pPr>
            <a:endParaRPr lang="en-US" altLang="en-US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None/>
            </a:pPr>
            <a:r>
              <a:rPr lang="en-US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15.  THEY THINK THINGS THROUGH  -- FIRST.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7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E. How Do Successful People Get That Way: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22</a:t>
            </a:fld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7AC555C-90A8-D91D-E195-C4271B37089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10757" y="1653307"/>
            <a:ext cx="11222443" cy="4419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16. THEY BELIEVE THAT GOOD MANNERS ARE GOOD BUSINESS.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17. THEY KNOW THE WORLD DOES NOT OWE THEM A LIVING.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18. THEY ARE WILLING TO GO THAT “EXTRA” MILE.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19. THEY SET GOALS FOR THEMSELVES.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20. THEY REALIZE THAT EVEYTHING WORTH HAVING HAS A PRICE TAG.  </a:t>
            </a:r>
          </a:p>
        </p:txBody>
      </p:sp>
    </p:spTree>
    <p:extLst>
      <p:ext uri="{BB962C8B-B14F-4D97-AF65-F5344CB8AC3E}">
        <p14:creationId xmlns:p14="http://schemas.microsoft.com/office/powerpoint/2010/main" val="10248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E. How Do Successful People Get That Way: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23</a:t>
            </a:fld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AD23211-E5C9-1DFB-A385-614AEB799AD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10757" y="1670737"/>
            <a:ext cx="9088843" cy="46856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9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21.  THEY KEEP PHYSICALLY AND MENTALLY FIT.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22.  THEY EARNESTLY WANT TO SUCCEED.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23.  THEY KNOW THE VALUE OF ENTHUSIASM.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24.  THEY MAKE OTHERS FEEL IMPORTANT.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25.  THEY TRY TO HELP THE “BOSS.”</a:t>
            </a:r>
          </a:p>
        </p:txBody>
      </p:sp>
    </p:spTree>
    <p:extLst>
      <p:ext uri="{BB962C8B-B14F-4D97-AF65-F5344CB8AC3E}">
        <p14:creationId xmlns:p14="http://schemas.microsoft.com/office/powerpoint/2010/main" val="20786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E. How Do Successful People Get That Way: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24</a:t>
            </a:fld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AD23211-E5C9-1DFB-A385-614AEB799AD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10757" y="1670737"/>
            <a:ext cx="10943043" cy="46856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3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26.  THEY NEVER “PASS THE BUCK.” </a:t>
            </a: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(‘NO EXCUSE SIR!”)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27.  THEY CONTROL THEIR TEMPER.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28.  THEY CONSIDER WORK A PRIVILEDGE, NOT A CHORE.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 algn="just">
              <a:buClr>
                <a:schemeClr val="tx1"/>
              </a:buClr>
              <a:buNone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29.  THEY ARE THEIR OWN CRITIC.</a:t>
            </a:r>
          </a:p>
          <a:p>
            <a:pPr marL="609600" indent="-609600" algn="just">
              <a:buClr>
                <a:schemeClr val="tx1"/>
              </a:buClr>
              <a:buNone/>
            </a:pPr>
            <a:endParaRPr lang="en-US" alt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609600" indent="-609600" algn="just">
              <a:buClr>
                <a:schemeClr val="tx1"/>
              </a:buClr>
              <a:buNone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30.  THEY’VE LEARNED THAT EASY DOES IT.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3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7" y="1083252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E. How Do Successful People Get That Way: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25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BFA00D-CA0F-2545-BACB-C44F3375441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11163" y="1652588"/>
            <a:ext cx="6646714" cy="2970212"/>
          </a:xfrm>
          <a:noFill/>
        </p:spPr>
        <p:txBody>
          <a:bodyPr/>
          <a:lstStyle/>
          <a:p>
            <a:pPr marL="609600" indent="-609600" algn="just">
              <a:buClr>
                <a:schemeClr val="tx1"/>
              </a:buClr>
              <a:buNone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31.  THEY TRY TO CUT EXPENSES.</a:t>
            </a:r>
          </a:p>
          <a:p>
            <a:pPr marL="609600" indent="-609600" algn="just">
              <a:buClr>
                <a:schemeClr val="tx1"/>
              </a:buClr>
              <a:buNone/>
            </a:pPr>
            <a:r>
              <a:rPr lang="en-US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32. THEY NEVER FORGET – </a:t>
            </a:r>
            <a:r>
              <a:rPr lang="en-U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that “good enough” is not enough today – or any day – and that only our BEST will pass the test.</a:t>
            </a:r>
            <a:r>
              <a:rPr lang="en-US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540A665-6072-A85E-0DCB-8E681CDA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887504"/>
            <a:ext cx="36798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744374"/>
            <a:ext cx="297591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F. Don’t Quit!: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26</a:t>
            </a:fld>
            <a:endParaRPr 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BBCC02C-0F26-169C-CEFA-237C6EAE2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25845"/>
            <a:ext cx="4191000" cy="52578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00" b="1">
                <a:solidFill>
                  <a:srgbClr val="000080"/>
                </a:solidFill>
                <a:latin typeface="Albertus Extra Bold" charset="0"/>
              </a:rPr>
              <a:t> </a:t>
            </a:r>
          </a:p>
          <a:p>
            <a:r>
              <a:rPr lang="en-US" altLang="en-US" sz="100" b="1">
                <a:solidFill>
                  <a:srgbClr val="000080"/>
                </a:solidFill>
                <a:latin typeface="Albertus Extra Bold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100" b="1">
              <a:solidFill>
                <a:srgbClr val="000080"/>
              </a:solidFill>
              <a:latin typeface="Albertus Extra Bold" charset="0"/>
            </a:endParaRPr>
          </a:p>
          <a:p>
            <a:endParaRPr lang="en-US" altLang="en-US" sz="3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altLang="en-US" sz="14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When things go wrong as they sometimes will,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When the road you’re trudging seems all uphill,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When the funds are low and the debts are high,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And you want to smile, but you have to sigh,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When care is pressing you down a bit –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Rest if you must, but don’t you quit.</a:t>
            </a:r>
          </a:p>
          <a:p>
            <a:endParaRPr lang="en-US" altLang="en-US" sz="1400" b="1">
              <a:solidFill>
                <a:srgbClr val="000000"/>
              </a:solidFill>
            </a:endParaRP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endParaRPr lang="en-US" altLang="en-US" sz="14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Life is queer with its twists and turns,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As every one of us sometimes learns,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And many a fellow turns about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When he might have won had he stuck it out.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Don’t give up though the pace seems slow –</a:t>
            </a:r>
          </a:p>
          <a:p>
            <a:endParaRPr lang="en-US" altLang="en-US" sz="800" b="1">
              <a:solidFill>
                <a:srgbClr val="000000"/>
              </a:solidFill>
            </a:endParaRPr>
          </a:p>
          <a:p>
            <a:r>
              <a:rPr lang="en-US" altLang="en-US" sz="1400" b="1">
                <a:solidFill>
                  <a:srgbClr val="000000"/>
                </a:solidFill>
              </a:rPr>
              <a:t>You may succeed with another blow.</a:t>
            </a:r>
          </a:p>
          <a:p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3701571-B1D7-C7E7-7106-637EC198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225845"/>
            <a:ext cx="4572000" cy="5334000"/>
          </a:xfrm>
          <a:prstGeom prst="rect">
            <a:avLst/>
          </a:prstGeom>
          <a:solidFill>
            <a:srgbClr val="FFFFFF"/>
          </a:soli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3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Often the goal is nearer than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It seems to a faint and faltering man;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Often the struggler has given up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When he might have captured the victor’s cup;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And he learned too late when the night came down,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How close he was to the golden crown.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endParaRPr lang="en-US" altLang="en-US" sz="14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Success is failure turned inside out –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The silver tint of clouds of doubt,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And you never can tell how close you are,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It may be near when it seems afar;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So stick to the fight when you’re hardest hit –</a:t>
            </a:r>
          </a:p>
          <a:p>
            <a:endParaRPr lang="en-US" altLang="en-US" sz="8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It’s when things seem worst that you mustn’t quit.</a:t>
            </a:r>
          </a:p>
          <a:p>
            <a:endParaRPr lang="en-US" altLang="en-US" sz="500" b="1" dirty="0">
              <a:solidFill>
                <a:srgbClr val="000000"/>
              </a:solidFill>
            </a:endParaRPr>
          </a:p>
          <a:p>
            <a:r>
              <a:rPr lang="en-US" altLang="en-US" sz="1400" b="1" dirty="0">
                <a:solidFill>
                  <a:srgbClr val="000000"/>
                </a:solidFill>
              </a:rPr>
              <a:t>&gt;&gt;&gt; </a:t>
            </a:r>
            <a:r>
              <a:rPr lang="en-US" altLang="en-US" sz="1400" b="1" dirty="0">
                <a:solidFill>
                  <a:srgbClr val="CC0000"/>
                </a:solidFill>
              </a:rPr>
              <a:t>The hardest battle of life is the battle against ourselves.</a:t>
            </a:r>
          </a:p>
          <a:p>
            <a:r>
              <a:rPr lang="en-US" altLang="en-US" sz="1400" b="1" dirty="0">
                <a:solidFill>
                  <a:srgbClr val="000000"/>
                </a:solidFill>
              </a:rPr>
              <a:t>&gt;&gt;&gt; </a:t>
            </a:r>
            <a:r>
              <a:rPr lang="en-US" altLang="en-US" sz="1400" b="1" dirty="0">
                <a:solidFill>
                  <a:srgbClr val="CC0000"/>
                </a:solidFill>
              </a:rPr>
              <a:t>Win that battle and we are masters of all we survey.</a:t>
            </a:r>
            <a:r>
              <a:rPr lang="en-US" altLang="en-US" sz="1400" b="1" dirty="0">
                <a:solidFill>
                  <a:srgbClr val="000000"/>
                </a:solidFill>
              </a:rPr>
              <a:t>		</a:t>
            </a:r>
          </a:p>
          <a:p>
            <a:r>
              <a:rPr lang="en-US" altLang="en-US" sz="1400" b="1" dirty="0">
                <a:solidFill>
                  <a:srgbClr val="000000"/>
                </a:solidFill>
              </a:rPr>
              <a:t>		--- </a:t>
            </a:r>
            <a:r>
              <a:rPr lang="en-US" altLang="en-US" sz="1400" b="1" i="1" dirty="0">
                <a:solidFill>
                  <a:srgbClr val="000000"/>
                </a:solidFill>
              </a:rPr>
              <a:t>Author Anonymous</a:t>
            </a:r>
            <a:endParaRPr lang="en-US" altLang="en-US" sz="1400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E6250BD-34E7-C3C2-A29D-81319479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49" y="1302569"/>
            <a:ext cx="2594187" cy="338554"/>
          </a:xfrm>
          <a:prstGeom prst="rect">
            <a:avLst/>
          </a:prstGeom>
          <a:solidFill>
            <a:srgbClr val="CC0000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b="1" i="1" dirty="0">
                <a:solidFill>
                  <a:schemeClr val="bg1"/>
                </a:solidFill>
              </a:rPr>
              <a:t>THE POEM - DON’T QUIT !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34B7979-9581-F891-9B3B-E5E0A8DDD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635345"/>
            <a:ext cx="2527374" cy="2507629"/>
          </a:xfrm>
          <a:prstGeom prst="rect">
            <a:avLst/>
          </a:prstGeom>
        </p:spPr>
      </p:pic>
      <p:pic>
        <p:nvPicPr>
          <p:cNvPr id="16" name="Picture 15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51B831E-58FB-1120-D007-C434A1FF6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432190"/>
            <a:ext cx="2438400" cy="19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81" y="1010322"/>
            <a:ext cx="4738186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G. Other Successful Attitudes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27</a:t>
            </a:fld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88E24B0-9B26-F55E-1FE2-0C101F7A79E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77281" y="1578111"/>
            <a:ext cx="11562319" cy="1271328"/>
          </a:xfrm>
          <a:noFill/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“To succeed YOU must be willing to pay the price.”</a:t>
            </a:r>
          </a:p>
          <a:p>
            <a:pPr marL="609600" indent="-609600" algn="ctr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    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From: W. Clement Stone, author of  “Positive Mental Attitude” &amp; “The Art of Motivation”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In his writings Dr. Napoleon Hill listed the following “17 principles of Success”: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64432D2-507B-ACA3-143D-64FA395FDD2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0373" y="2817556"/>
            <a:ext cx="5332428" cy="38611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1.    Positive Mental Attitude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2.    Definiteness of Purpose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3.    Going the Extra Mile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4"/>
            </a:pPr>
            <a:r>
              <a:rPr lang="en-US" altLang="en-US" b="1" dirty="0">
                <a:cs typeface="Times New Roman" panose="02020603050405020304" pitchFamily="18" charset="0"/>
              </a:rPr>
              <a:t>Accurate Thinking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4"/>
            </a:pPr>
            <a:r>
              <a:rPr lang="en-US" altLang="en-US" b="1" dirty="0">
                <a:cs typeface="Times New Roman" panose="02020603050405020304" pitchFamily="18" charset="0"/>
              </a:rPr>
              <a:t>Self-Discipline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6"/>
            </a:pPr>
            <a:r>
              <a:rPr lang="en-US" altLang="en-US" b="1" dirty="0">
                <a:cs typeface="Times New Roman" panose="02020603050405020304" pitchFamily="18" charset="0"/>
              </a:rPr>
              <a:t>Master-mind Alliance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eriod" startAt="6"/>
            </a:pPr>
            <a:r>
              <a:rPr lang="en-US" altLang="en-US" b="1" dirty="0">
                <a:cs typeface="Times New Roman" panose="02020603050405020304" pitchFamily="18" charset="0"/>
              </a:rPr>
              <a:t>Applied Faith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8.    Pleasing Personality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7F6D5BC8-E8C6-F064-6FE4-80D630605CB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892801" y="2810362"/>
            <a:ext cx="5460999" cy="385646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9.  Personal Initiative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10.  Enthusiasm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r>
              <a:rPr lang="en-US" altLang="en-US" b="1" dirty="0">
                <a:cs typeface="Times New Roman" panose="02020603050405020304" pitchFamily="18" charset="0"/>
              </a:rPr>
              <a:t>Controlled Attention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r>
              <a:rPr lang="en-US" altLang="en-US" b="1" dirty="0">
                <a:cs typeface="Times New Roman" panose="02020603050405020304" pitchFamily="18" charset="0"/>
              </a:rPr>
              <a:t>Teamwork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r>
              <a:rPr lang="en-US" altLang="en-US" b="1" dirty="0">
                <a:cs typeface="Times New Roman" panose="02020603050405020304" pitchFamily="18" charset="0"/>
              </a:rPr>
              <a:t>Learning from Defeat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r>
              <a:rPr lang="en-US" altLang="en-US" b="1" dirty="0">
                <a:cs typeface="Times New Roman" panose="02020603050405020304" pitchFamily="18" charset="0"/>
              </a:rPr>
              <a:t>Creative Vision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AutoNum type="arabicPeriod" startAt="11"/>
            </a:pPr>
            <a:r>
              <a:rPr lang="en-US" altLang="en-US" b="1" dirty="0">
                <a:cs typeface="Times New Roman" panose="02020603050405020304" pitchFamily="18" charset="0"/>
              </a:rPr>
              <a:t>Budgeting Time and Money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16.  Maintaining Sound Physical &amp; Mental Health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17.  Using Cosmic Habit Force  </a:t>
            </a:r>
            <a:endParaRPr lang="en-US" altLang="en-US" b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1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  <p:bldP spid="17" grpId="0" build="p"/>
      <p:bldP spid="17" grpId="1" build="allAtOnce"/>
      <p:bldP spid="18" grpId="0" build="p"/>
      <p:bldP spid="18" grpI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81" y="1010322"/>
            <a:ext cx="4738186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CLASS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757" y="6313579"/>
            <a:ext cx="2743200" cy="365125"/>
          </a:xfrm>
        </p:spPr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28</a:t>
            </a:fld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88E24B0-9B26-F55E-1FE2-0C101F7A79E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77281" y="1578111"/>
            <a:ext cx="11562319" cy="4869416"/>
          </a:xfrm>
          <a:noFill/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WHAT WAS TAUGHT - SUMMARY?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___________________________________________________________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_______________________________________________________________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WHAT WAS LEARNED?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___________________________________________________________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_______________________________________________________________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WHAT DID YOU DISCOVER YOU DIDN’T KNOW BEFORE?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___________________________________________________________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_______________________________________________________________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6513788" y="365125"/>
            <a:ext cx="4840010" cy="1130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4 – SUCCESSFUL ATTITUDES OF LIFE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A45F837-46AA-760E-C571-19F3348A5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382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706" y="1660305"/>
            <a:ext cx="4840010" cy="287052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END OF: </a:t>
            </a:r>
          </a:p>
          <a:p>
            <a:pPr marL="0" indent="0" algn="ctr">
              <a:buNone/>
            </a:pPr>
            <a:r>
              <a:rPr lang="en-US" sz="4000" b="1" dirty="0"/>
              <a:t>PERSONAL DEVELOPMENT-I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C0000"/>
                </a:solidFill>
              </a:rPr>
              <a:t>Part 4- Successful Attitudes of Life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CE43F-09B2-8AD7-7872-A7BD3E62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A9C80-2BE3-A98B-F097-0BEE39DE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E55EF9-A4B1-4FAA-99A0-0970FED03D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9D792EA1-E120-6E86-4340-BBB423D1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77" y="4588968"/>
            <a:ext cx="2624447" cy="198670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63500" dist="50800" dir="135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52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1985"/>
            <a:ext cx="4385310" cy="727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Sitka Text Semibold" pitchFamily="2" charset="0"/>
              </a:rPr>
              <a:t>Class Subjects: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79613"/>
            <a:ext cx="6647121" cy="38789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Getting your Attitude Straight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How do you spell S-U-C-C-E-S-S?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Positive Attitude Statements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Persistence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How do Successful People get that way?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Don’t Quit!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Other Successful Attitudes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0D1E7AF7-1A26-C76C-9720-44211C370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68" y="1919736"/>
            <a:ext cx="3987486" cy="30185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E940B-18DA-2A23-24ED-E5F371A3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9C858-1FAF-FCF0-769C-444D45E0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9" y="1008497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A. Getting your Attitude Straight: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94"/>
            <a:ext cx="10604501" cy="4815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Achieving worthwhile SUCCESS </a:t>
            </a:r>
            <a:r>
              <a:rPr lang="en-US" b="1" dirty="0"/>
              <a:t>for anyone </a:t>
            </a:r>
            <a:r>
              <a:rPr lang="en-US" dirty="0"/>
              <a:t>must start with individually attaining a Positive Mental Attitude (PMA).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Achievement attained through some combination of PMA and definiteness of purpose with one or more of some of the well-known success principles.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PMA is the right attitude in a given environment.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in America know what it is for us: we have inherited, the tenets of the Judeo-Christian faiths on which our Constitution, laws, and customs have been based.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9" y="1008497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A. Getting your Attitude Straight: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94"/>
            <a:ext cx="10604501" cy="48159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Developing a PMA…</a:t>
            </a:r>
          </a:p>
          <a:p>
            <a:pPr marL="0" indent="0">
              <a:buNone/>
            </a:pPr>
            <a:r>
              <a:rPr lang="en-US" dirty="0"/>
              <a:t>Here are a few illustrations on how you can develop a Positive Mental Attitude: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1. Be considerate and sensitive to the reaction of others.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2. Be sensitive to your own reaction. (in other words) Learn to control your emotional response to any environmental influences, especially negative ones.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3. Be a ‘GOOD’-finder…  in other words, LOOK for the good                    in any situation.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D9FC1B2-2F2B-BA26-55BC-F58A2F15B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77" y="4544009"/>
            <a:ext cx="1878648" cy="18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6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9" y="1008497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A. Getting your Attitude Straight: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94"/>
            <a:ext cx="10604501" cy="48159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4. Believe that any goal that doesn’t violate the laws of God or the rights of your fellowmen can be achieved.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5.  Develop what are understood to be right habits of thought and 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 To give you some ideas how successful people think and feel, were going to give you some actual attitudes and behavior from those who have achieved SUCCESS.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6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9" y="1008497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A. Getting your Attitude Straight: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94"/>
            <a:ext cx="10604501" cy="4815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 as we mentioned in our class on ‘LIFE CHOICES’, with all the Good things that happen in our world, comes the bad: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will get down at times through our struggles throughout life. THAT IS PART OF LIFE AND SOME OF THOSE THINGS HAPPEN TO ALL OF US!: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C0000"/>
                </a:solidFill>
              </a:rPr>
              <a:t>BREAKDOWNS  --- BREAKUPS --- SCREWING 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C0000"/>
                </a:solidFill>
              </a:rPr>
              <a:t>STRUGGLES THROUGH OUR CHALLENGES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C0000"/>
                </a:solidFill>
              </a:rPr>
              <a:t>BREAK UPS, EXPERIENCING HAVING TO STUDY THROUGH A COURSE            THAT IS NOT OUR FAVORITE  --- BAD GRADES --- TEACHERS/CLASSES                WE STRUGGLE THROUGH SOMETIMES WE THINK IS THE WORST---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C0000"/>
                </a:solidFill>
              </a:rPr>
              <a:t>STRESS FROM HOME / PARENTS, BROTHERS, SISTERS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C0000"/>
                </a:solidFill>
              </a:rPr>
              <a:t>PEER PRESSURE FROM FRIENDS, ETC, ETC, 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 descr="A picture containing outdoor, grass, person, young&#10;&#10;Description automatically generated">
            <a:extLst>
              <a:ext uri="{FF2B5EF4-FFF2-40B4-BE49-F238E27FC236}">
                <a16:creationId xmlns:a16="http://schemas.microsoft.com/office/drawing/2014/main" id="{1D0C3F58-5B26-85D3-0CFD-6ACD2184C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4851400"/>
            <a:ext cx="2257424" cy="15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9" y="1008497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A. Getting your Attitude Straight: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94"/>
            <a:ext cx="10604501" cy="47207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WE NEED TO:  “Pick ourselves up! And MOVE ON!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PAUL HARVEY </a:t>
            </a:r>
            <a:r>
              <a:rPr lang="en-US" i="1" dirty="0"/>
              <a:t>(a highly popular Radio Talk Show Personality 1951-2008)</a:t>
            </a:r>
            <a:r>
              <a:rPr lang="en-US" dirty="0"/>
              <a:t> … maybe like the late, Rush Limbaugh </a:t>
            </a:r>
            <a:r>
              <a:rPr lang="en-US" i="1" dirty="0"/>
              <a:t>(30 </a:t>
            </a:r>
            <a:r>
              <a:rPr lang="en-US" i="1" dirty="0" err="1"/>
              <a:t>Yr</a:t>
            </a:r>
            <a:r>
              <a:rPr lang="en-US" i="1" dirty="0"/>
              <a:t>+ Conservative Talk Host) </a:t>
            </a:r>
            <a:r>
              <a:rPr lang="en-US" dirty="0"/>
              <a:t>or of Joe Rogan of today.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Paul Harvey said this of failure or How we measure Success: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002060"/>
                </a:solidFill>
              </a:rPr>
              <a:t>"Success is measured not by how much aggravation you                   can dish out, but how much aggravation you can take“.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002060"/>
                </a:solidFill>
              </a:rPr>
              <a:t>"Success is not measured by how far up you go, but how                    far up you bounce when you fall".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person holding a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0328768F-1C45-FEFE-5402-A73B7A0BF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051556"/>
            <a:ext cx="1975104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4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803E-8BD9-3AE6-613C-24B800D6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9" y="1008497"/>
            <a:ext cx="6647120" cy="53189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B. How do you spell S-U-C-C-E-S-S?: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B63F-5538-261D-A900-EEC4E2E4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7" y="1603748"/>
            <a:ext cx="10612843" cy="5074956"/>
          </a:xfrm>
        </p:spPr>
        <p:txBody>
          <a:bodyPr>
            <a:normAutofit/>
          </a:bodyPr>
          <a:lstStyle/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 IS ONE JUST AUTHOR’S EXAMPLE…</a:t>
            </a:r>
            <a:endParaRPr lang="en-US" sz="2400" b="1" i="1" spc="-5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marR="228600">
              <a:spcBef>
                <a:spcPts val="0"/>
              </a:spcBef>
              <a:spcAft>
                <a:spcPts val="0"/>
              </a:spcAft>
            </a:pPr>
            <a:endParaRPr lang="en-US" sz="1800" b="1" i="1" spc="-5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marR="228600">
              <a:spcBef>
                <a:spcPts val="0"/>
              </a:spcBef>
              <a:spcAft>
                <a:spcPts val="0"/>
              </a:spcAft>
            </a:pPr>
            <a:r>
              <a:rPr lang="en-US" sz="1800" b="1" i="1" spc="-5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- </a:t>
            </a:r>
            <a:r>
              <a:rPr lang="en-US" sz="1800" b="1" u="words" spc="-25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SENSE OF DIRECTION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(..is having Goals/Projects.)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228600">
              <a:spcBef>
                <a:spcPts val="0"/>
              </a:spcBef>
              <a:spcAft>
                <a:spcPts val="0"/>
              </a:spcAft>
            </a:pPr>
            <a:r>
              <a:rPr lang="en-US" sz="1800" b="1" i="1" spc="-5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 - </a:t>
            </a:r>
            <a:r>
              <a:rPr lang="en-US" sz="1800" b="1" u="words" spc="-25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UNDERSTANDING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(Depends on good communication. Don't look at who's right, but </a:t>
            </a:r>
            <a:r>
              <a:rPr lang="en-US" sz="1800" u="words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what's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right.)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22860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228600">
              <a:spcBef>
                <a:spcPts val="0"/>
              </a:spcBef>
              <a:spcAft>
                <a:spcPts val="0"/>
              </a:spcAft>
            </a:pPr>
            <a:r>
              <a:rPr lang="en-US" sz="1800" b="1" i="1" spc="-5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 - </a:t>
            </a:r>
            <a:r>
              <a:rPr lang="en-US" sz="1800" b="1" u="words" spc="-25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COURAGE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(...to act out our goals into realities. Take risks. Act boldly on little things.)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228600">
              <a:spcBef>
                <a:spcPts val="0"/>
              </a:spcBef>
              <a:spcAft>
                <a:spcPts val="0"/>
              </a:spcAft>
            </a:pPr>
            <a:r>
              <a:rPr lang="en-US" sz="1800" b="1" i="1" spc="-5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 - </a:t>
            </a:r>
            <a:r>
              <a:rPr lang="en-US" sz="1800" b="1" u="words" spc="-25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CHARITY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(Not just the act of giving, having respect for others. Act </a:t>
            </a:r>
            <a:r>
              <a:rPr lang="en-US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other people &amp; their feelings are 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important to you.)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228600">
              <a:spcBef>
                <a:spcPts val="0"/>
              </a:spcBef>
              <a:spcAft>
                <a:spcPts val="0"/>
              </a:spcAft>
            </a:pPr>
            <a:r>
              <a:rPr lang="en-US" sz="1800" b="1" i="1" spc="-5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- </a:t>
            </a:r>
            <a:r>
              <a:rPr lang="en-US" sz="1800" b="1" u="words" spc="-25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ESTEEM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(Appreciate the worth and value of other people. Complement people when you can.)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spc="-5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228600">
              <a:spcBef>
                <a:spcPts val="0"/>
              </a:spcBef>
              <a:spcAft>
                <a:spcPts val="0"/>
              </a:spcAft>
            </a:pPr>
            <a:r>
              <a:rPr lang="en-US" sz="1800" b="1" i="1" spc="-5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- </a:t>
            </a:r>
            <a:r>
              <a:rPr lang="en-US" sz="1800" b="1" u="words" spc="-25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SELF-CONFIDENCE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(Success breeds success. Remember your past successes and forget your failures.)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228600">
              <a:spcBef>
                <a:spcPts val="0"/>
              </a:spcBef>
              <a:spcAft>
                <a:spcPts val="0"/>
              </a:spcAft>
            </a:pPr>
            <a:r>
              <a:rPr lang="en-US" sz="1800" b="1" i="1" spc="-5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- </a:t>
            </a:r>
            <a:r>
              <a:rPr lang="en-US" sz="1800" b="1" u="words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SELF-ACCEPTANCE</a:t>
            </a:r>
            <a:r>
              <a:rPr lang="en-US" sz="1800" spc="-15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(RELAX. BE YOURSELF.  Making mistakes </a:t>
            </a:r>
            <a:r>
              <a:rPr lang="en-US" sz="1800" b="1" u="word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  NOT</a:t>
            </a:r>
            <a:r>
              <a:rPr lang="en-US" sz="1800" u="word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 </a:t>
            </a:r>
            <a:r>
              <a:rPr lang="en-US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a   </a:t>
            </a:r>
          </a:p>
          <a:p>
            <a:pPr marL="0" marR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mistake!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5E634-2A10-A423-147E-1AE572F3F78C}"/>
              </a:ext>
            </a:extLst>
          </p:cNvPr>
          <p:cNvSpPr/>
          <p:nvPr/>
        </p:nvSpPr>
        <p:spPr>
          <a:xfrm>
            <a:off x="1" y="410473"/>
            <a:ext cx="12192000" cy="38862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4 - SUCCESSFUL ATTITUDES OF LIFE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126B0CF-3374-B964-B80B-2248848B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7" y="179296"/>
            <a:ext cx="1143723" cy="8657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97BE-7940-525C-FAE7-2442494F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D0D-1575-18E5-DCA5-66A5A08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55EF9-A4B1-4FAA-99A0-0970FED03D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11214</TotalTime>
  <Words>2529</Words>
  <Application>Microsoft Office PowerPoint</Application>
  <PresentationFormat>Widescreen</PresentationFormat>
  <Paragraphs>433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Albertus Extra Bold</vt:lpstr>
      <vt:lpstr>Amasis MT Pro Medium</vt:lpstr>
      <vt:lpstr>Arial</vt:lpstr>
      <vt:lpstr>Arial Black</vt:lpstr>
      <vt:lpstr>Calibri</vt:lpstr>
      <vt:lpstr>Calibri Light</vt:lpstr>
      <vt:lpstr>Sitka Text Semibold</vt:lpstr>
      <vt:lpstr>Times New Roman</vt:lpstr>
      <vt:lpstr>Wingdings</vt:lpstr>
      <vt:lpstr>Office Theme</vt:lpstr>
      <vt:lpstr>PowerPoint Presentation</vt:lpstr>
      <vt:lpstr>PowerPoint Presentation</vt:lpstr>
      <vt:lpstr>Class Subjects:</vt:lpstr>
      <vt:lpstr>A. Getting your Attitude Straight:</vt:lpstr>
      <vt:lpstr>A. Getting your Attitude Straight:</vt:lpstr>
      <vt:lpstr>A. Getting your Attitude Straight:</vt:lpstr>
      <vt:lpstr>A. Getting your Attitude Straight:</vt:lpstr>
      <vt:lpstr>A. Getting your Attitude Straight:</vt:lpstr>
      <vt:lpstr>B. How do you spell S-U-C-C-E-S-S?:</vt:lpstr>
      <vt:lpstr>C. Positive Attitudes of Success:</vt:lpstr>
      <vt:lpstr>C. Positive Attitudes of Success:</vt:lpstr>
      <vt:lpstr>C. Positive Attitudes of Success:</vt:lpstr>
      <vt:lpstr>C. Positive Attitudes of Success:</vt:lpstr>
      <vt:lpstr>C. Positive Attitudes of Success:</vt:lpstr>
      <vt:lpstr>C. Positive Attitudes of Success:</vt:lpstr>
      <vt:lpstr>C. Positive Attitudes of Success:</vt:lpstr>
      <vt:lpstr>D. Persistence – another Great Attitude!:</vt:lpstr>
      <vt:lpstr>D. Persistence – another Great Attitude!:</vt:lpstr>
      <vt:lpstr>E. How Do Successful People Get That Way:</vt:lpstr>
      <vt:lpstr>E. How Do Successful People Get That Way:</vt:lpstr>
      <vt:lpstr>E. How Do Successful People Get That Way:</vt:lpstr>
      <vt:lpstr>E. How Do Successful People Get That Way:</vt:lpstr>
      <vt:lpstr>E. How Do Successful People Get That Way:</vt:lpstr>
      <vt:lpstr>E. How Do Successful People Get That Way:</vt:lpstr>
      <vt:lpstr>E. How Do Successful People Get That Way:</vt:lpstr>
      <vt:lpstr>F. Don’t Quit!:</vt:lpstr>
      <vt:lpstr>G. Other Successful Attitudes</vt:lpstr>
      <vt:lpstr>CLASS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FORCE EXPLORERS</dc:title>
  <dc:creator>Thomas Block</dc:creator>
  <cp:lastModifiedBy>Thomas Block</cp:lastModifiedBy>
  <cp:revision>74</cp:revision>
  <cp:lastPrinted>2022-06-01T18:00:39Z</cp:lastPrinted>
  <dcterms:created xsi:type="dcterms:W3CDTF">2022-05-20T19:19:51Z</dcterms:created>
  <dcterms:modified xsi:type="dcterms:W3CDTF">2022-08-04T23:48:22Z</dcterms:modified>
</cp:coreProperties>
</file>