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442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1" r:id="rId21"/>
    <p:sldId id="462" r:id="rId22"/>
    <p:sldId id="463" r:id="rId23"/>
    <p:sldId id="464" r:id="rId24"/>
    <p:sldId id="465" r:id="rId25"/>
    <p:sldId id="466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90" autoAdjust="0"/>
  </p:normalViewPr>
  <p:slideViewPr>
    <p:cSldViewPr>
      <p:cViewPr varScale="1">
        <p:scale>
          <a:sx n="106" d="100"/>
          <a:sy n="106" d="100"/>
        </p:scale>
        <p:origin x="10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0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B0CB8B7-9CC5-7A2E-FB8E-9F7DE84330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6BB4D4E-B4C2-8106-1AB6-16BE8D14A7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B216B560-76EE-9078-23AB-B6796F03941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F93F32B7-D69A-315A-A722-5F3F2B59BC6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E3E17DF3-8E95-4802-9BB9-C96F7790A74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4F9496A-B57A-5FAE-0D75-DDADFF6665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D473C08-8E0B-BEE8-014E-5732389BC5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F351E6E-6920-0B60-6077-497C66F0265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246CEF1-3193-F88D-3131-05F27F5403C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384FD74-20EC-DB28-BCF9-F0772A4C2D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0F3E524-799E-CEC9-DB24-0490327BD3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AC5ACC50-3EFB-4358-9D18-20AC40B2D0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464FA99-74A9-B33D-334B-CD892C9BB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F18AB1-4B78-44E0-949F-7B6D985CE77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3346" name="Rectangle 2">
            <a:extLst>
              <a:ext uri="{FF2B5EF4-FFF2-40B4-BE49-F238E27FC236}">
                <a16:creationId xmlns:a16="http://schemas.microsoft.com/office/drawing/2014/main" id="{7725A811-8681-B093-2182-8C8CDECBEF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994C40FB-71A9-E2B0-3133-4DCCC205C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39F27E2-DF94-8363-638C-FBDB495151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C4EFD-42F0-482D-95F4-C0E709A0C3E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7CEB20D6-28B4-CE1E-276C-1E3C85D3D24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3EF2B4A4-DB65-1DC7-9BAF-F09BF99BB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2CB9CD1-5A54-11CC-410A-EE3C764C67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C6B59-6CE6-4346-AFC2-33271535EAA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25634" name="Rectangle 2">
            <a:extLst>
              <a:ext uri="{FF2B5EF4-FFF2-40B4-BE49-F238E27FC236}">
                <a16:creationId xmlns:a16="http://schemas.microsoft.com/office/drawing/2014/main" id="{F8120357-C64E-0B64-FEC5-B6E9162668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>
            <a:extLst>
              <a:ext uri="{FF2B5EF4-FFF2-40B4-BE49-F238E27FC236}">
                <a16:creationId xmlns:a16="http://schemas.microsoft.com/office/drawing/2014/main" id="{2F7ADDC1-DCDF-F5A5-FB8D-0F27F81EA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2199EAE-C944-D5A6-8356-14DC053560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57EFB-CE7F-49B1-921C-085CEE1C973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33826" name="Rectangle 2">
            <a:extLst>
              <a:ext uri="{FF2B5EF4-FFF2-40B4-BE49-F238E27FC236}">
                <a16:creationId xmlns:a16="http://schemas.microsoft.com/office/drawing/2014/main" id="{567ABEB5-6B7D-838D-1FCA-3A8DBEF551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>
            <a:extLst>
              <a:ext uri="{FF2B5EF4-FFF2-40B4-BE49-F238E27FC236}">
                <a16:creationId xmlns:a16="http://schemas.microsoft.com/office/drawing/2014/main" id="{E53FC890-693D-B9BD-7641-A6D3F16F8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EFCF6E1-4CC5-D341-E519-D9A02D7C12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1946A1-2B46-4971-A1EC-F052A520CCA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523EC77E-9BCB-0D70-7EE8-BD169349A6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DFDB6363-9A6B-47C4-28AF-4ACC0CE26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FAFE7ED-CA3E-C52F-D121-1DA8155FD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45BA43-983A-428A-8EB3-F56C52EA1CB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39970" name="Rectangle 2">
            <a:extLst>
              <a:ext uri="{FF2B5EF4-FFF2-40B4-BE49-F238E27FC236}">
                <a16:creationId xmlns:a16="http://schemas.microsoft.com/office/drawing/2014/main" id="{882722E1-C4F2-9B48-5B4F-AAB59537F7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>
            <a:extLst>
              <a:ext uri="{FF2B5EF4-FFF2-40B4-BE49-F238E27FC236}">
                <a16:creationId xmlns:a16="http://schemas.microsoft.com/office/drawing/2014/main" id="{556B9083-2017-6BC8-834B-E4F577829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0F1F503-8D21-DB0E-2866-6C0C1C26C5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BC0EB7-8F02-4565-B15C-3FBFF3322E4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44066" name="Rectangle 2">
            <a:extLst>
              <a:ext uri="{FF2B5EF4-FFF2-40B4-BE49-F238E27FC236}">
                <a16:creationId xmlns:a16="http://schemas.microsoft.com/office/drawing/2014/main" id="{5973AF66-FBC3-47F6-5798-89CF799C45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9F11A0C4-2AB1-F9C0-F8D8-00AC8B8A32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9DD8527-A4CC-73E0-A302-3FDD85E563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0283C-498C-4E8F-81D9-7C60D41DAB94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7BD1333B-04EF-DD76-FF73-AD3098CDD2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19A1BA00-DE4B-B1D5-3B0A-EA2A18856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>
            <a:extLst>
              <a:ext uri="{FF2B5EF4-FFF2-40B4-BE49-F238E27FC236}">
                <a16:creationId xmlns:a16="http://schemas.microsoft.com/office/drawing/2014/main" id="{D8CFD41A-E019-2F58-D006-BE6A446A9F58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DEAEDEEC-1410-0DC3-EF4D-DE03690AC99B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57380" name="Rectangle 4">
            <a:extLst>
              <a:ext uri="{FF2B5EF4-FFF2-40B4-BE49-F238E27FC236}">
                <a16:creationId xmlns:a16="http://schemas.microsoft.com/office/drawing/2014/main" id="{87E6891D-C688-C88A-6643-57AD6DB2B6C2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357381" name="Rectangle 5">
            <a:extLst>
              <a:ext uri="{FF2B5EF4-FFF2-40B4-BE49-F238E27FC236}">
                <a16:creationId xmlns:a16="http://schemas.microsoft.com/office/drawing/2014/main" id="{57C35109-D35F-9D62-374E-DF70D4928E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57382" name="Rectangle 6">
            <a:extLst>
              <a:ext uri="{FF2B5EF4-FFF2-40B4-BE49-F238E27FC236}">
                <a16:creationId xmlns:a16="http://schemas.microsoft.com/office/drawing/2014/main" id="{2F43EE05-3D9F-35F0-8D34-6F62341F24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030BBF-4DC4-4954-B501-5C06042A86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84660-61D7-6C18-E720-012252BD9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F5DDDD-33D9-4BD7-D993-8EC1EFB85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FF435-B9DA-F9ED-7B01-7377155B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48E07-15EF-1B6C-83B3-55CBD4EAA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3512-B6A5-A722-9E8C-5FA73A830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58246-99A4-48F4-B981-9DE3328F66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777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09C039-AD04-08B7-F2F7-D25091F3AB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C090D-C471-D6EE-A172-06E5A1E74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E5C89-AF38-499A-9C7B-2B8C8D464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3F07-56E9-8A50-C2C4-A129E926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087C6-5575-80C2-183D-5517A921D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634DD-CE4A-4585-B1D8-1A9C207D2D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421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3214F-A059-67C0-FAB4-691AA289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98011-6E91-0FC7-7277-ADD17C38B17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13BDA990-BD2E-8854-B63A-0B5F6C80C73D}"/>
              </a:ext>
            </a:extLst>
          </p:cNvPr>
          <p:cNvSpPr>
            <a:spLocks noGrp="1"/>
          </p:cNvSpPr>
          <p:nvPr>
            <p:ph type="media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D68C9-060E-7BDD-7D46-BA01BB18E4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38399-7CAE-17B1-3017-FF9314B63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30683-8E0A-85F2-8BBD-0A6EF3444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F4CD4C2D-D35B-409B-8699-AB63AEECAF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25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E44E4-3E9B-8656-377E-533E56F8E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2C8B5-4C01-AABF-A42F-F5BAE9F19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C0426-058E-C37F-AD7D-E566D7640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C0D60-7E4F-18DE-6005-DE2C7283C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C9281-0774-D5AF-E02D-694E1E62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00A02-75FD-4357-BB33-4DFB383872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3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73843-DF4D-9B9B-8980-FAAB198D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6A4D0-8943-7B6B-6E7C-C784924FC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12E79-8C9D-F858-4EB4-2CF0E753E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6647F-DB1A-25E1-7DF3-36A9C9BC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7350F-E924-8821-A3ED-48F01B22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54BEE-698F-4329-AC40-12A0B841FE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64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6DEAA-BDDF-D5D6-21DB-5A800DC4C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F5535-CB00-2911-BE32-B54E9E066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81CE88-DA19-F61F-7533-C130BB636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C8F5B-6C38-7AB2-54FB-C200B7CC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1C0D6-B209-B9FB-C766-59F4B093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E8876-E2D7-FB14-417E-D17F8B4C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E1563-6C45-4992-854E-F40116CDD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74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C4F42-64FB-BB60-A9BA-85916CEDC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7D15A-D147-DC81-6F6C-2DFE464F5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AD950-10BA-526B-7DE7-C2EDCFF85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CCE347-92C4-3270-E7E9-8BFC0E0E5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64F40F-B40C-D51C-B5D6-CEA965C4B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C84EE7-AAFA-A346-2150-EE16759E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AA40A6-D546-2B9B-BB4A-706DCE8F7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FD80D8-F083-C604-276E-9AE00DD3F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72463-F99F-485F-9592-8BCC2D2704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32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12AB2-F895-B349-628A-C3290E1FC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74D587-1C5D-2AE6-FF76-992C644F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9562E-8D2E-631F-B524-A7704926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8C2235-F453-C9FB-F1E4-B9E2A022A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6C9A4-C250-409B-89F2-54B1D7F884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45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45ED90-6E9E-9810-6059-63F476DE3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235C44-E5C6-1EFB-A29A-693820319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5F91A-7BE3-CB5C-2F84-26315D2C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0C5D9-0055-4DAB-85FC-7C86788A81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16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C6CBD-07C7-1D5F-72BD-1B28C81CC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4B116-DF3C-06F8-9B4D-D8B7D66FF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1A94E-4367-6498-F374-420C46F6C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D19F3-17D7-F9AD-740E-FD4B37312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6CF08-7814-0A9D-A842-E377F948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EA35C-2B0E-177A-8135-5CEC470A9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10A9F-E620-4A90-B77F-686260EAE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9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39DB0-B7D3-49B9-5A3E-1855D1B80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CD995-CE2B-4E7B-85AE-BE7E40CBF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778DE-B5B7-C463-8EA2-F5E30902D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3A92D-B7E8-9CDD-814C-9491AF53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A1C67-1987-553B-0014-4794217F1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247C9-FA34-6BD6-216A-B6748674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7CC19-7C94-4D30-849A-4B2A7F338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9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1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102A9C63-38DA-EE93-6344-082A9B6C6E3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A0FAAD54-11D4-7999-6992-DC2EE64D625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56356" name="Rectangle 4">
            <a:extLst>
              <a:ext uri="{FF2B5EF4-FFF2-40B4-BE49-F238E27FC236}">
                <a16:creationId xmlns:a16="http://schemas.microsoft.com/office/drawing/2014/main" id="{7A194DB7-6EAC-99F2-827A-1EDBC7E36B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/>
              <a:t>September, 2014</a:t>
            </a:r>
          </a:p>
        </p:txBody>
      </p:sp>
      <p:sp>
        <p:nvSpPr>
          <p:cNvPr id="356357" name="Rectangle 5">
            <a:extLst>
              <a:ext uri="{FF2B5EF4-FFF2-40B4-BE49-F238E27FC236}">
                <a16:creationId xmlns:a16="http://schemas.microsoft.com/office/drawing/2014/main" id="{FB31B9BA-0F83-4C32-006C-32BAFCDDD7C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56358" name="Rectangle 6">
            <a:extLst>
              <a:ext uri="{FF2B5EF4-FFF2-40B4-BE49-F238E27FC236}">
                <a16:creationId xmlns:a16="http://schemas.microsoft.com/office/drawing/2014/main" id="{23B63391-7D26-C3B5-6A87-4F7CE82D20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8B1AB02-2927-46B0-A8D8-F58C53F974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CC1BCC3-B16C-ACB1-399E-24C41CDB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031DF9F-81E9-C420-B1C5-C7B377A8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C1194-4CAC-4FC3-8301-33527A87E96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32FF8FCC-9B99-977D-2BCF-A6D0ED0650C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686300"/>
            <a:ext cx="7391400" cy="1638300"/>
          </a:xfrm>
          <a:solidFill>
            <a:srgbClr val="FFFFFF"/>
          </a:solidFill>
          <a:ln w="635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OFFICERSHIP-I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CUSTOMS OF THE SERVICE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Reference:   Air Force Officers Guide (AFOG)</a:t>
            </a:r>
            <a:endParaRPr lang="en-US" altLang="en-US" sz="1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2324" name="Rectangle 4">
            <a:extLst>
              <a:ext uri="{FF2B5EF4-FFF2-40B4-BE49-F238E27FC236}">
                <a16:creationId xmlns:a16="http://schemas.microsoft.com/office/drawing/2014/main" id="{77DC8C2D-0848-BD31-872C-612A5F062883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838200" y="4114800"/>
            <a:ext cx="7391400" cy="457200"/>
          </a:xfrm>
          <a:prstGeom prst="rect">
            <a:avLst/>
          </a:prstGeom>
          <a:solidFill>
            <a:srgbClr val="808080"/>
          </a:solidFill>
          <a:ln w="635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000" b="1">
                <a:solidFill>
                  <a:srgbClr val="000066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OFFICER CANDIDATE SCHOOL</a:t>
            </a:r>
            <a:endParaRPr lang="en-US" alt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312326" name="Picture 6">
            <a:extLst>
              <a:ext uri="{FF2B5EF4-FFF2-40B4-BE49-F238E27FC236}">
                <a16:creationId xmlns:a16="http://schemas.microsoft.com/office/drawing/2014/main" id="{F55DAAD7-F753-48DC-98F1-7184B906E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1B7CB19-96F1-B783-079C-11F3BD5FC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664C043-51A4-7491-3A3F-491A0AC3E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670EF-95AF-4BEF-893C-A823A09BA62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F1137319-A426-8BFC-CB72-BB2CAB7EC55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362200" y="609600"/>
            <a:ext cx="59436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CUSTOMS OF THE SERVICE</a:t>
            </a:r>
          </a:p>
        </p:txBody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F36EAED0-D012-1B1A-C216-68D4042F7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657600"/>
            <a:ext cx="7772400" cy="12954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3. IMPORTANT PERSONAL EVENTS</a:t>
            </a:r>
          </a:p>
        </p:txBody>
      </p:sp>
      <p:pic>
        <p:nvPicPr>
          <p:cNvPr id="332805" name="Picture 5">
            <a:extLst>
              <a:ext uri="{FF2B5EF4-FFF2-40B4-BE49-F238E27FC236}">
                <a16:creationId xmlns:a16="http://schemas.microsoft.com/office/drawing/2014/main" id="{77E4DE4B-1A70-1698-CF75-0D7622CB4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8E73543-2C0E-F6EB-81A7-E1979718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1B9AAD1-CAC8-AB36-3E7F-67E918310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4890-B8E1-4AD9-B9BC-AC10539DC53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93D47856-475A-48D6-6D5A-52613B9E856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Military Weddings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All officers wear prescribed uniforms, may wear ribbons or medals.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Birth of a child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Send personal letter, congratulatory card, gift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Death of an Officer, member of family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Designate officer to give every possible assistance to family, write letter of condolence on behalf of org, attend funeral.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Death of an Airman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Give every possible assistance to family , write letter of condolence on behalf of org, allow members to attend funeral.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4852" name="Rectangle 4">
            <a:extLst>
              <a:ext uri="{FF2B5EF4-FFF2-40B4-BE49-F238E27FC236}">
                <a16:creationId xmlns:a16="http://schemas.microsoft.com/office/drawing/2014/main" id="{52BAB33A-E184-0265-ED86-1563DAEBF2C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IMPORTANT PERSONAL EVENTS</a:t>
            </a:r>
          </a:p>
        </p:txBody>
      </p:sp>
      <p:pic>
        <p:nvPicPr>
          <p:cNvPr id="334854" name="Picture 6">
            <a:extLst>
              <a:ext uri="{FF2B5EF4-FFF2-40B4-BE49-F238E27FC236}">
                <a16:creationId xmlns:a16="http://schemas.microsoft.com/office/drawing/2014/main" id="{326EE8FE-5D6C-0A2F-8BD7-AC27A820D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31235B5-B9EA-E57D-B76F-1136DD442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5F21674-13DA-9361-C4C8-006A0D6A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2744-FE77-44B3-A6F3-920D6CC006A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35874" name="Rectangle 2">
            <a:extLst>
              <a:ext uri="{FF2B5EF4-FFF2-40B4-BE49-F238E27FC236}">
                <a16:creationId xmlns:a16="http://schemas.microsoft.com/office/drawing/2014/main" id="{1F1C6C02-5B74-E29D-FADC-C900CCDF590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362200" y="609600"/>
            <a:ext cx="59436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CUSTOMS OF THE SERVICE</a:t>
            </a:r>
          </a:p>
        </p:txBody>
      </p:sp>
      <p:sp>
        <p:nvSpPr>
          <p:cNvPr id="335875" name="Rectangle 3">
            <a:extLst>
              <a:ext uri="{FF2B5EF4-FFF2-40B4-BE49-F238E27FC236}">
                <a16:creationId xmlns:a16="http://schemas.microsoft.com/office/drawing/2014/main" id="{637B45BD-8DB2-2417-C466-A6626F968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657600"/>
            <a:ext cx="7772400" cy="12954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4. SUPPORT BASE / ORGANIZATION ACTIVITIES </a:t>
            </a:r>
          </a:p>
        </p:txBody>
      </p:sp>
      <p:pic>
        <p:nvPicPr>
          <p:cNvPr id="335877" name="Picture 5">
            <a:extLst>
              <a:ext uri="{FF2B5EF4-FFF2-40B4-BE49-F238E27FC236}">
                <a16:creationId xmlns:a16="http://schemas.microsoft.com/office/drawing/2014/main" id="{EC20CD9C-AA5C-BF57-5DA7-75F459CB5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67AB969-20A7-0A34-8112-AB8C51AFA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3D852B6-BD5B-B695-0B0D-74814400C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D2D-C3DF-4C56-B10E-25387F9E6A9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37922" name="Rectangle 2">
            <a:extLst>
              <a:ext uri="{FF2B5EF4-FFF2-40B4-BE49-F238E27FC236}">
                <a16:creationId xmlns:a16="http://schemas.microsoft.com/office/drawing/2014/main" id="{A5F2FD50-B598-B35B-4EF2-1A458437822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Attending participating in all possible functions of organization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Assists the commander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Helps in recruitment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Assists the community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Helps your promotion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Makes you feel better about yourself &amp; as an officer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Patriotic Days, most imp. (Memorial Day, July 4, Veterans Day, parades, etc)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A51D100E-51AD-B332-98D4-851D8F119DB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SUPPORT BASE / ORGANIZATION ACTIVITIES</a:t>
            </a:r>
          </a:p>
        </p:txBody>
      </p:sp>
      <p:pic>
        <p:nvPicPr>
          <p:cNvPr id="337926" name="Picture 6">
            <a:extLst>
              <a:ext uri="{FF2B5EF4-FFF2-40B4-BE49-F238E27FC236}">
                <a16:creationId xmlns:a16="http://schemas.microsoft.com/office/drawing/2014/main" id="{0808A9E2-83BF-23D7-19AF-4EFF16B82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45F053-C8BF-2E4C-6285-BCF68459F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2513B9F-B054-0E7C-F739-6900A736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029-BE42-4FBD-8EB9-F5C1B310AC8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CB0CF371-D8B6-CFA0-5759-D8A721B737A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362200" y="609600"/>
            <a:ext cx="59436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CUSTOMS OF THE SERVICE</a:t>
            </a:r>
          </a:p>
        </p:txBody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B1BFD678-0624-2E54-CE67-0BFF1ACEE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3048000" cy="7620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5. TABOOS </a:t>
            </a:r>
          </a:p>
        </p:txBody>
      </p:sp>
      <p:pic>
        <p:nvPicPr>
          <p:cNvPr id="338949" name="Picture 5">
            <a:extLst>
              <a:ext uri="{FF2B5EF4-FFF2-40B4-BE49-F238E27FC236}">
                <a16:creationId xmlns:a16="http://schemas.microsoft.com/office/drawing/2014/main" id="{A0F4DF4E-9E47-01A4-D6C2-4399F6BB6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8C19694-19C5-572C-7481-4E41F9EC2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D6CE3F3-3EBE-1B57-A71D-9E4805A19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420B-95D2-4DFA-B172-D5E11909EC1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89C01970-AFBC-22CA-987B-DAA7933B0E8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 not defame uniform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 not criticize Members of other services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Appt. w/ Commander only through aide / Exec.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Give no excuses (“</a:t>
            </a:r>
            <a:r>
              <a:rPr lang="en-US" altLang="en-US" sz="28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 excuse Sir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Scorn Servility (Booklicking, kiss--s)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Avoid going over an Officer’s Head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Avoid Harsh Remarks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Avoid Vulgarity and Profanity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Avoid Excessive Indebtedness</a:t>
            </a:r>
          </a:p>
        </p:txBody>
      </p:sp>
      <p:sp>
        <p:nvSpPr>
          <p:cNvPr id="340996" name="Rectangle 4">
            <a:extLst>
              <a:ext uri="{FF2B5EF4-FFF2-40B4-BE49-F238E27FC236}">
                <a16:creationId xmlns:a16="http://schemas.microsoft.com/office/drawing/2014/main" id="{07EF34D9-9CA7-106C-5058-6E8C946B92A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                 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TABOOS</a:t>
            </a:r>
          </a:p>
        </p:txBody>
      </p:sp>
      <p:pic>
        <p:nvPicPr>
          <p:cNvPr id="340998" name="Picture 6">
            <a:extLst>
              <a:ext uri="{FF2B5EF4-FFF2-40B4-BE49-F238E27FC236}">
                <a16:creationId xmlns:a16="http://schemas.microsoft.com/office/drawing/2014/main" id="{AF39D4DB-160A-DA39-0F03-4AD8937C0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F6C8E2B-5BC4-3614-9EE3-EF2A9EF01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4661943-5847-7886-49D3-6C1D88E64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5298-E4D1-4ED8-A859-50129A9461C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42018" name="Rectangle 2">
            <a:extLst>
              <a:ext uri="{FF2B5EF4-FFF2-40B4-BE49-F238E27FC236}">
                <a16:creationId xmlns:a16="http://schemas.microsoft.com/office/drawing/2014/main" id="{8640F3FF-0DE0-CA86-7D08-18BB1B6AB4F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Never lean on Senior Officer’s Desk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USAFX, do not approach Advisor’s Table without  permission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Never keep anyone waiting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Avoid having people guess your name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Don’t allow commercial use in connection w/ military titles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Stay out of politics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Don’t discuss (religion, politics, classified matters, talking shop at social occasions)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Look smart in public (Gum chewing, hands in pockets, pockets undone, hair, hats, etc)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2020" name="Rectangle 4">
            <a:extLst>
              <a:ext uri="{FF2B5EF4-FFF2-40B4-BE49-F238E27FC236}">
                <a16:creationId xmlns:a16="http://schemas.microsoft.com/office/drawing/2014/main" id="{A0A85B85-BA1F-29F4-6C41-4F52F9E0E1E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TABOOS</a:t>
            </a:r>
          </a:p>
        </p:txBody>
      </p:sp>
      <p:pic>
        <p:nvPicPr>
          <p:cNvPr id="342022" name="Picture 6">
            <a:extLst>
              <a:ext uri="{FF2B5EF4-FFF2-40B4-BE49-F238E27FC236}">
                <a16:creationId xmlns:a16="http://schemas.microsoft.com/office/drawing/2014/main" id="{536F126F-1088-D838-A56B-D2EB80937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509116-A31B-4744-EC4D-ADECD606C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07B9290-7547-8C4B-FA3F-26EAFAC1D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184-0796-4A00-9A89-2D1622C4B5D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F8060820-15E1-2317-05D1-C5529383DD4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362200" y="609600"/>
            <a:ext cx="59436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CUSTOMS OF THE SERVICE</a:t>
            </a: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0B61D274-49BC-BA7C-085F-AD5843D51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657600"/>
            <a:ext cx="7924800" cy="12954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6. ORGINS OF SOME MILITARY CUSTOMS </a:t>
            </a:r>
          </a:p>
        </p:txBody>
      </p:sp>
      <p:pic>
        <p:nvPicPr>
          <p:cNvPr id="343045" name="Picture 5">
            <a:extLst>
              <a:ext uri="{FF2B5EF4-FFF2-40B4-BE49-F238E27FC236}">
                <a16:creationId xmlns:a16="http://schemas.microsoft.com/office/drawing/2014/main" id="{D8BE7A49-4B81-38AB-FE2D-35F888CF4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2986FD2-6058-9DBE-0C89-585B10E6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3C19CB7-6E16-9661-8C19-2C268EB5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A68F0-E5CD-4286-997E-36A0C471F03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AF626150-E8C6-C1BB-C620-2B11F45636A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3810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Notes on Origins: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Military customs are more meaningful if you understand how the customs began.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origins of many customs shrouded in antiquity.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Some imbedded in historical stories or literature.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Here are some</a:t>
            </a: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“Tidbits” of Origins of customs</a:t>
            </a: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which</a:t>
            </a:r>
            <a:r>
              <a:rPr lang="en-US" alt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still use today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5092" name="Rectangle 4">
            <a:extLst>
              <a:ext uri="{FF2B5EF4-FFF2-40B4-BE49-F238E27FC236}">
                <a16:creationId xmlns:a16="http://schemas.microsoft.com/office/drawing/2014/main" id="{1F1A9A56-CA30-D0C6-89F1-D067C907EE2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ORIGINS OF SOME MILITARY CUSTOMS</a:t>
            </a:r>
          </a:p>
        </p:txBody>
      </p:sp>
      <p:pic>
        <p:nvPicPr>
          <p:cNvPr id="345094" name="Picture 6">
            <a:extLst>
              <a:ext uri="{FF2B5EF4-FFF2-40B4-BE49-F238E27FC236}">
                <a16:creationId xmlns:a16="http://schemas.microsoft.com/office/drawing/2014/main" id="{24945646-F2E5-FD77-7488-9DC0C784F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9834200-CCB3-B375-1B80-EB82C2B4D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B21FE47-D16C-0946-7519-80957510F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C76A-0126-4BB0-8FE2-BB03BB3CE96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777A1914-5789-36FD-B420-821393EA174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419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Dress Parade: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Originally supposed to impress visiting emissaries  with the strength of the monarch’s troops, rather than to honor the visitor.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Inspecting the Guard / Troops: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Began with the restoration of Charles II to throne of England.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When one of Oliver Cromwell’s regiments offered its allegiance, the king carefully scrutinized the face of each soldier in ranks looking for signs of treachery.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6116" name="Rectangle 4">
            <a:extLst>
              <a:ext uri="{FF2B5EF4-FFF2-40B4-BE49-F238E27FC236}">
                <a16:creationId xmlns:a16="http://schemas.microsoft.com/office/drawing/2014/main" id="{BE6639CF-88D4-FEE3-A989-4B22655B3E1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ORIGINS OF SOME MILITARY CUSTOMS</a:t>
            </a:r>
          </a:p>
        </p:txBody>
      </p:sp>
      <p:pic>
        <p:nvPicPr>
          <p:cNvPr id="346118" name="Picture 6">
            <a:extLst>
              <a:ext uri="{FF2B5EF4-FFF2-40B4-BE49-F238E27FC236}">
                <a16:creationId xmlns:a16="http://schemas.microsoft.com/office/drawing/2014/main" id="{6B6D155C-2DB2-268F-ED4F-54697BD4E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198A3B7-4B13-FB94-4BA0-89AB8902B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37C330D-A167-B227-D859-0969732CC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DB5D9-3C0C-4EAE-B8BC-166CFDDF5AA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28FD585F-711B-3BB8-27C2-F46DE3301A5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1752600"/>
            <a:ext cx="7620000" cy="419100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10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CUSTOMS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2. RANK HAS ITS PRIVILEGES (RHIP)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3. IMPORTANT PERSONAL EVENTS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4. SUPPORT OF BASE / ORG. ACTIVITIES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5. FAREWELL TO A DEPARTING OFFICER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6. TABOOS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7. ORIGINS OF SOME MILITARY CUSTOMS</a:t>
            </a: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4372" name="Rectangle 4">
            <a:extLst>
              <a:ext uri="{FF2B5EF4-FFF2-40B4-BE49-F238E27FC236}">
                <a16:creationId xmlns:a16="http://schemas.microsoft.com/office/drawing/2014/main" id="{4529F095-A2E2-3BBF-D523-F1B997D1F72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828800" y="315913"/>
            <a:ext cx="6858000" cy="65405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endParaRPr lang="en-US" altLang="en-US" sz="3200" b="1" i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4373" name="Rectangle 5">
            <a:extLst>
              <a:ext uri="{FF2B5EF4-FFF2-40B4-BE49-F238E27FC236}">
                <a16:creationId xmlns:a16="http://schemas.microsoft.com/office/drawing/2014/main" id="{9999902F-CFFB-5B92-F0AE-C83DA4C62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752600"/>
            <a:ext cx="47244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Arial Black" panose="020B0A04020102020204" pitchFamily="34" charset="0"/>
              </a:rPr>
              <a:t>     </a:t>
            </a:r>
            <a:r>
              <a:rPr lang="en-US" altLang="en-US" sz="2800">
                <a:solidFill>
                  <a:schemeClr val="tx1"/>
                </a:solidFill>
                <a:latin typeface="Arial Black" panose="020B0A04020102020204" pitchFamily="34" charset="0"/>
              </a:rPr>
              <a:t>COURSE TOPICS</a:t>
            </a:r>
            <a:endParaRPr lang="en-US" altLang="en-US" sz="2800" b="1" i="1">
              <a:solidFill>
                <a:schemeClr val="tx1"/>
              </a:solidFill>
            </a:endParaRPr>
          </a:p>
        </p:txBody>
      </p:sp>
      <p:pic>
        <p:nvPicPr>
          <p:cNvPr id="314374" name="Picture 6">
            <a:extLst>
              <a:ext uri="{FF2B5EF4-FFF2-40B4-BE49-F238E27FC236}">
                <a16:creationId xmlns:a16="http://schemas.microsoft.com/office/drawing/2014/main" id="{E955E51B-01CA-B9EE-CDA4-28E7E2ABB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66DD18C-3F35-9FEB-D868-7217011FB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9B2171E-7411-B4D7-BE46-9C8C59906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7B6E-BC03-48A2-8C10-F098D6CF1DB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81C15B57-EA63-8625-2D19-43B786A985F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419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Sound Off / Band plays “Three Cheers”: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Stems from the Crusades. Those selected as Crusaders, were at the right of the line of troops.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right of the line was the critical side in ancient battle and is the unit place of honor in ceremonies.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Saber Salute: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Demonstrated the officer’s dedication to Christ in his bringing the hilt (symbolic of the cross) to his lips.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Dipping the saber tip signified submission to the liege lord commanded him.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7140" name="Rectangle 4">
            <a:extLst>
              <a:ext uri="{FF2B5EF4-FFF2-40B4-BE49-F238E27FC236}">
                <a16:creationId xmlns:a16="http://schemas.microsoft.com/office/drawing/2014/main" id="{B453BD14-EFEE-666A-E5ED-1DE0F644B14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ORIGINS OF SOME MILITARY CUSTOMS</a:t>
            </a:r>
          </a:p>
        </p:txBody>
      </p:sp>
      <p:pic>
        <p:nvPicPr>
          <p:cNvPr id="347142" name="Picture 6">
            <a:extLst>
              <a:ext uri="{FF2B5EF4-FFF2-40B4-BE49-F238E27FC236}">
                <a16:creationId xmlns:a16="http://schemas.microsoft.com/office/drawing/2014/main" id="{87C41695-31C6-50C2-B320-D62AC9CF3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758026D-5CF0-434E-03D2-5FF42426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4D6B12F-92B7-34A3-7933-C09AA902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B7CCA-C7EE-40D3-8197-53D0E011F0F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57FFDD77-0C99-5DDF-667B-4BBED31E1DF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419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Age determines precedence among units: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This is why Air Force units usually follow it’s sister units in parades 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Raising the Right Hand taking an Oath: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Stems from ancient days when Oath-taker called upon God as his witness to the truth and pledged with his sword hand.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gloved, people taking oath removed the right glove.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Criminals were once branded on the right palm.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Courts could thus determine whether the witness was  credible.</a:t>
            </a:r>
          </a:p>
        </p:txBody>
      </p:sp>
      <p:sp>
        <p:nvSpPr>
          <p:cNvPr id="348164" name="Rectangle 4">
            <a:extLst>
              <a:ext uri="{FF2B5EF4-FFF2-40B4-BE49-F238E27FC236}">
                <a16:creationId xmlns:a16="http://schemas.microsoft.com/office/drawing/2014/main" id="{54120820-0709-0117-7EEB-E446254B719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ORIGINS OF SOME MILITARY CUSTOMS</a:t>
            </a:r>
          </a:p>
        </p:txBody>
      </p:sp>
      <p:pic>
        <p:nvPicPr>
          <p:cNvPr id="348166" name="Picture 6">
            <a:extLst>
              <a:ext uri="{FF2B5EF4-FFF2-40B4-BE49-F238E27FC236}">
                <a16:creationId xmlns:a16="http://schemas.microsoft.com/office/drawing/2014/main" id="{4B358AB5-A147-D9D7-54EC-8A40DF245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A14C131-3022-0B51-BAAB-D99A1FC5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0D7A621-EE6F-9502-BE54-F4532F24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ACEF-D7D0-4A50-950A-8D06C7DFD9BC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D3097D93-0067-AA2D-F913-439BF8DD7A3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419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Wearing decorations &amp; medals on left breast: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the crusaders, they wore their badge of honor over their hearts, and protected by their shields, which they carried on their left arm.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White flag of Truce: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Derive from the Truce of God arranged on certain days by Pope Urban V (1095) between warring medieval barons.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Arch Sabers in Military Weddings: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Groomsmen pledged to protect the wedded couple, particularly elopers.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9188" name="Rectangle 4">
            <a:extLst>
              <a:ext uri="{FF2B5EF4-FFF2-40B4-BE49-F238E27FC236}">
                <a16:creationId xmlns:a16="http://schemas.microsoft.com/office/drawing/2014/main" id="{636B9A9F-5010-5D1E-F533-558E5ABFBFE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ORIGINS OF SOME MILITARY CUSTOMS</a:t>
            </a:r>
          </a:p>
        </p:txBody>
      </p:sp>
      <p:pic>
        <p:nvPicPr>
          <p:cNvPr id="349190" name="Picture 6">
            <a:extLst>
              <a:ext uri="{FF2B5EF4-FFF2-40B4-BE49-F238E27FC236}">
                <a16:creationId xmlns:a16="http://schemas.microsoft.com/office/drawing/2014/main" id="{E0B1AB06-8DA4-6E55-B3EF-E173DB6FD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61DD4F3-734B-01E9-9054-01BA27974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589D07E-D7AB-BDB9-A70D-930DED52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7A54-A252-42E4-9CAF-24B021B5B32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50210" name="Rectangle 2">
            <a:extLst>
              <a:ext uri="{FF2B5EF4-FFF2-40B4-BE49-F238E27FC236}">
                <a16:creationId xmlns:a16="http://schemas.microsoft.com/office/drawing/2014/main" id="{002E542A-E153-3FFD-AFB4-0D6EE926B96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419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Term “Chaplain”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Derives from St. Martin of Tours who gave half his military cloak, or “cappa” to a beggar.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Kings of France made it a relic and war talisman guarded by special clerical custodians, who celebrated services in the field.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Saluting a Ship’s quarterdeck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Derives from ancient times when the ship’s stern carried a pagan altar to propitiate the gods.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Later, it carried the Christian crucifix, and is still the seat of authority.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0212" name="Rectangle 4">
            <a:extLst>
              <a:ext uri="{FF2B5EF4-FFF2-40B4-BE49-F238E27FC236}">
                <a16:creationId xmlns:a16="http://schemas.microsoft.com/office/drawing/2014/main" id="{CAA919A1-E7F6-E293-9D3C-4D5844A6F23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ORIGINS OF SOME MILITARY CUSTOMS</a:t>
            </a:r>
          </a:p>
        </p:txBody>
      </p:sp>
      <p:pic>
        <p:nvPicPr>
          <p:cNvPr id="350214" name="Picture 6">
            <a:extLst>
              <a:ext uri="{FF2B5EF4-FFF2-40B4-BE49-F238E27FC236}">
                <a16:creationId xmlns:a16="http://schemas.microsoft.com/office/drawing/2014/main" id="{2F2EB312-0C67-66C2-3D48-36A90D0A9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73CAE4D-7477-3797-3603-D2A56F3F8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EEE76E1-3EAD-36B6-124A-F7321DA5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A7AAC-10AF-4089-A99F-E15FCD640849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7260045F-71C0-28FD-B974-DB69DB3D2E3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304212" cy="4191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Military Funeral - draping the coffin w/ National Flag: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Indicate the dead died in service of the country, which acknowledges its responsibility.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Military Funeral - Firing of three volleys over grave: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May derive from the Romans, who honored their dead by casting earth thrice on the grave.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Calling the name of the dead, saying “Vale” (farewell) three times.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Military Funeral – plays taps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mark the beginning of the service member’s last sleep.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express hope in the ultimate reveille.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1236" name="Rectangle 4">
            <a:extLst>
              <a:ext uri="{FF2B5EF4-FFF2-40B4-BE49-F238E27FC236}">
                <a16:creationId xmlns:a16="http://schemas.microsoft.com/office/drawing/2014/main" id="{798E785A-CC80-4F93-7A58-32BDE43EB86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ORIGINS OF SOME MILITARY CUSTOMS</a:t>
            </a:r>
          </a:p>
        </p:txBody>
      </p:sp>
      <p:pic>
        <p:nvPicPr>
          <p:cNvPr id="351238" name="Picture 6">
            <a:extLst>
              <a:ext uri="{FF2B5EF4-FFF2-40B4-BE49-F238E27FC236}">
                <a16:creationId xmlns:a16="http://schemas.microsoft.com/office/drawing/2014/main" id="{921767C2-92A4-E3B4-7F40-33AB750CA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1C0F019E-AF41-8157-428F-AC8A3650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C0F2248D-391A-49C6-2394-37F5B9E7A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31204-4D27-4EAA-A6E1-47FFE37CF75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52258" name="Rectangle 2">
            <a:extLst>
              <a:ext uri="{FF2B5EF4-FFF2-40B4-BE49-F238E27FC236}">
                <a16:creationId xmlns:a16="http://schemas.microsoft.com/office/drawing/2014/main" id="{6B10C4FA-EA48-7D26-CA88-11DDBFA8FA81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90800" y="685800"/>
            <a:ext cx="5715000" cy="5334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CUSTOMS OF THE SERVICE</a:t>
            </a:r>
          </a:p>
        </p:txBody>
      </p:sp>
      <p:sp>
        <p:nvSpPr>
          <p:cNvPr id="352260" name="Rectangle 4">
            <a:extLst>
              <a:ext uri="{FF2B5EF4-FFF2-40B4-BE49-F238E27FC236}">
                <a16:creationId xmlns:a16="http://schemas.microsoft.com/office/drawing/2014/main" id="{84F1262D-3074-2383-F618-5AC3E8511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09800"/>
            <a:ext cx="6553200" cy="4114800"/>
          </a:xfrm>
          <a:prstGeom prst="rect">
            <a:avLst/>
          </a:prstGeom>
          <a:solidFill>
            <a:schemeClr val="tx1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END </a:t>
            </a:r>
          </a:p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 Of</a:t>
            </a:r>
          </a:p>
          <a:p>
            <a:pPr lvl="1" algn="ctr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COURSE</a:t>
            </a:r>
          </a:p>
        </p:txBody>
      </p:sp>
      <p:pic>
        <p:nvPicPr>
          <p:cNvPr id="352263" name="Picture 7">
            <a:extLst>
              <a:ext uri="{FF2B5EF4-FFF2-40B4-BE49-F238E27FC236}">
                <a16:creationId xmlns:a16="http://schemas.microsoft.com/office/drawing/2014/main" id="{972719CD-3C13-D879-C07B-A2BBCBDE0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1FC787A-2DAB-CF0C-E83C-306235F7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5BBCD8-1DB4-9504-0E0F-2628B812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CCAF-9090-405F-91E3-3473AD03C87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15394" name="Rectangle 2">
            <a:extLst>
              <a:ext uri="{FF2B5EF4-FFF2-40B4-BE49-F238E27FC236}">
                <a16:creationId xmlns:a16="http://schemas.microsoft.com/office/drawing/2014/main" id="{D8C1A096-4AD5-A401-1ADA-3776905AC57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362200" y="609600"/>
            <a:ext cx="59436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CUSTOMS OF THE SERVICE</a:t>
            </a:r>
          </a:p>
        </p:txBody>
      </p:sp>
      <p:sp>
        <p:nvSpPr>
          <p:cNvPr id="315395" name="Rectangle 3">
            <a:extLst>
              <a:ext uri="{FF2B5EF4-FFF2-40B4-BE49-F238E27FC236}">
                <a16:creationId xmlns:a16="http://schemas.microsoft.com/office/drawing/2014/main" id="{4C30BEE3-F54C-4EF0-26DA-7EDA84FE8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657600"/>
            <a:ext cx="6477000" cy="7620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AIR FORCE CUSTOMS</a:t>
            </a:r>
          </a:p>
        </p:txBody>
      </p:sp>
      <p:pic>
        <p:nvPicPr>
          <p:cNvPr id="315397" name="Picture 5">
            <a:extLst>
              <a:ext uri="{FF2B5EF4-FFF2-40B4-BE49-F238E27FC236}">
                <a16:creationId xmlns:a16="http://schemas.microsoft.com/office/drawing/2014/main" id="{A45B0EFD-0D02-87B6-0147-5DA10D805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EBBA51C-1DA0-5AFA-6918-706412F0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4E44578-1AC1-B159-D440-74941AC8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702F-79D0-46C5-ABBB-9C546555B5E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8362B82C-A851-9255-E0C7-1C190452264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Sanctity of Official Statements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People generally accept on officer’s word or statement.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Knowledge that a </a:t>
            </a:r>
            <a:r>
              <a:rPr lang="en-US" altLang="en-US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false official statement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not only is illegal but also </a:t>
            </a:r>
            <a:r>
              <a:rPr lang="en-US" altLang="en-US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contrary to the ethics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the military profession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has placed personal and official </a:t>
            </a:r>
            <a:r>
              <a:rPr lang="en-US" altLang="en-US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responsibility for an official statement on a high level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444" name="Rectangle 4">
            <a:extLst>
              <a:ext uri="{FF2B5EF4-FFF2-40B4-BE49-F238E27FC236}">
                <a16:creationId xmlns:a16="http://schemas.microsoft.com/office/drawing/2014/main" id="{11C012D6-DE91-465B-533C-811A69000E7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CUSTOMS</a:t>
            </a:r>
          </a:p>
        </p:txBody>
      </p:sp>
      <p:pic>
        <p:nvPicPr>
          <p:cNvPr id="317446" name="Picture 6">
            <a:extLst>
              <a:ext uri="{FF2B5EF4-FFF2-40B4-BE49-F238E27FC236}">
                <a16:creationId xmlns:a16="http://schemas.microsoft.com/office/drawing/2014/main" id="{1DCD0D85-81D4-54DE-CD86-75AFCFE7C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4B20BBE-0F8F-12F1-55E5-7B5A8D82F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E47A5F9-CB65-BC4C-C4F2-7E2D3B2D4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484-6F0D-4F53-BA06-DB0ADEFBFB1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80999EFB-0A8C-C0C0-CC56-9578BC5DE98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Awareness of Officer – Enlisted Relationships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Because undue familiarity breeds contempt, officers and enlisted personnel do not generally associate together socially.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No officer can violate this custom with one or two people of their command, and convince the others of their unswerving impartiality.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Civilians / inexperienced cannot understand this relationship either.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Only officers/enlisted who endured hardships together or ordeals of battle can understand.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2564" name="Rectangle 4">
            <a:extLst>
              <a:ext uri="{FF2B5EF4-FFF2-40B4-BE49-F238E27FC236}">
                <a16:creationId xmlns:a16="http://schemas.microsoft.com/office/drawing/2014/main" id="{2C6EF788-8832-45B0-9954-DC072A91B14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CUSTOMS</a:t>
            </a:r>
          </a:p>
        </p:txBody>
      </p:sp>
      <p:pic>
        <p:nvPicPr>
          <p:cNvPr id="322566" name="Picture 6">
            <a:extLst>
              <a:ext uri="{FF2B5EF4-FFF2-40B4-BE49-F238E27FC236}">
                <a16:creationId xmlns:a16="http://schemas.microsoft.com/office/drawing/2014/main" id="{B8112969-345B-8383-9FF7-53DB81F36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8196CA7-896B-63DE-3B76-1525876FF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BE5F911-CAC5-6606-8EE2-2698DC7AA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FB45E-E945-41C4-BD00-DAFB832118C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23586" name="Rectangle 2">
            <a:extLst>
              <a:ext uri="{FF2B5EF4-FFF2-40B4-BE49-F238E27FC236}">
                <a16:creationId xmlns:a16="http://schemas.microsoft.com/office/drawing/2014/main" id="{2FA8D324-12DF-00F2-88FE-DBE2CA95995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Public Breaches of Discipline/ Misconduct of Enlisted Personnel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Officers responsible for making proper corrections / taking necessary action when enlisted are conducting in an improper fashion.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Officers are never off-duty (24-7)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Protect Airmen &amp;Cadets from their own indiscretions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Approach in quiet, dignified, unobtrusive manner.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Talk in impersonal, officer-like way.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Inform them of the discredit they bring to USAF</a:t>
            </a: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What acts bring discredit? (Drunk, Foul Language, Cursing...)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3588" name="Rectangle 4">
            <a:extLst>
              <a:ext uri="{FF2B5EF4-FFF2-40B4-BE49-F238E27FC236}">
                <a16:creationId xmlns:a16="http://schemas.microsoft.com/office/drawing/2014/main" id="{093746EC-B193-578C-738C-309AB73F3A3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AIR FORCE CUSTOMS</a:t>
            </a:r>
          </a:p>
        </p:txBody>
      </p:sp>
      <p:pic>
        <p:nvPicPr>
          <p:cNvPr id="323590" name="Picture 6">
            <a:extLst>
              <a:ext uri="{FF2B5EF4-FFF2-40B4-BE49-F238E27FC236}">
                <a16:creationId xmlns:a16="http://schemas.microsoft.com/office/drawing/2014/main" id="{ED631CB8-0A5B-F430-8314-F357991AC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D952B6C-A2BC-E027-55DF-E0B38993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4C30130-8AA5-F885-8FC2-80598342D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8835-91DC-48F4-9C3B-5402D049CAE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F35EEC27-527E-445C-04C0-65F4E00FBB6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2362200" y="609600"/>
            <a:ext cx="59436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CUSTOMS OF THE SERVICE</a:t>
            </a:r>
          </a:p>
        </p:txBody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93DC6FB5-5A6F-A737-F5E4-3C357AD3D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657600"/>
            <a:ext cx="7848600" cy="7620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2. RHIP (Rank has its Privilege)</a:t>
            </a:r>
          </a:p>
        </p:txBody>
      </p:sp>
      <p:pic>
        <p:nvPicPr>
          <p:cNvPr id="324613" name="Picture 5">
            <a:extLst>
              <a:ext uri="{FF2B5EF4-FFF2-40B4-BE49-F238E27FC236}">
                <a16:creationId xmlns:a16="http://schemas.microsoft.com/office/drawing/2014/main" id="{D66DFDE3-FD51-E39A-5A73-6CA751199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E4D6A2-ED94-2069-1A83-6ABD9BBA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EA051E5-C04B-C5D8-024B-DF9B8E8E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D4C3-03BB-4C0C-8927-CF9524BC8FC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071DD9DB-A3AB-7B88-BD32-8CD96252E3E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RHIP (Rank has its Privilege)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Subordinates must extend unfailing respect to authority that issues their orders, (NOT abuse of power)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They mean more in military than civilian sector since civilian leaders receive far more pay/benefits.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“I wish” / “I desire” means = I order you to do so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Place of Honor is on the Right (Sit stand on left)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Junior should walk in step with, but allow senior to be first to enter a door.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Seniors will never think of difference in rank, juniors should never forget it.</a:t>
            </a:r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2D1D2A31-CA19-DF42-F6FF-0C67D99362B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RHIP (Rank has its Privilege)</a:t>
            </a:r>
          </a:p>
        </p:txBody>
      </p:sp>
      <p:pic>
        <p:nvPicPr>
          <p:cNvPr id="330758" name="Picture 6">
            <a:extLst>
              <a:ext uri="{FF2B5EF4-FFF2-40B4-BE49-F238E27FC236}">
                <a16:creationId xmlns:a16="http://schemas.microsoft.com/office/drawing/2014/main" id="{F7A8A55D-26EC-030B-7565-8D9A356FD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932165-E5DB-06A4-3F8C-DAE1BE161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2014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A94B865-A5BD-8CDB-25B5-C15927536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CB15-3845-41A9-A8E2-D8208AF10C3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31778" name="Rectangle 2">
            <a:extLst>
              <a:ext uri="{FF2B5EF4-FFF2-40B4-BE49-F238E27FC236}">
                <a16:creationId xmlns:a16="http://schemas.microsoft.com/office/drawing/2014/main" id="{8F3CA5DC-8DFD-3EE7-3048-D7C21AABCA2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572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RHIP (Rank has its Privilege)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Addressing a Senior = “Sir” or “Ma’am”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Officers should remain at a reception / social gathering till commander has departed. (Thoughtful commanders leave early).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Customary to send junior officers welcome letters.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Assigned officers to escort newly junior officers and introductions, etc.</a:t>
            </a:r>
          </a:p>
        </p:txBody>
      </p:sp>
      <p:sp>
        <p:nvSpPr>
          <p:cNvPr id="331780" name="Rectangle 4">
            <a:extLst>
              <a:ext uri="{FF2B5EF4-FFF2-40B4-BE49-F238E27FC236}">
                <a16:creationId xmlns:a16="http://schemas.microsoft.com/office/drawing/2014/main" id="{D27D8275-3EC7-8B12-5DF3-472A0B013C2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CUSTOMS OF THE SERVICE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RHIP (Rank has its Privilege)</a:t>
            </a:r>
          </a:p>
        </p:txBody>
      </p:sp>
      <p:pic>
        <p:nvPicPr>
          <p:cNvPr id="331782" name="Picture 6">
            <a:extLst>
              <a:ext uri="{FF2B5EF4-FFF2-40B4-BE49-F238E27FC236}">
                <a16:creationId xmlns:a16="http://schemas.microsoft.com/office/drawing/2014/main" id="{4439B492-04FB-C51B-0A26-2D1F68908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5455</TotalTime>
  <Words>1719</Words>
  <Application>Microsoft Office PowerPoint</Application>
  <PresentationFormat>On-screen Show (4:3)</PresentationFormat>
  <Paragraphs>211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Times New Roman</vt:lpstr>
      <vt:lpstr>Arial</vt:lpstr>
      <vt:lpstr>Wingdings</vt:lpstr>
      <vt:lpstr>Arial Black</vt:lpstr>
      <vt:lpstr>Clouds</vt:lpstr>
      <vt:lpstr>PowerPoint Presentation</vt:lpstr>
      <vt:lpstr>CUSTOMS OF THE SERVICE</vt:lpstr>
      <vt:lpstr>PowerPoint Presentation</vt:lpstr>
      <vt:lpstr>CUSTOMS OF THE SERVICE 1. AIR FORCE CUSTOMS</vt:lpstr>
      <vt:lpstr>CUSTOMS OF THE SERVICE 1. AIR FORCE CUSTOMS</vt:lpstr>
      <vt:lpstr>CUSTOMS OF THE SERVICE 1. AIR FORCE CUSTOMS</vt:lpstr>
      <vt:lpstr>PowerPoint Presentation</vt:lpstr>
      <vt:lpstr>CUSTOMS OF THE SERVICE 2. RHIP (Rank has its Privilege)</vt:lpstr>
      <vt:lpstr>CUSTOMS OF THE SERVICE 2. RHIP (Rank has its Privilege)</vt:lpstr>
      <vt:lpstr>PowerPoint Presentation</vt:lpstr>
      <vt:lpstr>CUSTOMS OF THE SERVICE  3. IMPORTANT PERSONAL EVENTS</vt:lpstr>
      <vt:lpstr>PowerPoint Presentation</vt:lpstr>
      <vt:lpstr>CUSTOMS OF THE SERVICE 4. SUPPORT BASE / ORGANIZATION ACTIVITIES</vt:lpstr>
      <vt:lpstr>PowerPoint Presentation</vt:lpstr>
      <vt:lpstr>CUSTOMS OF THE SERVICE                     5. TABOOS</vt:lpstr>
      <vt:lpstr>CUSTOMS OF THE SERVICE 5. TABOOS</vt:lpstr>
      <vt:lpstr>PowerPoint Presentation</vt:lpstr>
      <vt:lpstr>CUSTOMS OF THE SERVICE   6. ORIGINS OF SOME MILITARY CUSTOMS</vt:lpstr>
      <vt:lpstr>CUSTOMS OF THE SERVICE   6. ORIGINS OF SOME MILITARY CUSTOMS</vt:lpstr>
      <vt:lpstr>CUSTOMS OF THE SERVICE   6. ORIGINS OF SOME MILITARY CUSTOMS</vt:lpstr>
      <vt:lpstr>CUSTOMS OF THE SERVICE  6. ORIGINS OF SOME MILITARY CUSTOMS</vt:lpstr>
      <vt:lpstr>CUSTOMS OF THE SERVICE 6. ORIGINS OF SOME MILITARY CUSTOMS</vt:lpstr>
      <vt:lpstr>CUSTOMS OF THE SERVICE   6. ORIGINS OF SOME MILITARY CUSTOMS</vt:lpstr>
      <vt:lpstr>CUSTOMS OF THE SERVICE   6. ORIGINS OF SOME MILITARY CUSTOMS</vt:lpstr>
      <vt:lpstr>PowerPoint Presentation</vt:lpstr>
    </vt:vector>
  </TitlesOfParts>
  <Company>PMA InfoSys,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 Candidate School  “OFFICERSHIP COURSE”</dc:title>
  <dc:creator>Administrator</dc:creator>
  <cp:lastModifiedBy>Thomas Block</cp:lastModifiedBy>
  <cp:revision>242</cp:revision>
  <dcterms:created xsi:type="dcterms:W3CDTF">2002-04-26T23:42:40Z</dcterms:created>
  <dcterms:modified xsi:type="dcterms:W3CDTF">2024-07-23T19:49:46Z</dcterms:modified>
</cp:coreProperties>
</file>