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54"/>
  </p:notesMasterIdLst>
  <p:handoutMasterIdLst>
    <p:handoutMasterId r:id="rId55"/>
  </p:handoutMasterIdLst>
  <p:sldIdLst>
    <p:sldId id="432" r:id="rId2"/>
    <p:sldId id="437" r:id="rId3"/>
    <p:sldId id="434" r:id="rId4"/>
    <p:sldId id="507" r:id="rId5"/>
    <p:sldId id="435" r:id="rId6"/>
    <p:sldId id="510" r:id="rId7"/>
    <p:sldId id="508" r:id="rId8"/>
    <p:sldId id="509" r:id="rId9"/>
    <p:sldId id="485" r:id="rId10"/>
    <p:sldId id="487" r:id="rId11"/>
    <p:sldId id="513" r:id="rId12"/>
    <p:sldId id="511" r:id="rId13"/>
    <p:sldId id="512" r:id="rId14"/>
    <p:sldId id="488" r:id="rId15"/>
    <p:sldId id="489" r:id="rId16"/>
    <p:sldId id="490" r:id="rId17"/>
    <p:sldId id="514" r:id="rId18"/>
    <p:sldId id="515" r:id="rId19"/>
    <p:sldId id="516" r:id="rId20"/>
    <p:sldId id="491" r:id="rId21"/>
    <p:sldId id="492" r:id="rId22"/>
    <p:sldId id="517" r:id="rId23"/>
    <p:sldId id="518" r:id="rId24"/>
    <p:sldId id="519" r:id="rId25"/>
    <p:sldId id="520" r:id="rId26"/>
    <p:sldId id="494" r:id="rId27"/>
    <p:sldId id="493" r:id="rId28"/>
    <p:sldId id="521" r:id="rId29"/>
    <p:sldId id="522" r:id="rId30"/>
    <p:sldId id="523" r:id="rId31"/>
    <p:sldId id="524" r:id="rId32"/>
    <p:sldId id="525" r:id="rId33"/>
    <p:sldId id="526" r:id="rId34"/>
    <p:sldId id="527" r:id="rId35"/>
    <p:sldId id="495" r:id="rId36"/>
    <p:sldId id="498" r:id="rId37"/>
    <p:sldId id="528" r:id="rId38"/>
    <p:sldId id="529" r:id="rId39"/>
    <p:sldId id="530" r:id="rId40"/>
    <p:sldId id="531" r:id="rId41"/>
    <p:sldId id="499" r:id="rId42"/>
    <p:sldId id="500" r:id="rId43"/>
    <p:sldId id="532" r:id="rId44"/>
    <p:sldId id="496" r:id="rId45"/>
    <p:sldId id="501" r:id="rId46"/>
    <p:sldId id="502" r:id="rId47"/>
    <p:sldId id="503" r:id="rId48"/>
    <p:sldId id="497" r:id="rId49"/>
    <p:sldId id="504" r:id="rId50"/>
    <p:sldId id="506" r:id="rId51"/>
    <p:sldId id="505" r:id="rId52"/>
    <p:sldId id="484" r:id="rId53"/>
  </p:sldIdLst>
  <p:sldSz cx="9144000" cy="6858000" type="screen4x3"/>
  <p:notesSz cx="6858000" cy="9144000"/>
  <p:defaultTextStyle>
    <a:defPPr>
      <a:defRPr lang="en-US"/>
    </a:defPPr>
    <a:lvl1pPr algn="l" rtl="0" fontAlgn="base">
      <a:lnSpc>
        <a:spcPct val="80000"/>
      </a:lnSpc>
      <a:spcBef>
        <a:spcPct val="20000"/>
      </a:spcBef>
      <a:spcAft>
        <a:spcPct val="0"/>
      </a:spcAft>
      <a:buClr>
        <a:schemeClr val="hlink"/>
      </a:buClr>
      <a:buFont typeface="Wingdings" panose="05000000000000000000" pitchFamily="2" charset="2"/>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1pPr>
    <a:lvl2pPr marL="457200" algn="l" rtl="0" fontAlgn="base">
      <a:lnSpc>
        <a:spcPct val="80000"/>
      </a:lnSpc>
      <a:spcBef>
        <a:spcPct val="20000"/>
      </a:spcBef>
      <a:spcAft>
        <a:spcPct val="0"/>
      </a:spcAft>
      <a:buClr>
        <a:schemeClr val="hlink"/>
      </a:buClr>
      <a:buFont typeface="Wingdings" panose="05000000000000000000" pitchFamily="2" charset="2"/>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2pPr>
    <a:lvl3pPr marL="914400" algn="l" rtl="0" fontAlgn="base">
      <a:lnSpc>
        <a:spcPct val="80000"/>
      </a:lnSpc>
      <a:spcBef>
        <a:spcPct val="20000"/>
      </a:spcBef>
      <a:spcAft>
        <a:spcPct val="0"/>
      </a:spcAft>
      <a:buClr>
        <a:schemeClr val="hlink"/>
      </a:buClr>
      <a:buFont typeface="Wingdings" panose="05000000000000000000" pitchFamily="2" charset="2"/>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3pPr>
    <a:lvl4pPr marL="1371600" algn="l" rtl="0" fontAlgn="base">
      <a:lnSpc>
        <a:spcPct val="80000"/>
      </a:lnSpc>
      <a:spcBef>
        <a:spcPct val="20000"/>
      </a:spcBef>
      <a:spcAft>
        <a:spcPct val="0"/>
      </a:spcAft>
      <a:buClr>
        <a:schemeClr val="hlink"/>
      </a:buClr>
      <a:buFont typeface="Wingdings" panose="05000000000000000000" pitchFamily="2" charset="2"/>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4pPr>
    <a:lvl5pPr marL="1828800" algn="l" rtl="0" fontAlgn="base">
      <a:lnSpc>
        <a:spcPct val="80000"/>
      </a:lnSpc>
      <a:spcBef>
        <a:spcPct val="20000"/>
      </a:spcBef>
      <a:spcAft>
        <a:spcPct val="0"/>
      </a:spcAft>
      <a:buClr>
        <a:schemeClr val="hlink"/>
      </a:buClr>
      <a:buFont typeface="Wingdings" panose="05000000000000000000" pitchFamily="2" charset="2"/>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0000"/>
    <a:srgbClr val="00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7" autoAdjust="0"/>
    <p:restoredTop sz="94690" autoAdjust="0"/>
  </p:normalViewPr>
  <p:slideViewPr>
    <p:cSldViewPr>
      <p:cViewPr varScale="1">
        <p:scale>
          <a:sx n="106" d="100"/>
          <a:sy n="106" d="100"/>
        </p:scale>
        <p:origin x="17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6C2EBC1-BDF8-6C36-D929-5EE2E6E8225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9939" name="Rectangle 3">
            <a:extLst>
              <a:ext uri="{FF2B5EF4-FFF2-40B4-BE49-F238E27FC236}">
                <a16:creationId xmlns:a16="http://schemas.microsoft.com/office/drawing/2014/main" id="{6E1E2ACC-3375-3C7E-AEED-339BD5291D6E}"/>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9940" name="Rectangle 4">
            <a:extLst>
              <a:ext uri="{FF2B5EF4-FFF2-40B4-BE49-F238E27FC236}">
                <a16:creationId xmlns:a16="http://schemas.microsoft.com/office/drawing/2014/main" id="{FFEC61C4-5462-3BC3-0CDC-79CABA637478}"/>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9941" name="Rectangle 5">
            <a:extLst>
              <a:ext uri="{FF2B5EF4-FFF2-40B4-BE49-F238E27FC236}">
                <a16:creationId xmlns:a16="http://schemas.microsoft.com/office/drawing/2014/main" id="{B345B3A9-ECE4-1714-65DE-0BEDCF0DF32E}"/>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b="0">
                <a:solidFill>
                  <a:schemeClr val="tx1"/>
                </a:solidFill>
                <a:effectLst/>
                <a:latin typeface="Times New Roman" panose="02020603050405020304" pitchFamily="18" charset="0"/>
              </a:defRPr>
            </a:lvl1pPr>
          </a:lstStyle>
          <a:p>
            <a:fld id="{46B457FA-056C-4F1B-A7AA-32F442EB710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6ED6ACB-08D0-690E-FAAA-905A5B9F6CB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075" name="Rectangle 3">
            <a:extLst>
              <a:ext uri="{FF2B5EF4-FFF2-40B4-BE49-F238E27FC236}">
                <a16:creationId xmlns:a16="http://schemas.microsoft.com/office/drawing/2014/main" id="{B806C85D-D979-047C-E88C-6713539E1729}"/>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076" name="Rectangle 4">
            <a:extLst>
              <a:ext uri="{FF2B5EF4-FFF2-40B4-BE49-F238E27FC236}">
                <a16:creationId xmlns:a16="http://schemas.microsoft.com/office/drawing/2014/main" id="{B49A0D53-5BB6-F896-71FA-5FB0C041D701}"/>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5DC54064-932D-D747-35FB-02FC6EE2CBB4}"/>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588D401F-11DE-0441-2C53-768C1776E622}"/>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b="0">
                <a:solidFill>
                  <a:schemeClr val="tx1"/>
                </a:solidFill>
                <a:effectLst/>
                <a:latin typeface="Times New Roman" panose="02020603050405020304" pitchFamily="18" charset="0"/>
              </a:defRPr>
            </a:lvl1pPr>
          </a:lstStyle>
          <a:p>
            <a:endParaRPr lang="en-US" altLang="en-US"/>
          </a:p>
        </p:txBody>
      </p:sp>
      <p:sp>
        <p:nvSpPr>
          <p:cNvPr id="3079" name="Rectangle 7">
            <a:extLst>
              <a:ext uri="{FF2B5EF4-FFF2-40B4-BE49-F238E27FC236}">
                <a16:creationId xmlns:a16="http://schemas.microsoft.com/office/drawing/2014/main" id="{1F53B1D1-D35B-0E63-B3D6-7F9FE7B45BEE}"/>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b="0">
                <a:solidFill>
                  <a:schemeClr val="tx1"/>
                </a:solidFill>
                <a:effectLst/>
                <a:latin typeface="Times New Roman" panose="02020603050405020304" pitchFamily="18" charset="0"/>
              </a:defRPr>
            </a:lvl1pPr>
          </a:lstStyle>
          <a:p>
            <a:fld id="{0058962E-542B-4C9B-A6A5-F64FE92CD74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673D640-8379-E145-62CF-7A097261DA4E}"/>
              </a:ext>
            </a:extLst>
          </p:cNvPr>
          <p:cNvSpPr>
            <a:spLocks noGrp="1" noChangeArrowheads="1"/>
          </p:cNvSpPr>
          <p:nvPr>
            <p:ph type="sldNum" sz="quarter" idx="5"/>
          </p:nvPr>
        </p:nvSpPr>
        <p:spPr>
          <a:ln/>
        </p:spPr>
        <p:txBody>
          <a:bodyPr/>
          <a:lstStyle/>
          <a:p>
            <a:fld id="{1288328F-3D80-4916-8D63-D8544A71A68F}" type="slidenum">
              <a:rPr lang="en-US" altLang="en-US"/>
              <a:pPr/>
              <a:t>1</a:t>
            </a:fld>
            <a:endParaRPr lang="en-US" altLang="en-US"/>
          </a:p>
        </p:txBody>
      </p:sp>
      <p:sp>
        <p:nvSpPr>
          <p:cNvPr id="310274" name="Rectangle 2">
            <a:extLst>
              <a:ext uri="{FF2B5EF4-FFF2-40B4-BE49-F238E27FC236}">
                <a16:creationId xmlns:a16="http://schemas.microsoft.com/office/drawing/2014/main" id="{4645599B-8327-ECED-926B-29AD70055A7B}"/>
              </a:ext>
            </a:extLst>
          </p:cNvPr>
          <p:cNvSpPr>
            <a:spLocks noChangeArrowheads="1" noTextEdit="1"/>
          </p:cNvSpPr>
          <p:nvPr>
            <p:ph type="sldImg"/>
          </p:nvPr>
        </p:nvSpPr>
        <p:spPr>
          <a:ln/>
        </p:spPr>
      </p:sp>
      <p:sp>
        <p:nvSpPr>
          <p:cNvPr id="310275" name="Rectangle 3">
            <a:extLst>
              <a:ext uri="{FF2B5EF4-FFF2-40B4-BE49-F238E27FC236}">
                <a16:creationId xmlns:a16="http://schemas.microsoft.com/office/drawing/2014/main" id="{DF47A9C0-A359-79DB-6C4C-D7C2E735106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E65F258-EEB8-3C21-2E79-A24CB0ADA893}"/>
              </a:ext>
            </a:extLst>
          </p:cNvPr>
          <p:cNvSpPr>
            <a:spLocks noGrp="1" noChangeArrowheads="1"/>
          </p:cNvSpPr>
          <p:nvPr>
            <p:ph type="sldNum" sz="quarter" idx="5"/>
          </p:nvPr>
        </p:nvSpPr>
        <p:spPr>
          <a:ln/>
        </p:spPr>
        <p:txBody>
          <a:bodyPr/>
          <a:lstStyle/>
          <a:p>
            <a:fld id="{3C92D987-4397-4CE4-A107-EB0FC97C8CC1}" type="slidenum">
              <a:rPr lang="en-US" altLang="en-US"/>
              <a:pPr/>
              <a:t>3</a:t>
            </a:fld>
            <a:endParaRPr lang="en-US" altLang="en-US"/>
          </a:p>
        </p:txBody>
      </p:sp>
      <p:sp>
        <p:nvSpPr>
          <p:cNvPr id="313346" name="Rectangle 2">
            <a:extLst>
              <a:ext uri="{FF2B5EF4-FFF2-40B4-BE49-F238E27FC236}">
                <a16:creationId xmlns:a16="http://schemas.microsoft.com/office/drawing/2014/main" id="{23C5D713-29D4-B6FC-A9D6-80A4483D400F}"/>
              </a:ext>
            </a:extLst>
          </p:cNvPr>
          <p:cNvSpPr>
            <a:spLocks noChangeArrowheads="1" noTextEdit="1"/>
          </p:cNvSpPr>
          <p:nvPr>
            <p:ph type="sldImg"/>
          </p:nvPr>
        </p:nvSpPr>
        <p:spPr>
          <a:ln/>
        </p:spPr>
      </p:sp>
      <p:sp>
        <p:nvSpPr>
          <p:cNvPr id="313347" name="Rectangle 3">
            <a:extLst>
              <a:ext uri="{FF2B5EF4-FFF2-40B4-BE49-F238E27FC236}">
                <a16:creationId xmlns:a16="http://schemas.microsoft.com/office/drawing/2014/main" id="{8F6F8AFD-1C05-AE84-8012-6409D4F741C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9A3A9A1-E19A-C319-80A8-46F82AFE376B}"/>
              </a:ext>
            </a:extLst>
          </p:cNvPr>
          <p:cNvSpPr>
            <a:spLocks noGrp="1" noChangeArrowheads="1"/>
          </p:cNvSpPr>
          <p:nvPr>
            <p:ph type="sldNum" sz="quarter" idx="5"/>
          </p:nvPr>
        </p:nvSpPr>
        <p:spPr>
          <a:ln/>
        </p:spPr>
        <p:txBody>
          <a:bodyPr/>
          <a:lstStyle/>
          <a:p>
            <a:fld id="{7D002F80-F625-4650-89AC-21005F79B7DB}" type="slidenum">
              <a:rPr lang="en-US" altLang="en-US"/>
              <a:pPr/>
              <a:t>10</a:t>
            </a:fld>
            <a:endParaRPr lang="en-US" altLang="en-US"/>
          </a:p>
        </p:txBody>
      </p:sp>
      <p:sp>
        <p:nvSpPr>
          <p:cNvPr id="395266" name="Rectangle 2">
            <a:extLst>
              <a:ext uri="{FF2B5EF4-FFF2-40B4-BE49-F238E27FC236}">
                <a16:creationId xmlns:a16="http://schemas.microsoft.com/office/drawing/2014/main" id="{464DD6B2-B3E2-E807-84E3-9749D4704256}"/>
              </a:ext>
            </a:extLst>
          </p:cNvPr>
          <p:cNvSpPr>
            <a:spLocks noChangeArrowheads="1" noTextEdit="1"/>
          </p:cNvSpPr>
          <p:nvPr>
            <p:ph type="sldImg"/>
          </p:nvPr>
        </p:nvSpPr>
        <p:spPr>
          <a:ln/>
        </p:spPr>
      </p:sp>
      <p:sp>
        <p:nvSpPr>
          <p:cNvPr id="395267" name="Rectangle 3">
            <a:extLst>
              <a:ext uri="{FF2B5EF4-FFF2-40B4-BE49-F238E27FC236}">
                <a16:creationId xmlns:a16="http://schemas.microsoft.com/office/drawing/2014/main" id="{412AF5A1-84FC-C2ED-7E40-675BBB437BE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3628540-E615-E024-6C0A-4651EF642017}"/>
              </a:ext>
            </a:extLst>
          </p:cNvPr>
          <p:cNvSpPr>
            <a:spLocks noGrp="1" noChangeArrowheads="1"/>
          </p:cNvSpPr>
          <p:nvPr>
            <p:ph type="sldNum" sz="quarter" idx="5"/>
          </p:nvPr>
        </p:nvSpPr>
        <p:spPr>
          <a:ln/>
        </p:spPr>
        <p:txBody>
          <a:bodyPr/>
          <a:lstStyle/>
          <a:p>
            <a:fld id="{0CDB46B2-9809-43CD-9944-90EA307C95B6}" type="slidenum">
              <a:rPr lang="en-US" altLang="en-US"/>
              <a:pPr/>
              <a:t>20</a:t>
            </a:fld>
            <a:endParaRPr lang="en-US" altLang="en-US"/>
          </a:p>
        </p:txBody>
      </p:sp>
      <p:sp>
        <p:nvSpPr>
          <p:cNvPr id="400386" name="Rectangle 2">
            <a:extLst>
              <a:ext uri="{FF2B5EF4-FFF2-40B4-BE49-F238E27FC236}">
                <a16:creationId xmlns:a16="http://schemas.microsoft.com/office/drawing/2014/main" id="{0384B760-33C7-CB2F-977B-BD678EBDA34E}"/>
              </a:ext>
            </a:extLst>
          </p:cNvPr>
          <p:cNvSpPr>
            <a:spLocks noChangeArrowheads="1" noTextEdit="1"/>
          </p:cNvSpPr>
          <p:nvPr>
            <p:ph type="sldImg"/>
          </p:nvPr>
        </p:nvSpPr>
        <p:spPr>
          <a:ln/>
        </p:spPr>
      </p:sp>
      <p:sp>
        <p:nvSpPr>
          <p:cNvPr id="400387" name="Rectangle 3">
            <a:extLst>
              <a:ext uri="{FF2B5EF4-FFF2-40B4-BE49-F238E27FC236}">
                <a16:creationId xmlns:a16="http://schemas.microsoft.com/office/drawing/2014/main" id="{21C9B492-1226-7BDC-21B4-CF8226B0728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2707D2B-A69E-EBD5-4695-2E7A93210006}"/>
              </a:ext>
            </a:extLst>
          </p:cNvPr>
          <p:cNvSpPr>
            <a:spLocks noGrp="1" noChangeArrowheads="1"/>
          </p:cNvSpPr>
          <p:nvPr>
            <p:ph type="sldNum" sz="quarter" idx="5"/>
          </p:nvPr>
        </p:nvSpPr>
        <p:spPr>
          <a:ln/>
        </p:spPr>
        <p:txBody>
          <a:bodyPr/>
          <a:lstStyle/>
          <a:p>
            <a:fld id="{08150D4D-FBDC-4879-BD55-0CD5D9ABFD97}" type="slidenum">
              <a:rPr lang="en-US" altLang="en-US"/>
              <a:pPr/>
              <a:t>35</a:t>
            </a:fld>
            <a:endParaRPr lang="en-US" altLang="en-US"/>
          </a:p>
        </p:txBody>
      </p:sp>
      <p:sp>
        <p:nvSpPr>
          <p:cNvPr id="405506" name="Rectangle 2">
            <a:extLst>
              <a:ext uri="{FF2B5EF4-FFF2-40B4-BE49-F238E27FC236}">
                <a16:creationId xmlns:a16="http://schemas.microsoft.com/office/drawing/2014/main" id="{621E9447-B8B9-345F-36AC-DD977123968F}"/>
              </a:ext>
            </a:extLst>
          </p:cNvPr>
          <p:cNvSpPr>
            <a:spLocks noChangeArrowheads="1" noTextEdit="1"/>
          </p:cNvSpPr>
          <p:nvPr>
            <p:ph type="sldImg"/>
          </p:nvPr>
        </p:nvSpPr>
        <p:spPr>
          <a:ln/>
        </p:spPr>
      </p:sp>
      <p:sp>
        <p:nvSpPr>
          <p:cNvPr id="405507" name="Rectangle 3">
            <a:extLst>
              <a:ext uri="{FF2B5EF4-FFF2-40B4-BE49-F238E27FC236}">
                <a16:creationId xmlns:a16="http://schemas.microsoft.com/office/drawing/2014/main" id="{664C6D52-5C22-BA43-6547-445C3BDA7D5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5F73F15-16F1-F125-22FD-D013D2B1C375}"/>
              </a:ext>
            </a:extLst>
          </p:cNvPr>
          <p:cNvSpPr>
            <a:spLocks noGrp="1" noChangeArrowheads="1"/>
          </p:cNvSpPr>
          <p:nvPr>
            <p:ph type="sldNum" sz="quarter" idx="5"/>
          </p:nvPr>
        </p:nvSpPr>
        <p:spPr>
          <a:ln/>
        </p:spPr>
        <p:txBody>
          <a:bodyPr/>
          <a:lstStyle/>
          <a:p>
            <a:fld id="{A6AD67EA-335A-4D40-B7DF-F51819F122F6}" type="slidenum">
              <a:rPr lang="en-US" altLang="en-US"/>
              <a:pPr/>
              <a:t>44</a:t>
            </a:fld>
            <a:endParaRPr lang="en-US" altLang="en-US"/>
          </a:p>
        </p:txBody>
      </p:sp>
      <p:sp>
        <p:nvSpPr>
          <p:cNvPr id="407554" name="Rectangle 2">
            <a:extLst>
              <a:ext uri="{FF2B5EF4-FFF2-40B4-BE49-F238E27FC236}">
                <a16:creationId xmlns:a16="http://schemas.microsoft.com/office/drawing/2014/main" id="{7AEE4784-D3AC-FBA4-30E4-28DDA7159865}"/>
              </a:ext>
            </a:extLst>
          </p:cNvPr>
          <p:cNvSpPr>
            <a:spLocks noChangeArrowheads="1" noTextEdit="1"/>
          </p:cNvSpPr>
          <p:nvPr>
            <p:ph type="sldImg"/>
          </p:nvPr>
        </p:nvSpPr>
        <p:spPr>
          <a:ln/>
        </p:spPr>
      </p:sp>
      <p:sp>
        <p:nvSpPr>
          <p:cNvPr id="407555" name="Rectangle 3">
            <a:extLst>
              <a:ext uri="{FF2B5EF4-FFF2-40B4-BE49-F238E27FC236}">
                <a16:creationId xmlns:a16="http://schemas.microsoft.com/office/drawing/2014/main" id="{28EC3E8E-86FC-30CE-31DD-BFD66C7F9E8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7FCE863-F62C-5984-2935-E5BA3CEF3448}"/>
              </a:ext>
            </a:extLst>
          </p:cNvPr>
          <p:cNvSpPr>
            <a:spLocks noGrp="1" noChangeArrowheads="1"/>
          </p:cNvSpPr>
          <p:nvPr>
            <p:ph type="sldNum" sz="quarter" idx="5"/>
          </p:nvPr>
        </p:nvSpPr>
        <p:spPr>
          <a:ln/>
        </p:spPr>
        <p:txBody>
          <a:bodyPr/>
          <a:lstStyle/>
          <a:p>
            <a:fld id="{5BAEAF41-943B-4C55-A3BE-2266EA15A1F6}" type="slidenum">
              <a:rPr lang="en-US" altLang="en-US"/>
              <a:pPr/>
              <a:t>48</a:t>
            </a:fld>
            <a:endParaRPr lang="en-US" altLang="en-US"/>
          </a:p>
        </p:txBody>
      </p:sp>
      <p:sp>
        <p:nvSpPr>
          <p:cNvPr id="409602" name="Rectangle 2">
            <a:extLst>
              <a:ext uri="{FF2B5EF4-FFF2-40B4-BE49-F238E27FC236}">
                <a16:creationId xmlns:a16="http://schemas.microsoft.com/office/drawing/2014/main" id="{33769C27-03B9-CED6-C5F5-554B0EFBB646}"/>
              </a:ext>
            </a:extLst>
          </p:cNvPr>
          <p:cNvSpPr>
            <a:spLocks noChangeArrowheads="1" noTextEdit="1"/>
          </p:cNvSpPr>
          <p:nvPr>
            <p:ph type="sldImg"/>
          </p:nvPr>
        </p:nvSpPr>
        <p:spPr>
          <a:ln/>
        </p:spPr>
      </p:sp>
      <p:sp>
        <p:nvSpPr>
          <p:cNvPr id="409603" name="Rectangle 3">
            <a:extLst>
              <a:ext uri="{FF2B5EF4-FFF2-40B4-BE49-F238E27FC236}">
                <a16:creationId xmlns:a16="http://schemas.microsoft.com/office/drawing/2014/main" id="{73E59D9F-FAF2-9710-400D-007DF2BA350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E7018-396D-D8BE-AE8A-6BE23D54C4A3}"/>
              </a:ext>
            </a:extLst>
          </p:cNvPr>
          <p:cNvSpPr>
            <a:spLocks noGrp="1" noChangeArrowheads="1"/>
          </p:cNvSpPr>
          <p:nvPr>
            <p:ph type="sldNum" sz="quarter" idx="5"/>
          </p:nvPr>
        </p:nvSpPr>
        <p:spPr>
          <a:ln/>
        </p:spPr>
        <p:txBody>
          <a:bodyPr/>
          <a:lstStyle/>
          <a:p>
            <a:fld id="{A7777F10-B72B-4506-A52E-E9582A350074}" type="slidenum">
              <a:rPr lang="en-US" altLang="en-US"/>
              <a:pPr/>
              <a:t>52</a:t>
            </a:fld>
            <a:endParaRPr lang="en-US" altLang="en-US"/>
          </a:p>
        </p:txBody>
      </p:sp>
      <p:sp>
        <p:nvSpPr>
          <p:cNvPr id="384002" name="Rectangle 2">
            <a:extLst>
              <a:ext uri="{FF2B5EF4-FFF2-40B4-BE49-F238E27FC236}">
                <a16:creationId xmlns:a16="http://schemas.microsoft.com/office/drawing/2014/main" id="{A32D7305-E192-66E2-5E19-72E566B47F0B}"/>
              </a:ext>
            </a:extLst>
          </p:cNvPr>
          <p:cNvSpPr>
            <a:spLocks noChangeArrowheads="1" noTextEdit="1"/>
          </p:cNvSpPr>
          <p:nvPr>
            <p:ph type="sldImg"/>
          </p:nvPr>
        </p:nvSpPr>
        <p:spPr>
          <a:ln/>
        </p:spPr>
      </p:sp>
      <p:sp>
        <p:nvSpPr>
          <p:cNvPr id="384003" name="Rectangle 3">
            <a:extLst>
              <a:ext uri="{FF2B5EF4-FFF2-40B4-BE49-F238E27FC236}">
                <a16:creationId xmlns:a16="http://schemas.microsoft.com/office/drawing/2014/main" id="{B40E6510-52A1-BF90-3F2F-53918EACAF98}"/>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89122" name="Rectangle 2">
            <a:extLst>
              <a:ext uri="{FF2B5EF4-FFF2-40B4-BE49-F238E27FC236}">
                <a16:creationId xmlns:a16="http://schemas.microsoft.com/office/drawing/2014/main" id="{3E8B13BD-B4DC-53A8-F1BD-2E6A61942FCD}"/>
              </a:ext>
            </a:extLst>
          </p:cNvPr>
          <p:cNvSpPr>
            <a:spLocks noGrp="1" noRot="1" noChangeArrowheads="1"/>
          </p:cNvSpPr>
          <p:nvPr>
            <p:ph type="ctrTitle"/>
          </p:nvPr>
        </p:nvSpPr>
        <p:spPr>
          <a:xfrm>
            <a:off x="685800" y="1981200"/>
            <a:ext cx="7772400" cy="1600200"/>
          </a:xfrm>
        </p:spPr>
        <p:txBody>
          <a:bodyPr/>
          <a:lstStyle>
            <a:lvl1pPr>
              <a:defRPr/>
            </a:lvl1pPr>
          </a:lstStyle>
          <a:p>
            <a:pPr lvl="0"/>
            <a:r>
              <a:rPr lang="en-US" altLang="en-US" noProof="0"/>
              <a:t>Click to edit Master title style</a:t>
            </a:r>
          </a:p>
        </p:txBody>
      </p:sp>
      <p:sp>
        <p:nvSpPr>
          <p:cNvPr id="389123" name="Rectangle 3">
            <a:extLst>
              <a:ext uri="{FF2B5EF4-FFF2-40B4-BE49-F238E27FC236}">
                <a16:creationId xmlns:a16="http://schemas.microsoft.com/office/drawing/2014/main" id="{4A30680D-1395-6819-ED79-D5FC7B6F0903}"/>
              </a:ext>
            </a:extLst>
          </p:cNvPr>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389124" name="Rectangle 4">
            <a:extLst>
              <a:ext uri="{FF2B5EF4-FFF2-40B4-BE49-F238E27FC236}">
                <a16:creationId xmlns:a16="http://schemas.microsoft.com/office/drawing/2014/main" id="{7D8DA786-6F90-D22E-C696-F0115EC4C0FF}"/>
              </a:ext>
            </a:extLst>
          </p:cNvPr>
          <p:cNvSpPr>
            <a:spLocks noGrp="1" noChangeArrowheads="1"/>
          </p:cNvSpPr>
          <p:nvPr>
            <p:ph type="dt" sz="quarter" idx="2"/>
          </p:nvPr>
        </p:nvSpPr>
        <p:spPr/>
        <p:txBody>
          <a:bodyPr/>
          <a:lstStyle>
            <a:lvl1pPr>
              <a:defRPr/>
            </a:lvl1pPr>
          </a:lstStyle>
          <a:p>
            <a:r>
              <a:rPr lang="en-US" altLang="en-US"/>
              <a:t>January, 2017</a:t>
            </a:r>
          </a:p>
        </p:txBody>
      </p:sp>
      <p:sp>
        <p:nvSpPr>
          <p:cNvPr id="389125" name="Rectangle 5">
            <a:extLst>
              <a:ext uri="{FF2B5EF4-FFF2-40B4-BE49-F238E27FC236}">
                <a16:creationId xmlns:a16="http://schemas.microsoft.com/office/drawing/2014/main" id="{DA8FB070-0287-E14A-4944-E306D3D3FA80}"/>
              </a:ext>
            </a:extLst>
          </p:cNvPr>
          <p:cNvSpPr>
            <a:spLocks noGrp="1" noChangeArrowheads="1"/>
          </p:cNvSpPr>
          <p:nvPr>
            <p:ph type="ftr" sz="quarter" idx="3"/>
          </p:nvPr>
        </p:nvSpPr>
        <p:spPr/>
        <p:txBody>
          <a:bodyPr/>
          <a:lstStyle>
            <a:lvl1pPr>
              <a:defRPr/>
            </a:lvl1pPr>
          </a:lstStyle>
          <a:p>
            <a:endParaRPr lang="en-US" altLang="en-US"/>
          </a:p>
        </p:txBody>
      </p:sp>
      <p:sp>
        <p:nvSpPr>
          <p:cNvPr id="389126" name="Rectangle 6">
            <a:extLst>
              <a:ext uri="{FF2B5EF4-FFF2-40B4-BE49-F238E27FC236}">
                <a16:creationId xmlns:a16="http://schemas.microsoft.com/office/drawing/2014/main" id="{A96FE8A3-207F-21D1-194D-B1A423E533F2}"/>
              </a:ext>
            </a:extLst>
          </p:cNvPr>
          <p:cNvSpPr>
            <a:spLocks noGrp="1" noChangeArrowheads="1"/>
          </p:cNvSpPr>
          <p:nvPr>
            <p:ph type="sldNum" sz="quarter" idx="4"/>
          </p:nvPr>
        </p:nvSpPr>
        <p:spPr/>
        <p:txBody>
          <a:bodyPr/>
          <a:lstStyle>
            <a:lvl1pPr>
              <a:defRPr/>
            </a:lvl1pPr>
          </a:lstStyle>
          <a:p>
            <a:fld id="{CE166DFD-1184-44A5-9607-78413EFE6AF9}"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7D55A-3BE6-BF37-6194-A60B3514A0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C53CF8-A334-B516-9E51-CFA97007D0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221D5-4808-AF31-2024-47861EA04CEF}"/>
              </a:ext>
            </a:extLst>
          </p:cNvPr>
          <p:cNvSpPr>
            <a:spLocks noGrp="1"/>
          </p:cNvSpPr>
          <p:nvPr>
            <p:ph type="dt" sz="half" idx="10"/>
          </p:nvPr>
        </p:nvSpPr>
        <p:spPr/>
        <p:txBody>
          <a:bodyPr/>
          <a:lstStyle>
            <a:lvl1pPr>
              <a:defRPr/>
            </a:lvl1pPr>
          </a:lstStyle>
          <a:p>
            <a:r>
              <a:rPr lang="en-US" altLang="en-US"/>
              <a:t>January, 2017</a:t>
            </a:r>
          </a:p>
        </p:txBody>
      </p:sp>
      <p:sp>
        <p:nvSpPr>
          <p:cNvPr id="5" name="Footer Placeholder 4">
            <a:extLst>
              <a:ext uri="{FF2B5EF4-FFF2-40B4-BE49-F238E27FC236}">
                <a16:creationId xmlns:a16="http://schemas.microsoft.com/office/drawing/2014/main" id="{1C7DDA8A-D8B9-D5E9-AC4F-1DB488E423A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187E64E-61A1-A2CC-9F8D-1194EA131317}"/>
              </a:ext>
            </a:extLst>
          </p:cNvPr>
          <p:cNvSpPr>
            <a:spLocks noGrp="1"/>
          </p:cNvSpPr>
          <p:nvPr>
            <p:ph type="sldNum" sz="quarter" idx="12"/>
          </p:nvPr>
        </p:nvSpPr>
        <p:spPr/>
        <p:txBody>
          <a:bodyPr/>
          <a:lstStyle>
            <a:lvl1pPr>
              <a:defRPr/>
            </a:lvl1pPr>
          </a:lstStyle>
          <a:p>
            <a:fld id="{680EB2BC-A534-4937-BA8A-1C4A034EDC4F}" type="slidenum">
              <a:rPr lang="en-US" altLang="en-US"/>
              <a:pPr/>
              <a:t>‹#›</a:t>
            </a:fld>
            <a:endParaRPr lang="en-US" altLang="en-US"/>
          </a:p>
        </p:txBody>
      </p:sp>
    </p:spTree>
    <p:extLst>
      <p:ext uri="{BB962C8B-B14F-4D97-AF65-F5344CB8AC3E}">
        <p14:creationId xmlns:p14="http://schemas.microsoft.com/office/powerpoint/2010/main" val="111940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E5588B-E011-6294-4400-8E4005054E7B}"/>
              </a:ext>
            </a:extLst>
          </p:cNvPr>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80B0B3-4E2E-2B1D-A6A7-3F596E418C5F}"/>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463B8B-7CE3-B84D-F6FE-3096E14C2E9A}"/>
              </a:ext>
            </a:extLst>
          </p:cNvPr>
          <p:cNvSpPr>
            <a:spLocks noGrp="1"/>
          </p:cNvSpPr>
          <p:nvPr>
            <p:ph type="dt" sz="half" idx="10"/>
          </p:nvPr>
        </p:nvSpPr>
        <p:spPr/>
        <p:txBody>
          <a:bodyPr/>
          <a:lstStyle>
            <a:lvl1pPr>
              <a:defRPr/>
            </a:lvl1pPr>
          </a:lstStyle>
          <a:p>
            <a:r>
              <a:rPr lang="en-US" altLang="en-US"/>
              <a:t>January, 2017</a:t>
            </a:r>
          </a:p>
        </p:txBody>
      </p:sp>
      <p:sp>
        <p:nvSpPr>
          <p:cNvPr id="5" name="Footer Placeholder 4">
            <a:extLst>
              <a:ext uri="{FF2B5EF4-FFF2-40B4-BE49-F238E27FC236}">
                <a16:creationId xmlns:a16="http://schemas.microsoft.com/office/drawing/2014/main" id="{D61FA442-BD2A-1757-8CB5-DD993EDEB6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03E80C7-1FD4-DC13-59CC-D8374F1AE12F}"/>
              </a:ext>
            </a:extLst>
          </p:cNvPr>
          <p:cNvSpPr>
            <a:spLocks noGrp="1"/>
          </p:cNvSpPr>
          <p:nvPr>
            <p:ph type="sldNum" sz="quarter" idx="12"/>
          </p:nvPr>
        </p:nvSpPr>
        <p:spPr/>
        <p:txBody>
          <a:bodyPr/>
          <a:lstStyle>
            <a:lvl1pPr>
              <a:defRPr/>
            </a:lvl1pPr>
          </a:lstStyle>
          <a:p>
            <a:fld id="{355AD20E-F443-4178-A552-22344AFD688B}" type="slidenum">
              <a:rPr lang="en-US" altLang="en-US"/>
              <a:pPr/>
              <a:t>‹#›</a:t>
            </a:fld>
            <a:endParaRPr lang="en-US" altLang="en-US"/>
          </a:p>
        </p:txBody>
      </p:sp>
    </p:spTree>
    <p:extLst>
      <p:ext uri="{BB962C8B-B14F-4D97-AF65-F5344CB8AC3E}">
        <p14:creationId xmlns:p14="http://schemas.microsoft.com/office/powerpoint/2010/main" val="2949283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D6DA-2678-84F3-9929-2B1E079B80B4}"/>
              </a:ext>
            </a:extLst>
          </p:cNvPr>
          <p:cNvSpPr>
            <a:spLocks noGrp="1"/>
          </p:cNvSpPr>
          <p:nvPr>
            <p:ph type="title"/>
          </p:nvPr>
        </p:nvSpPr>
        <p:spPr>
          <a:xfrm>
            <a:off x="301625" y="228600"/>
            <a:ext cx="8510588"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70AE31-EFA6-F741-0967-F15D72AB329E}"/>
              </a:ext>
            </a:extLst>
          </p:cNvPr>
          <p:cNvSpPr>
            <a:spLocks noGrp="1"/>
          </p:cNvSpPr>
          <p:nvPr>
            <p:ph type="body"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a:extLst>
              <a:ext uri="{FF2B5EF4-FFF2-40B4-BE49-F238E27FC236}">
                <a16:creationId xmlns:a16="http://schemas.microsoft.com/office/drawing/2014/main" id="{95A40FEF-281F-811A-DE95-AAF7334BF62A}"/>
              </a:ext>
            </a:extLst>
          </p:cNvPr>
          <p:cNvSpPr>
            <a:spLocks noGrp="1"/>
          </p:cNvSpPr>
          <p:nvPr>
            <p:ph type="media" sz="half" idx="2"/>
          </p:nvPr>
        </p:nvSpPr>
        <p:spPr>
          <a:xfrm>
            <a:off x="4648200" y="1676400"/>
            <a:ext cx="4194175" cy="4422775"/>
          </a:xfrm>
        </p:spPr>
        <p:txBody>
          <a:bodyPr/>
          <a:lstStyle/>
          <a:p>
            <a:endParaRPr lang="en-US"/>
          </a:p>
        </p:txBody>
      </p:sp>
      <p:sp>
        <p:nvSpPr>
          <p:cNvPr id="5" name="Date Placeholder 4">
            <a:extLst>
              <a:ext uri="{FF2B5EF4-FFF2-40B4-BE49-F238E27FC236}">
                <a16:creationId xmlns:a16="http://schemas.microsoft.com/office/drawing/2014/main" id="{71CD0C97-E1D1-B843-EEDF-AC217866293B}"/>
              </a:ext>
            </a:extLst>
          </p:cNvPr>
          <p:cNvSpPr>
            <a:spLocks noGrp="1"/>
          </p:cNvSpPr>
          <p:nvPr>
            <p:ph type="dt" sz="half" idx="10"/>
          </p:nvPr>
        </p:nvSpPr>
        <p:spPr>
          <a:xfrm>
            <a:off x="304800" y="6245225"/>
            <a:ext cx="2286000" cy="476250"/>
          </a:xfrm>
        </p:spPr>
        <p:txBody>
          <a:bodyPr/>
          <a:lstStyle>
            <a:lvl1pPr>
              <a:defRPr/>
            </a:lvl1pPr>
          </a:lstStyle>
          <a:p>
            <a:r>
              <a:rPr lang="en-US" altLang="en-US"/>
              <a:t>January, 2017</a:t>
            </a:r>
          </a:p>
        </p:txBody>
      </p:sp>
      <p:sp>
        <p:nvSpPr>
          <p:cNvPr id="6" name="Footer Placeholder 5">
            <a:extLst>
              <a:ext uri="{FF2B5EF4-FFF2-40B4-BE49-F238E27FC236}">
                <a16:creationId xmlns:a16="http://schemas.microsoft.com/office/drawing/2014/main" id="{AA949A41-5F93-C7F3-2115-FC2A05B2B8F4}"/>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7681B0C-952E-F0B0-57B3-6287EBEAC4ED}"/>
              </a:ext>
            </a:extLst>
          </p:cNvPr>
          <p:cNvSpPr>
            <a:spLocks noGrp="1"/>
          </p:cNvSpPr>
          <p:nvPr>
            <p:ph type="sldNum" sz="quarter" idx="12"/>
          </p:nvPr>
        </p:nvSpPr>
        <p:spPr>
          <a:xfrm>
            <a:off x="6553200" y="6245225"/>
            <a:ext cx="2286000" cy="476250"/>
          </a:xfrm>
        </p:spPr>
        <p:txBody>
          <a:bodyPr/>
          <a:lstStyle>
            <a:lvl1pPr>
              <a:defRPr/>
            </a:lvl1pPr>
          </a:lstStyle>
          <a:p>
            <a:fld id="{E6C00ED7-26F1-4C18-B431-27E5D793703E}" type="slidenum">
              <a:rPr lang="en-US" altLang="en-US"/>
              <a:pPr/>
              <a:t>‹#›</a:t>
            </a:fld>
            <a:endParaRPr lang="en-US" altLang="en-US"/>
          </a:p>
        </p:txBody>
      </p:sp>
    </p:spTree>
    <p:extLst>
      <p:ext uri="{BB962C8B-B14F-4D97-AF65-F5344CB8AC3E}">
        <p14:creationId xmlns:p14="http://schemas.microsoft.com/office/powerpoint/2010/main" val="174021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B33A-894B-1096-B1B0-4C163C89CD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3C8D7F-A43E-C62A-8FCC-77F2EEE84E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59C35E-3D51-6A9A-8D85-43E476543843}"/>
              </a:ext>
            </a:extLst>
          </p:cNvPr>
          <p:cNvSpPr>
            <a:spLocks noGrp="1"/>
          </p:cNvSpPr>
          <p:nvPr>
            <p:ph type="dt" sz="half" idx="10"/>
          </p:nvPr>
        </p:nvSpPr>
        <p:spPr/>
        <p:txBody>
          <a:bodyPr/>
          <a:lstStyle>
            <a:lvl1pPr>
              <a:defRPr/>
            </a:lvl1pPr>
          </a:lstStyle>
          <a:p>
            <a:r>
              <a:rPr lang="en-US" altLang="en-US"/>
              <a:t>January, 2017</a:t>
            </a:r>
          </a:p>
        </p:txBody>
      </p:sp>
      <p:sp>
        <p:nvSpPr>
          <p:cNvPr id="5" name="Footer Placeholder 4">
            <a:extLst>
              <a:ext uri="{FF2B5EF4-FFF2-40B4-BE49-F238E27FC236}">
                <a16:creationId xmlns:a16="http://schemas.microsoft.com/office/drawing/2014/main" id="{A70ED132-D457-40CD-339D-316CE7817EA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C1A4D96-EA07-3B94-C915-57410273350F}"/>
              </a:ext>
            </a:extLst>
          </p:cNvPr>
          <p:cNvSpPr>
            <a:spLocks noGrp="1"/>
          </p:cNvSpPr>
          <p:nvPr>
            <p:ph type="sldNum" sz="quarter" idx="12"/>
          </p:nvPr>
        </p:nvSpPr>
        <p:spPr/>
        <p:txBody>
          <a:bodyPr/>
          <a:lstStyle>
            <a:lvl1pPr>
              <a:defRPr/>
            </a:lvl1pPr>
          </a:lstStyle>
          <a:p>
            <a:fld id="{417B8BBB-24DA-45D2-B954-1AD63DC02F30}" type="slidenum">
              <a:rPr lang="en-US" altLang="en-US"/>
              <a:pPr/>
              <a:t>‹#›</a:t>
            </a:fld>
            <a:endParaRPr lang="en-US" altLang="en-US"/>
          </a:p>
        </p:txBody>
      </p:sp>
    </p:spTree>
    <p:extLst>
      <p:ext uri="{BB962C8B-B14F-4D97-AF65-F5344CB8AC3E}">
        <p14:creationId xmlns:p14="http://schemas.microsoft.com/office/powerpoint/2010/main" val="395094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E688E-E90D-C94F-EEC8-496BE1401CA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5F165E-8EAC-5E27-2326-C3B10A25804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6F27442-DD77-6771-F7A7-5CF64540CEF6}"/>
              </a:ext>
            </a:extLst>
          </p:cNvPr>
          <p:cNvSpPr>
            <a:spLocks noGrp="1"/>
          </p:cNvSpPr>
          <p:nvPr>
            <p:ph type="dt" sz="half" idx="10"/>
          </p:nvPr>
        </p:nvSpPr>
        <p:spPr/>
        <p:txBody>
          <a:bodyPr/>
          <a:lstStyle>
            <a:lvl1pPr>
              <a:defRPr/>
            </a:lvl1pPr>
          </a:lstStyle>
          <a:p>
            <a:r>
              <a:rPr lang="en-US" altLang="en-US"/>
              <a:t>January, 2017</a:t>
            </a:r>
          </a:p>
        </p:txBody>
      </p:sp>
      <p:sp>
        <p:nvSpPr>
          <p:cNvPr id="5" name="Footer Placeholder 4">
            <a:extLst>
              <a:ext uri="{FF2B5EF4-FFF2-40B4-BE49-F238E27FC236}">
                <a16:creationId xmlns:a16="http://schemas.microsoft.com/office/drawing/2014/main" id="{10E660FE-F432-B3C8-1334-0921B99A9B7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6F2DCD4-A02C-9D49-B80C-136DB5E3BB93}"/>
              </a:ext>
            </a:extLst>
          </p:cNvPr>
          <p:cNvSpPr>
            <a:spLocks noGrp="1"/>
          </p:cNvSpPr>
          <p:nvPr>
            <p:ph type="sldNum" sz="quarter" idx="12"/>
          </p:nvPr>
        </p:nvSpPr>
        <p:spPr/>
        <p:txBody>
          <a:bodyPr/>
          <a:lstStyle>
            <a:lvl1pPr>
              <a:defRPr/>
            </a:lvl1pPr>
          </a:lstStyle>
          <a:p>
            <a:fld id="{280FF84B-84CB-4D9D-B52B-354FE99D9171}" type="slidenum">
              <a:rPr lang="en-US" altLang="en-US"/>
              <a:pPr/>
              <a:t>‹#›</a:t>
            </a:fld>
            <a:endParaRPr lang="en-US" altLang="en-US"/>
          </a:p>
        </p:txBody>
      </p:sp>
    </p:spTree>
    <p:extLst>
      <p:ext uri="{BB962C8B-B14F-4D97-AF65-F5344CB8AC3E}">
        <p14:creationId xmlns:p14="http://schemas.microsoft.com/office/powerpoint/2010/main" val="2242984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0BD07-BDF7-7C72-9CB2-E002659D8C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48C31D-B7D6-A4BC-A487-CF1C118F5758}"/>
              </a:ext>
            </a:extLst>
          </p:cNvPr>
          <p:cNvSpPr>
            <a:spLocks noGrp="1"/>
          </p:cNvSpPr>
          <p:nvPr>
            <p:ph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E4D51D-C6A0-BA8A-037F-3280BFBD366B}"/>
              </a:ext>
            </a:extLst>
          </p:cNvPr>
          <p:cNvSpPr>
            <a:spLocks noGrp="1"/>
          </p:cNvSpPr>
          <p:nvPr>
            <p:ph sz="half" idx="2"/>
          </p:nvPr>
        </p:nvSpPr>
        <p:spPr>
          <a:xfrm>
            <a:off x="4648200"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0F52E1-634D-0A4E-28CC-3F71AFD405D7}"/>
              </a:ext>
            </a:extLst>
          </p:cNvPr>
          <p:cNvSpPr>
            <a:spLocks noGrp="1"/>
          </p:cNvSpPr>
          <p:nvPr>
            <p:ph type="dt" sz="half" idx="10"/>
          </p:nvPr>
        </p:nvSpPr>
        <p:spPr/>
        <p:txBody>
          <a:bodyPr/>
          <a:lstStyle>
            <a:lvl1pPr>
              <a:defRPr/>
            </a:lvl1pPr>
          </a:lstStyle>
          <a:p>
            <a:r>
              <a:rPr lang="en-US" altLang="en-US"/>
              <a:t>January, 2017</a:t>
            </a:r>
          </a:p>
        </p:txBody>
      </p:sp>
      <p:sp>
        <p:nvSpPr>
          <p:cNvPr id="6" name="Footer Placeholder 5">
            <a:extLst>
              <a:ext uri="{FF2B5EF4-FFF2-40B4-BE49-F238E27FC236}">
                <a16:creationId xmlns:a16="http://schemas.microsoft.com/office/drawing/2014/main" id="{30BFD4FF-4E13-888B-27B5-E4263AA2153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66DFE35-322A-E49E-918F-8B3E1CFDEA1B}"/>
              </a:ext>
            </a:extLst>
          </p:cNvPr>
          <p:cNvSpPr>
            <a:spLocks noGrp="1"/>
          </p:cNvSpPr>
          <p:nvPr>
            <p:ph type="sldNum" sz="quarter" idx="12"/>
          </p:nvPr>
        </p:nvSpPr>
        <p:spPr/>
        <p:txBody>
          <a:bodyPr/>
          <a:lstStyle>
            <a:lvl1pPr>
              <a:defRPr/>
            </a:lvl1pPr>
          </a:lstStyle>
          <a:p>
            <a:fld id="{81DC945C-AAC3-4A02-84D4-006B0B754196}" type="slidenum">
              <a:rPr lang="en-US" altLang="en-US"/>
              <a:pPr/>
              <a:t>‹#›</a:t>
            </a:fld>
            <a:endParaRPr lang="en-US" altLang="en-US"/>
          </a:p>
        </p:txBody>
      </p:sp>
    </p:spTree>
    <p:extLst>
      <p:ext uri="{BB962C8B-B14F-4D97-AF65-F5344CB8AC3E}">
        <p14:creationId xmlns:p14="http://schemas.microsoft.com/office/powerpoint/2010/main" val="85241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DD72E-4F47-9137-EEB7-DF04F4A0EA5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2C9101-B9B1-0292-7C1F-230F533D1D6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13F32B-43B4-479E-871B-7647AC0547C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79F771-2F18-DF7F-5D62-BCE1CC256DB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589B7A-0AA2-6DDC-2012-E43C91F4EAD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48866-8F7E-1D10-40B5-6416E5953622}"/>
              </a:ext>
            </a:extLst>
          </p:cNvPr>
          <p:cNvSpPr>
            <a:spLocks noGrp="1"/>
          </p:cNvSpPr>
          <p:nvPr>
            <p:ph type="dt" sz="half" idx="10"/>
          </p:nvPr>
        </p:nvSpPr>
        <p:spPr/>
        <p:txBody>
          <a:bodyPr/>
          <a:lstStyle>
            <a:lvl1pPr>
              <a:defRPr/>
            </a:lvl1pPr>
          </a:lstStyle>
          <a:p>
            <a:r>
              <a:rPr lang="en-US" altLang="en-US"/>
              <a:t>January, 2017</a:t>
            </a:r>
          </a:p>
        </p:txBody>
      </p:sp>
      <p:sp>
        <p:nvSpPr>
          <p:cNvPr id="8" name="Footer Placeholder 7">
            <a:extLst>
              <a:ext uri="{FF2B5EF4-FFF2-40B4-BE49-F238E27FC236}">
                <a16:creationId xmlns:a16="http://schemas.microsoft.com/office/drawing/2014/main" id="{4EFCC760-C096-55FC-D6C8-E7FC5B80523E}"/>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F5BF423F-C9B8-A046-875A-44FDDDBFC267}"/>
              </a:ext>
            </a:extLst>
          </p:cNvPr>
          <p:cNvSpPr>
            <a:spLocks noGrp="1"/>
          </p:cNvSpPr>
          <p:nvPr>
            <p:ph type="sldNum" sz="quarter" idx="12"/>
          </p:nvPr>
        </p:nvSpPr>
        <p:spPr/>
        <p:txBody>
          <a:bodyPr/>
          <a:lstStyle>
            <a:lvl1pPr>
              <a:defRPr/>
            </a:lvl1pPr>
          </a:lstStyle>
          <a:p>
            <a:fld id="{EB879CC8-CC82-4926-BD9D-2A7BB28608FD}" type="slidenum">
              <a:rPr lang="en-US" altLang="en-US"/>
              <a:pPr/>
              <a:t>‹#›</a:t>
            </a:fld>
            <a:endParaRPr lang="en-US" altLang="en-US"/>
          </a:p>
        </p:txBody>
      </p:sp>
    </p:spTree>
    <p:extLst>
      <p:ext uri="{BB962C8B-B14F-4D97-AF65-F5344CB8AC3E}">
        <p14:creationId xmlns:p14="http://schemas.microsoft.com/office/powerpoint/2010/main" val="2915143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A7935-8072-3A9D-F0D9-0D04276627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3C42C6-3B11-A3FB-88EB-6FDDC7EF50DA}"/>
              </a:ext>
            </a:extLst>
          </p:cNvPr>
          <p:cNvSpPr>
            <a:spLocks noGrp="1"/>
          </p:cNvSpPr>
          <p:nvPr>
            <p:ph type="dt" sz="half" idx="10"/>
          </p:nvPr>
        </p:nvSpPr>
        <p:spPr/>
        <p:txBody>
          <a:bodyPr/>
          <a:lstStyle>
            <a:lvl1pPr>
              <a:defRPr/>
            </a:lvl1pPr>
          </a:lstStyle>
          <a:p>
            <a:r>
              <a:rPr lang="en-US" altLang="en-US"/>
              <a:t>January, 2017</a:t>
            </a:r>
          </a:p>
        </p:txBody>
      </p:sp>
      <p:sp>
        <p:nvSpPr>
          <p:cNvPr id="4" name="Footer Placeholder 3">
            <a:extLst>
              <a:ext uri="{FF2B5EF4-FFF2-40B4-BE49-F238E27FC236}">
                <a16:creationId xmlns:a16="http://schemas.microsoft.com/office/drawing/2014/main" id="{0C7D9AFB-7131-B0F4-4665-62815B48E70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5D2E3B11-4913-DB19-C6B0-D2E04E6B8B0A}"/>
              </a:ext>
            </a:extLst>
          </p:cNvPr>
          <p:cNvSpPr>
            <a:spLocks noGrp="1"/>
          </p:cNvSpPr>
          <p:nvPr>
            <p:ph type="sldNum" sz="quarter" idx="12"/>
          </p:nvPr>
        </p:nvSpPr>
        <p:spPr/>
        <p:txBody>
          <a:bodyPr/>
          <a:lstStyle>
            <a:lvl1pPr>
              <a:defRPr/>
            </a:lvl1pPr>
          </a:lstStyle>
          <a:p>
            <a:fld id="{99F63D66-C494-42E2-AA2D-3E80936A6047}" type="slidenum">
              <a:rPr lang="en-US" altLang="en-US"/>
              <a:pPr/>
              <a:t>‹#›</a:t>
            </a:fld>
            <a:endParaRPr lang="en-US" altLang="en-US"/>
          </a:p>
        </p:txBody>
      </p:sp>
    </p:spTree>
    <p:extLst>
      <p:ext uri="{BB962C8B-B14F-4D97-AF65-F5344CB8AC3E}">
        <p14:creationId xmlns:p14="http://schemas.microsoft.com/office/powerpoint/2010/main" val="199580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093CFF-153F-3E4C-FB2D-5ED88C0EF031}"/>
              </a:ext>
            </a:extLst>
          </p:cNvPr>
          <p:cNvSpPr>
            <a:spLocks noGrp="1"/>
          </p:cNvSpPr>
          <p:nvPr>
            <p:ph type="dt" sz="half" idx="10"/>
          </p:nvPr>
        </p:nvSpPr>
        <p:spPr/>
        <p:txBody>
          <a:bodyPr/>
          <a:lstStyle>
            <a:lvl1pPr>
              <a:defRPr/>
            </a:lvl1pPr>
          </a:lstStyle>
          <a:p>
            <a:r>
              <a:rPr lang="en-US" altLang="en-US"/>
              <a:t>January, 2017</a:t>
            </a:r>
          </a:p>
        </p:txBody>
      </p:sp>
      <p:sp>
        <p:nvSpPr>
          <p:cNvPr id="3" name="Footer Placeholder 2">
            <a:extLst>
              <a:ext uri="{FF2B5EF4-FFF2-40B4-BE49-F238E27FC236}">
                <a16:creationId xmlns:a16="http://schemas.microsoft.com/office/drawing/2014/main" id="{FC07FFD3-16B3-ECAA-5BA6-0134160BCFE5}"/>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04F5257-2ABB-DFD9-4DF1-4A2029CD9799}"/>
              </a:ext>
            </a:extLst>
          </p:cNvPr>
          <p:cNvSpPr>
            <a:spLocks noGrp="1"/>
          </p:cNvSpPr>
          <p:nvPr>
            <p:ph type="sldNum" sz="quarter" idx="12"/>
          </p:nvPr>
        </p:nvSpPr>
        <p:spPr/>
        <p:txBody>
          <a:bodyPr/>
          <a:lstStyle>
            <a:lvl1pPr>
              <a:defRPr/>
            </a:lvl1pPr>
          </a:lstStyle>
          <a:p>
            <a:fld id="{AC10A2D1-A80C-43AF-A6D1-D7BB482FD7C9}" type="slidenum">
              <a:rPr lang="en-US" altLang="en-US"/>
              <a:pPr/>
              <a:t>‹#›</a:t>
            </a:fld>
            <a:endParaRPr lang="en-US" altLang="en-US"/>
          </a:p>
        </p:txBody>
      </p:sp>
    </p:spTree>
    <p:extLst>
      <p:ext uri="{BB962C8B-B14F-4D97-AF65-F5344CB8AC3E}">
        <p14:creationId xmlns:p14="http://schemas.microsoft.com/office/powerpoint/2010/main" val="3336577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FCB03-27B8-7D08-B7E0-8667F6E4F04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7D4B0-8410-E614-2564-63A8EB6A6EA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20D54C-32D1-27D7-22FF-8A6A345CC27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FABBCF-1D18-9860-452A-DE77262F53E2}"/>
              </a:ext>
            </a:extLst>
          </p:cNvPr>
          <p:cNvSpPr>
            <a:spLocks noGrp="1"/>
          </p:cNvSpPr>
          <p:nvPr>
            <p:ph type="dt" sz="half" idx="10"/>
          </p:nvPr>
        </p:nvSpPr>
        <p:spPr/>
        <p:txBody>
          <a:bodyPr/>
          <a:lstStyle>
            <a:lvl1pPr>
              <a:defRPr/>
            </a:lvl1pPr>
          </a:lstStyle>
          <a:p>
            <a:r>
              <a:rPr lang="en-US" altLang="en-US"/>
              <a:t>January, 2017</a:t>
            </a:r>
          </a:p>
        </p:txBody>
      </p:sp>
      <p:sp>
        <p:nvSpPr>
          <p:cNvPr id="6" name="Footer Placeholder 5">
            <a:extLst>
              <a:ext uri="{FF2B5EF4-FFF2-40B4-BE49-F238E27FC236}">
                <a16:creationId xmlns:a16="http://schemas.microsoft.com/office/drawing/2014/main" id="{7A0C4592-59B4-55E8-C605-C187E42C6B5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F68A2ED-BFCC-0E5E-A493-BD430EFED2BA}"/>
              </a:ext>
            </a:extLst>
          </p:cNvPr>
          <p:cNvSpPr>
            <a:spLocks noGrp="1"/>
          </p:cNvSpPr>
          <p:nvPr>
            <p:ph type="sldNum" sz="quarter" idx="12"/>
          </p:nvPr>
        </p:nvSpPr>
        <p:spPr/>
        <p:txBody>
          <a:bodyPr/>
          <a:lstStyle>
            <a:lvl1pPr>
              <a:defRPr/>
            </a:lvl1pPr>
          </a:lstStyle>
          <a:p>
            <a:fld id="{0C0B99F8-ABCB-4FBE-85A3-BC66771397E5}" type="slidenum">
              <a:rPr lang="en-US" altLang="en-US"/>
              <a:pPr/>
              <a:t>‹#›</a:t>
            </a:fld>
            <a:endParaRPr lang="en-US" altLang="en-US"/>
          </a:p>
        </p:txBody>
      </p:sp>
    </p:spTree>
    <p:extLst>
      <p:ext uri="{BB962C8B-B14F-4D97-AF65-F5344CB8AC3E}">
        <p14:creationId xmlns:p14="http://schemas.microsoft.com/office/powerpoint/2010/main" val="319569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E1291-3046-F94F-30F0-480A99A5739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51FA48-C23D-65C1-6FFF-9BA7A014B00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79B384-5B26-16F4-091D-5AFE29EF3C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252E9A-1CD6-BB55-433F-31FB571E7AAB}"/>
              </a:ext>
            </a:extLst>
          </p:cNvPr>
          <p:cNvSpPr>
            <a:spLocks noGrp="1"/>
          </p:cNvSpPr>
          <p:nvPr>
            <p:ph type="dt" sz="half" idx="10"/>
          </p:nvPr>
        </p:nvSpPr>
        <p:spPr/>
        <p:txBody>
          <a:bodyPr/>
          <a:lstStyle>
            <a:lvl1pPr>
              <a:defRPr/>
            </a:lvl1pPr>
          </a:lstStyle>
          <a:p>
            <a:r>
              <a:rPr lang="en-US" altLang="en-US"/>
              <a:t>January, 2017</a:t>
            </a:r>
          </a:p>
        </p:txBody>
      </p:sp>
      <p:sp>
        <p:nvSpPr>
          <p:cNvPr id="6" name="Footer Placeholder 5">
            <a:extLst>
              <a:ext uri="{FF2B5EF4-FFF2-40B4-BE49-F238E27FC236}">
                <a16:creationId xmlns:a16="http://schemas.microsoft.com/office/drawing/2014/main" id="{0B6EC780-B6B5-4D1D-0CFB-8E8F6E854FF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AC23E3C-3865-7479-ECA6-ABA9FEE54B73}"/>
              </a:ext>
            </a:extLst>
          </p:cNvPr>
          <p:cNvSpPr>
            <a:spLocks noGrp="1"/>
          </p:cNvSpPr>
          <p:nvPr>
            <p:ph type="sldNum" sz="quarter" idx="12"/>
          </p:nvPr>
        </p:nvSpPr>
        <p:spPr/>
        <p:txBody>
          <a:bodyPr/>
          <a:lstStyle>
            <a:lvl1pPr>
              <a:defRPr/>
            </a:lvl1pPr>
          </a:lstStyle>
          <a:p>
            <a:fld id="{FA3778B7-7FAD-4A6D-8326-49C50865C453}" type="slidenum">
              <a:rPr lang="en-US" altLang="en-US"/>
              <a:pPr/>
              <a:t>‹#›</a:t>
            </a:fld>
            <a:endParaRPr lang="en-US" altLang="en-US"/>
          </a:p>
        </p:txBody>
      </p:sp>
    </p:spTree>
    <p:extLst>
      <p:ext uri="{BB962C8B-B14F-4D97-AF65-F5344CB8AC3E}">
        <p14:creationId xmlns:p14="http://schemas.microsoft.com/office/powerpoint/2010/main" val="308260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C0C0"/>
        </a:solidFill>
        <a:effectLst/>
      </p:bgPr>
    </p:bg>
    <p:spTree>
      <p:nvGrpSpPr>
        <p:cNvPr id="1" name=""/>
        <p:cNvGrpSpPr/>
        <p:nvPr/>
      </p:nvGrpSpPr>
      <p:grpSpPr>
        <a:xfrm>
          <a:off x="0" y="0"/>
          <a:ext cx="0" cy="0"/>
          <a:chOff x="0" y="0"/>
          <a:chExt cx="0" cy="0"/>
        </a:xfrm>
      </p:grpSpPr>
      <p:sp>
        <p:nvSpPr>
          <p:cNvPr id="388098" name="Rectangle 2">
            <a:extLst>
              <a:ext uri="{FF2B5EF4-FFF2-40B4-BE49-F238E27FC236}">
                <a16:creationId xmlns:a16="http://schemas.microsoft.com/office/drawing/2014/main" id="{EB8DECCB-E04B-D7DB-7C19-2240EB6D7ED8}"/>
              </a:ext>
            </a:extLst>
          </p:cNvPr>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88099" name="Rectangle 3">
            <a:extLst>
              <a:ext uri="{FF2B5EF4-FFF2-40B4-BE49-F238E27FC236}">
                <a16:creationId xmlns:a16="http://schemas.microsoft.com/office/drawing/2014/main" id="{FD11835E-A263-0EBD-ADC2-DE3DC5BC6495}"/>
              </a:ext>
            </a:extLst>
          </p:cNvPr>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88100" name="Rectangle 4">
            <a:extLst>
              <a:ext uri="{FF2B5EF4-FFF2-40B4-BE49-F238E27FC236}">
                <a16:creationId xmlns:a16="http://schemas.microsoft.com/office/drawing/2014/main" id="{DD97F09B-0C5D-FE2B-5C49-1D9D1C4901F3}"/>
              </a:ext>
            </a:extLst>
          </p:cNvPr>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400" b="0">
                <a:solidFill>
                  <a:schemeClr val="tx1"/>
                </a:solidFill>
                <a:effectLst>
                  <a:outerShdw blurRad="38100" dist="38100" dir="2700000" algn="tl">
                    <a:srgbClr val="000000"/>
                  </a:outerShdw>
                </a:effectLst>
              </a:defRPr>
            </a:lvl1pPr>
          </a:lstStyle>
          <a:p>
            <a:r>
              <a:rPr lang="en-US" altLang="en-US"/>
              <a:t>January, 2017</a:t>
            </a:r>
          </a:p>
        </p:txBody>
      </p:sp>
      <p:sp>
        <p:nvSpPr>
          <p:cNvPr id="388101" name="Rectangle 5">
            <a:extLst>
              <a:ext uri="{FF2B5EF4-FFF2-40B4-BE49-F238E27FC236}">
                <a16:creationId xmlns:a16="http://schemas.microsoft.com/office/drawing/2014/main" id="{63852119-4579-0016-01A9-88A67188984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FontTx/>
              <a:buNone/>
              <a:defRPr sz="1400" b="0">
                <a:solidFill>
                  <a:schemeClr val="tx1"/>
                </a:solidFill>
                <a:effectLst>
                  <a:outerShdw blurRad="38100" dist="38100" dir="2700000" algn="tl">
                    <a:srgbClr val="000000"/>
                  </a:outerShdw>
                </a:effectLst>
              </a:defRPr>
            </a:lvl1pPr>
          </a:lstStyle>
          <a:p>
            <a:endParaRPr lang="en-US" altLang="en-US"/>
          </a:p>
        </p:txBody>
      </p:sp>
      <p:sp>
        <p:nvSpPr>
          <p:cNvPr id="388102" name="Rectangle 6">
            <a:extLst>
              <a:ext uri="{FF2B5EF4-FFF2-40B4-BE49-F238E27FC236}">
                <a16:creationId xmlns:a16="http://schemas.microsoft.com/office/drawing/2014/main" id="{7161EE69-2F09-544A-232F-EBBC6A6F86A2}"/>
              </a:ext>
            </a:extLst>
          </p:cNvPr>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400" b="0">
                <a:solidFill>
                  <a:schemeClr val="tx1"/>
                </a:solidFill>
                <a:effectLst>
                  <a:outerShdw blurRad="38100" dist="38100" dir="2700000" algn="tl">
                    <a:srgbClr val="000000"/>
                  </a:outerShdw>
                </a:effectLst>
              </a:defRPr>
            </a:lvl1pPr>
          </a:lstStyle>
          <a:p>
            <a:fld id="{F4DF09D5-A5F2-4460-A13B-317548C05094}"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BFAB030-2544-E1B9-F4BA-EDE1BCE290F7}"/>
              </a:ext>
            </a:extLst>
          </p:cNvPr>
          <p:cNvSpPr>
            <a:spLocks noGrp="1"/>
          </p:cNvSpPr>
          <p:nvPr>
            <p:ph type="dt" sz="half" idx="10"/>
          </p:nvPr>
        </p:nvSpPr>
        <p:spPr/>
        <p:txBody>
          <a:bodyPr/>
          <a:lstStyle/>
          <a:p>
            <a:r>
              <a:rPr lang="en-US" altLang="en-US" dirty="0"/>
              <a:t>January 2017</a:t>
            </a:r>
          </a:p>
        </p:txBody>
      </p:sp>
      <p:sp>
        <p:nvSpPr>
          <p:cNvPr id="3" name="Slide Number Placeholder 5">
            <a:extLst>
              <a:ext uri="{FF2B5EF4-FFF2-40B4-BE49-F238E27FC236}">
                <a16:creationId xmlns:a16="http://schemas.microsoft.com/office/drawing/2014/main" id="{1CFB7A0B-9529-D042-E3D2-5617DDB9D0EE}"/>
              </a:ext>
            </a:extLst>
          </p:cNvPr>
          <p:cNvSpPr>
            <a:spLocks noGrp="1"/>
          </p:cNvSpPr>
          <p:nvPr>
            <p:ph type="sldNum" sz="quarter" idx="12"/>
          </p:nvPr>
        </p:nvSpPr>
        <p:spPr/>
        <p:txBody>
          <a:bodyPr/>
          <a:lstStyle/>
          <a:p>
            <a:fld id="{F185AC11-31CA-4DE8-BC46-769DD16798CD}" type="slidenum">
              <a:rPr lang="en-US" altLang="en-US"/>
              <a:pPr/>
              <a:t>1</a:t>
            </a:fld>
            <a:endParaRPr lang="en-US" altLang="en-US"/>
          </a:p>
        </p:txBody>
      </p:sp>
      <p:sp>
        <p:nvSpPr>
          <p:cNvPr id="309251" name="Rectangle 3">
            <a:extLst>
              <a:ext uri="{FF2B5EF4-FFF2-40B4-BE49-F238E27FC236}">
                <a16:creationId xmlns:a16="http://schemas.microsoft.com/office/drawing/2014/main" id="{8727DEF4-4AAF-1403-002E-841D897F818A}"/>
              </a:ext>
            </a:extLst>
          </p:cNvPr>
          <p:cNvSpPr>
            <a:spLocks noGrp="1" noRot="1" noChangeArrowheads="1"/>
          </p:cNvSpPr>
          <p:nvPr>
            <p:ph type="body" idx="1"/>
          </p:nvPr>
        </p:nvSpPr>
        <p:spPr>
          <a:xfrm>
            <a:off x="1295400" y="4297363"/>
            <a:ext cx="6324600" cy="1189037"/>
          </a:xfrm>
          <a:solidFill>
            <a:srgbClr val="FFFFFF"/>
          </a:solidFill>
          <a:ln w="63500">
            <a:solidFill>
              <a:srgbClr val="000066"/>
            </a:solidFill>
            <a:miter lim="800000"/>
            <a:headEnd/>
            <a:tailEnd/>
          </a:ln>
        </p:spPr>
        <p:txBody>
          <a:bodyPr/>
          <a:lstStyle/>
          <a:p>
            <a:pPr algn="ctr">
              <a:lnSpc>
                <a:spcPct val="80000"/>
              </a:lnSpc>
              <a:buFont typeface="Wingdings" panose="05000000000000000000" pitchFamily="2" charset="2"/>
              <a:buNone/>
            </a:pPr>
            <a:endParaRPr lang="en-US" altLang="en-US" sz="500" b="1" u="sng" dirty="0">
              <a:solidFill>
                <a:srgbClr val="000066"/>
              </a:solidFill>
              <a:effectLst>
                <a:outerShdw blurRad="38100" dist="38100" dir="2700000" algn="tl">
                  <a:srgbClr val="C0C0C0"/>
                </a:outerShdw>
              </a:effectLst>
            </a:endParaRPr>
          </a:p>
          <a:p>
            <a:pPr algn="ctr">
              <a:lnSpc>
                <a:spcPct val="80000"/>
              </a:lnSpc>
              <a:buFont typeface="Wingdings" panose="05000000000000000000" pitchFamily="2" charset="2"/>
              <a:buNone/>
            </a:pPr>
            <a:r>
              <a:rPr lang="en-US" altLang="en-US" sz="2400" b="1" u="sng" dirty="0">
                <a:solidFill>
                  <a:srgbClr val="000066"/>
                </a:solidFill>
                <a:effectLst>
                  <a:outerShdw blurRad="38100" dist="38100" dir="2700000" algn="tl">
                    <a:srgbClr val="C0C0C0"/>
                  </a:outerShdw>
                </a:effectLst>
              </a:rPr>
              <a:t>AIR FORCE OFFICERSHIP - II</a:t>
            </a:r>
          </a:p>
          <a:p>
            <a:pPr algn="ctr">
              <a:lnSpc>
                <a:spcPct val="80000"/>
              </a:lnSpc>
              <a:buFont typeface="Wingdings" panose="05000000000000000000" pitchFamily="2" charset="2"/>
              <a:buNone/>
            </a:pPr>
            <a:r>
              <a:rPr lang="en-US" altLang="en-US" sz="1800" b="1" dirty="0">
                <a:solidFill>
                  <a:srgbClr val="000066"/>
                </a:solidFill>
                <a:effectLst>
                  <a:outerShdw blurRad="38100" dist="38100" dir="2700000" algn="tl">
                    <a:srgbClr val="C0C0C0"/>
                  </a:outerShdw>
                </a:effectLst>
              </a:rPr>
              <a:t>USAF Explorers Military Standards</a:t>
            </a:r>
          </a:p>
          <a:p>
            <a:pPr algn="ctr">
              <a:lnSpc>
                <a:spcPct val="80000"/>
              </a:lnSpc>
              <a:buFont typeface="Wingdings" panose="05000000000000000000" pitchFamily="2" charset="2"/>
              <a:buNone/>
            </a:pPr>
            <a:r>
              <a:rPr lang="en-US" altLang="en-US" sz="800" b="1" dirty="0">
                <a:solidFill>
                  <a:srgbClr val="000066"/>
                </a:solidFill>
                <a:effectLst>
                  <a:outerShdw blurRad="38100" dist="38100" dir="2700000" algn="tl">
                    <a:srgbClr val="C0C0C0"/>
                  </a:outerShdw>
                </a:effectLst>
              </a:rPr>
              <a:t>   </a:t>
            </a:r>
            <a:r>
              <a:rPr lang="en-US" altLang="en-US" sz="1400" b="1" dirty="0">
                <a:solidFill>
                  <a:srgbClr val="000066"/>
                </a:solidFill>
                <a:effectLst>
                  <a:outerShdw blurRad="38100" dist="38100" dir="2700000" algn="tl">
                    <a:srgbClr val="C0C0C0"/>
                  </a:outerShdw>
                </a:effectLst>
              </a:rPr>
              <a:t>Reference:   USAF Explorers Policy Directive 36-29 (AFD 36-29) – Published 1 December 2008</a:t>
            </a:r>
          </a:p>
          <a:p>
            <a:pPr>
              <a:lnSpc>
                <a:spcPct val="80000"/>
              </a:lnSpc>
              <a:buFont typeface="Wingdings" panose="05000000000000000000" pitchFamily="2" charset="2"/>
              <a:buNone/>
            </a:pPr>
            <a:r>
              <a:rPr lang="en-US" altLang="en-US" sz="600" b="1" dirty="0">
                <a:solidFill>
                  <a:srgbClr val="000066"/>
                </a:solidFill>
                <a:effectLst>
                  <a:outerShdw blurRad="38100" dist="38100" dir="2700000" algn="tl">
                    <a:srgbClr val="C0C0C0"/>
                  </a:outerShdw>
                </a:effectLst>
              </a:rPr>
              <a:t>		                       </a:t>
            </a:r>
          </a:p>
        </p:txBody>
      </p:sp>
      <p:pic>
        <p:nvPicPr>
          <p:cNvPr id="309253" name="Picture 5">
            <a:extLst>
              <a:ext uri="{FF2B5EF4-FFF2-40B4-BE49-F238E27FC236}">
                <a16:creationId xmlns:a16="http://schemas.microsoft.com/office/drawing/2014/main" id="{68DEA631-C4F4-1FBA-26F4-D6A28BAF44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28600"/>
            <a:ext cx="3886200" cy="3886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76E0515-4D85-9DFB-8C60-85A7E732A8A6}"/>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B84DD88-ABA6-915A-CFBF-AB7F1BAFC8CC}"/>
              </a:ext>
            </a:extLst>
          </p:cNvPr>
          <p:cNvSpPr>
            <a:spLocks noGrp="1"/>
          </p:cNvSpPr>
          <p:nvPr>
            <p:ph type="sldNum" sz="quarter" idx="12"/>
          </p:nvPr>
        </p:nvSpPr>
        <p:spPr/>
        <p:txBody>
          <a:bodyPr/>
          <a:lstStyle/>
          <a:p>
            <a:fld id="{C9A1BD8C-C619-4C37-91AF-52E55EBE47B0}" type="slidenum">
              <a:rPr lang="en-US" altLang="en-US"/>
              <a:pPr/>
              <a:t>10</a:t>
            </a:fld>
            <a:endParaRPr lang="en-US" altLang="en-US"/>
          </a:p>
        </p:txBody>
      </p:sp>
      <p:sp>
        <p:nvSpPr>
          <p:cNvPr id="394242" name="Rectangle 2">
            <a:extLst>
              <a:ext uri="{FF2B5EF4-FFF2-40B4-BE49-F238E27FC236}">
                <a16:creationId xmlns:a16="http://schemas.microsoft.com/office/drawing/2014/main" id="{20CAB301-4C4B-1C1C-AAB9-B2805D33B5C8}"/>
              </a:ext>
            </a:extLst>
          </p:cNvPr>
          <p:cNvSpPr>
            <a:spLocks noChangeArrowheads="1"/>
          </p:cNvSpPr>
          <p:nvPr/>
        </p:nvSpPr>
        <p:spPr bwMode="auto">
          <a:xfrm>
            <a:off x="762000" y="2362200"/>
            <a:ext cx="7924800" cy="7620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sz="3600">
                <a:solidFill>
                  <a:srgbClr val="CC0000"/>
                </a:solidFill>
                <a:effectLst/>
                <a:latin typeface="Arial" panose="020B0604020202020204" pitchFamily="34" charset="0"/>
              </a:rPr>
              <a:t>2. OUR MILITARY ENVIRONMENTS</a:t>
            </a:r>
          </a:p>
        </p:txBody>
      </p:sp>
      <p:sp>
        <p:nvSpPr>
          <p:cNvPr id="394243" name="Rectangle 3">
            <a:extLst>
              <a:ext uri="{FF2B5EF4-FFF2-40B4-BE49-F238E27FC236}">
                <a16:creationId xmlns:a16="http://schemas.microsoft.com/office/drawing/2014/main" id="{37AAAA5C-529A-38DE-B0B3-C70A7FF06380}"/>
              </a:ext>
            </a:extLst>
          </p:cNvPr>
          <p:cNvSpPr>
            <a:spLocks noChangeArrowheads="1"/>
          </p:cNvSpPr>
          <p:nvPr/>
        </p:nvSpPr>
        <p:spPr bwMode="auto">
          <a:xfrm>
            <a:off x="2819400" y="685800"/>
            <a:ext cx="5181600" cy="7620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endParaRPr lang="en-US" altLang="en-US" sz="2600" b="0">
              <a:solidFill>
                <a:srgbClr val="000066"/>
              </a:solidFill>
              <a:latin typeface="Arial Black" panose="020B0A04020102020204" pitchFamily="34" charset="0"/>
            </a:endParaRPr>
          </a:p>
        </p:txBody>
      </p:sp>
      <p:pic>
        <p:nvPicPr>
          <p:cNvPr id="394244" name="Picture 4">
            <a:extLst>
              <a:ext uri="{FF2B5EF4-FFF2-40B4-BE49-F238E27FC236}">
                <a16:creationId xmlns:a16="http://schemas.microsoft.com/office/drawing/2014/main" id="{E296A61C-4D5C-C259-73C8-71BC968443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
        <p:nvSpPr>
          <p:cNvPr id="394246" name="Rectangle 6">
            <a:extLst>
              <a:ext uri="{FF2B5EF4-FFF2-40B4-BE49-F238E27FC236}">
                <a16:creationId xmlns:a16="http://schemas.microsoft.com/office/drawing/2014/main" id="{87E998C0-5DF3-B76A-1473-C4A11CFDFB03}"/>
              </a:ext>
            </a:extLst>
          </p:cNvPr>
          <p:cNvSpPr>
            <a:spLocks noChangeArrowheads="1"/>
          </p:cNvSpPr>
          <p:nvPr/>
        </p:nvSpPr>
        <p:spPr bwMode="auto">
          <a:xfrm>
            <a:off x="2819400" y="3124200"/>
            <a:ext cx="4038600" cy="16002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a:solidFill>
                  <a:srgbClr val="000066"/>
                </a:solidFill>
                <a:effectLst/>
                <a:latin typeface="Arial" panose="020B0604020202020204" pitchFamily="34" charset="0"/>
              </a:rPr>
              <a:t> - Mission</a:t>
            </a:r>
          </a:p>
          <a:p>
            <a:pPr>
              <a:lnSpc>
                <a:spcPct val="100000"/>
              </a:lnSpc>
              <a:spcBef>
                <a:spcPct val="20000"/>
              </a:spcBef>
              <a:buClrTx/>
              <a:buFontTx/>
              <a:buNone/>
            </a:pPr>
            <a:r>
              <a:rPr lang="en-US" altLang="en-US">
                <a:solidFill>
                  <a:srgbClr val="000066"/>
                </a:solidFill>
                <a:effectLst/>
                <a:latin typeface="Arial" panose="020B0604020202020204" pitchFamily="34" charset="0"/>
              </a:rPr>
              <a:t> - Oath</a:t>
            </a:r>
          </a:p>
          <a:p>
            <a:pPr>
              <a:lnSpc>
                <a:spcPct val="100000"/>
              </a:lnSpc>
              <a:spcBef>
                <a:spcPct val="20000"/>
              </a:spcBef>
              <a:buClrTx/>
              <a:buFontTx/>
              <a:buNone/>
            </a:pPr>
            <a:r>
              <a:rPr lang="en-US" altLang="en-US">
                <a:solidFill>
                  <a:srgbClr val="000066"/>
                </a:solidFill>
                <a:effectLst/>
                <a:latin typeface="Arial" panose="020B0604020202020204" pitchFamily="34" charset="0"/>
              </a:rPr>
              <a:t> - Customs &amp; Courtesies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00D5C5C-AA51-A6CD-B113-20116D1F799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D8BE420D-D93C-A820-9A9E-1586C32B5278}"/>
              </a:ext>
            </a:extLst>
          </p:cNvPr>
          <p:cNvSpPr>
            <a:spLocks noGrp="1"/>
          </p:cNvSpPr>
          <p:nvPr>
            <p:ph type="sldNum" sz="quarter" idx="12"/>
          </p:nvPr>
        </p:nvSpPr>
        <p:spPr/>
        <p:txBody>
          <a:bodyPr/>
          <a:lstStyle/>
          <a:p>
            <a:fld id="{7DEE01DF-C4C6-48AC-A159-D697E16DC818}" type="slidenum">
              <a:rPr lang="en-US" altLang="en-US"/>
              <a:pPr/>
              <a:t>11</a:t>
            </a:fld>
            <a:endParaRPr lang="en-US" altLang="en-US"/>
          </a:p>
        </p:txBody>
      </p:sp>
      <p:sp>
        <p:nvSpPr>
          <p:cNvPr id="430082" name="Rectangle 2">
            <a:extLst>
              <a:ext uri="{FF2B5EF4-FFF2-40B4-BE49-F238E27FC236}">
                <a16:creationId xmlns:a16="http://schemas.microsoft.com/office/drawing/2014/main" id="{0908ED4A-912F-0569-1FD7-CC738D16F443}"/>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r>
              <a:rPr lang="en-US" altLang="en-US">
                <a:solidFill>
                  <a:schemeClr val="bg2"/>
                </a:solidFill>
                <a:effectLst>
                  <a:outerShdw blurRad="38100" dist="38100" dir="2700000" algn="tl">
                    <a:srgbClr val="C0C0C0"/>
                  </a:outerShdw>
                </a:effectLst>
              </a:rPr>
              <a:t> </a:t>
            </a:r>
            <a:r>
              <a:rPr lang="en-US" altLang="en-US" b="1">
                <a:solidFill>
                  <a:srgbClr val="000066"/>
                </a:solidFill>
                <a:effectLst>
                  <a:outerShdw blurRad="38100" dist="38100" dir="2700000" algn="tl">
                    <a:srgbClr val="C0C0C0"/>
                  </a:outerShdw>
                </a:effectLst>
              </a:rPr>
              <a:t>Our Mission…</a:t>
            </a:r>
          </a:p>
          <a:p>
            <a:r>
              <a:rPr lang="en-US" altLang="en-US" b="1">
                <a:solidFill>
                  <a:srgbClr val="000066"/>
                </a:solidFill>
                <a:effectLst>
                  <a:outerShdw blurRad="38100" dist="38100" dir="2700000" algn="tl">
                    <a:srgbClr val="C0C0C0"/>
                  </a:outerShdw>
                </a:effectLst>
              </a:rPr>
              <a:t> To </a:t>
            </a:r>
            <a:r>
              <a:rPr lang="en-US" altLang="en-US" b="1">
                <a:solidFill>
                  <a:srgbClr val="CC0000"/>
                </a:solidFill>
                <a:effectLst>
                  <a:outerShdw blurRad="38100" dist="38100" dir="2700000" algn="tl">
                    <a:srgbClr val="C0C0C0"/>
                  </a:outerShdw>
                </a:effectLst>
              </a:rPr>
              <a:t>TRAIN, PREPARE AND MOTIVATE</a:t>
            </a:r>
            <a:r>
              <a:rPr lang="en-US" altLang="en-US" b="1">
                <a:solidFill>
                  <a:srgbClr val="000066"/>
                </a:solidFill>
                <a:effectLst>
                  <a:outerShdw blurRad="38100" dist="38100" dir="2700000" algn="tl">
                    <a:srgbClr val="C0C0C0"/>
                  </a:outerShdw>
                </a:effectLst>
              </a:rPr>
              <a:t> AIR WARRIORS</a:t>
            </a:r>
          </a:p>
          <a:p>
            <a:r>
              <a:rPr lang="en-US" altLang="en-US" b="1">
                <a:solidFill>
                  <a:srgbClr val="000066"/>
                </a:solidFill>
                <a:effectLst>
                  <a:outerShdw blurRad="38100" dist="38100" dir="2700000" algn="tl">
                    <a:srgbClr val="C0C0C0"/>
                  </a:outerShdw>
                </a:effectLst>
              </a:rPr>
              <a:t> for FUTURE SERVICE in our </a:t>
            </a:r>
            <a:r>
              <a:rPr lang="en-US" altLang="en-US" b="1">
                <a:solidFill>
                  <a:srgbClr val="CC0000"/>
                </a:solidFill>
                <a:effectLst>
                  <a:outerShdw blurRad="38100" dist="38100" dir="2700000" algn="tl">
                    <a:srgbClr val="C0C0C0"/>
                  </a:outerShdw>
                </a:effectLst>
              </a:rPr>
              <a:t>NATION’s ARMED FORCES.</a:t>
            </a:r>
          </a:p>
          <a:p>
            <a:r>
              <a:rPr lang="en-US" altLang="en-US" b="1">
                <a:solidFill>
                  <a:srgbClr val="000066"/>
                </a:solidFill>
                <a:effectLst>
                  <a:outerShdw blurRad="38100" dist="38100" dir="2700000" algn="tl">
                    <a:srgbClr val="C0C0C0"/>
                  </a:outerShdw>
                </a:effectLst>
              </a:rPr>
              <a:t> You are to be an </a:t>
            </a:r>
            <a:r>
              <a:rPr lang="en-US" altLang="en-US" b="1">
                <a:solidFill>
                  <a:srgbClr val="CC0000"/>
                </a:solidFill>
                <a:effectLst>
                  <a:outerShdw blurRad="38100" dist="38100" dir="2700000" algn="tl">
                    <a:srgbClr val="C0C0C0"/>
                  </a:outerShdw>
                </a:effectLst>
              </a:rPr>
              <a:t>EXAMPLE of PROFESSIONAL AIRMEN</a:t>
            </a:r>
            <a:r>
              <a:rPr lang="en-US" altLang="en-US" b="1">
                <a:solidFill>
                  <a:srgbClr val="000066"/>
                </a:solidFill>
                <a:effectLst>
                  <a:outerShdw blurRad="38100" dist="38100" dir="2700000" algn="tl">
                    <a:srgbClr val="C0C0C0"/>
                  </a:outerShdw>
                </a:effectLst>
              </a:rPr>
              <a:t> ready to serve Our Nation in honor.</a:t>
            </a:r>
            <a:endParaRPr lang="en-US" altLang="en-US">
              <a:solidFill>
                <a:srgbClr val="000066"/>
              </a:solidFill>
              <a:effectLst>
                <a:outerShdw blurRad="38100" dist="38100" dir="2700000" algn="tl">
                  <a:srgbClr val="C0C0C0"/>
                </a:outerShdw>
              </a:effectLst>
            </a:endParaRPr>
          </a:p>
        </p:txBody>
      </p:sp>
      <p:sp>
        <p:nvSpPr>
          <p:cNvPr id="430083" name="Rectangle 3">
            <a:extLst>
              <a:ext uri="{FF2B5EF4-FFF2-40B4-BE49-F238E27FC236}">
                <a16:creationId xmlns:a16="http://schemas.microsoft.com/office/drawing/2014/main" id="{204334D2-17D4-38DE-AA5A-4DD5C8456C6A}"/>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2. ENVIRONMENTS</a:t>
            </a:r>
          </a:p>
        </p:txBody>
      </p:sp>
      <p:pic>
        <p:nvPicPr>
          <p:cNvPr id="430084" name="Picture 4">
            <a:extLst>
              <a:ext uri="{FF2B5EF4-FFF2-40B4-BE49-F238E27FC236}">
                <a16:creationId xmlns:a16="http://schemas.microsoft.com/office/drawing/2014/main" id="{393E22D3-46C5-22BE-27B8-7CC02276F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7E7B0A1-3C93-F1C8-B2B7-69FF464FF064}"/>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E66C9474-DFF2-86A5-0A5D-3BE7061D4082}"/>
              </a:ext>
            </a:extLst>
          </p:cNvPr>
          <p:cNvSpPr>
            <a:spLocks noGrp="1"/>
          </p:cNvSpPr>
          <p:nvPr>
            <p:ph type="sldNum" sz="quarter" idx="12"/>
          </p:nvPr>
        </p:nvSpPr>
        <p:spPr/>
        <p:txBody>
          <a:bodyPr/>
          <a:lstStyle/>
          <a:p>
            <a:fld id="{00D856FB-D8F9-481E-9594-4769ADC9DA1A}" type="slidenum">
              <a:rPr lang="en-US" altLang="en-US"/>
              <a:pPr/>
              <a:t>12</a:t>
            </a:fld>
            <a:endParaRPr lang="en-US" altLang="en-US"/>
          </a:p>
        </p:txBody>
      </p:sp>
      <p:sp>
        <p:nvSpPr>
          <p:cNvPr id="428034" name="Rectangle 2">
            <a:extLst>
              <a:ext uri="{FF2B5EF4-FFF2-40B4-BE49-F238E27FC236}">
                <a16:creationId xmlns:a16="http://schemas.microsoft.com/office/drawing/2014/main" id="{26424684-CBDE-6D6C-DB16-2AE5D17E5E76}"/>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r>
              <a:rPr lang="en-US" altLang="en-US" sz="2800">
                <a:solidFill>
                  <a:schemeClr val="bg2"/>
                </a:solidFill>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Our Oath…</a:t>
            </a:r>
          </a:p>
          <a:p>
            <a:pPr>
              <a:buFont typeface="Wingdings" panose="05000000000000000000" pitchFamily="2" charset="2"/>
              <a:buNone/>
            </a:pPr>
            <a:r>
              <a:rPr lang="en-US" altLang="en-US" sz="2800">
                <a:solidFill>
                  <a:srgbClr val="000066"/>
                </a:solidFill>
                <a:effectLst>
                  <a:outerShdw blurRad="38100" dist="38100" dir="2700000" algn="tl">
                    <a:srgbClr val="C0C0C0"/>
                  </a:outerShdw>
                </a:effectLst>
              </a:rPr>
              <a:t>   “I do solemnly swear (or affirm) that I will support and defend the Constitution of the United States against all enemies foreign or domestic; that I will bear true faith and allegiance to the same; that I take this oath freely, without any mental reservation or purpose of evasion; and that I will well and faithfully discharge the office on which I am about to enter. So help me God.”</a:t>
            </a:r>
          </a:p>
        </p:txBody>
      </p:sp>
      <p:sp>
        <p:nvSpPr>
          <p:cNvPr id="428035" name="Rectangle 3">
            <a:extLst>
              <a:ext uri="{FF2B5EF4-FFF2-40B4-BE49-F238E27FC236}">
                <a16:creationId xmlns:a16="http://schemas.microsoft.com/office/drawing/2014/main" id="{B55E2E5A-F01E-46B5-D90F-9726A6B06E9C}"/>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2. ENVIRONMENTS</a:t>
            </a:r>
          </a:p>
        </p:txBody>
      </p:sp>
      <p:pic>
        <p:nvPicPr>
          <p:cNvPr id="428036" name="Picture 4">
            <a:extLst>
              <a:ext uri="{FF2B5EF4-FFF2-40B4-BE49-F238E27FC236}">
                <a16:creationId xmlns:a16="http://schemas.microsoft.com/office/drawing/2014/main" id="{78701CD4-0E68-82D1-176F-4FABC58D84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E5ACA1A-E854-DF44-8783-02C2BB4FCC69}"/>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4D579667-6365-7BBE-8648-9CE9C9E9CE86}"/>
              </a:ext>
            </a:extLst>
          </p:cNvPr>
          <p:cNvSpPr>
            <a:spLocks noGrp="1"/>
          </p:cNvSpPr>
          <p:nvPr>
            <p:ph type="sldNum" sz="quarter" idx="12"/>
          </p:nvPr>
        </p:nvSpPr>
        <p:spPr/>
        <p:txBody>
          <a:bodyPr/>
          <a:lstStyle/>
          <a:p>
            <a:fld id="{2961F9DB-3D06-4EFE-94C4-627917D3F831}" type="slidenum">
              <a:rPr lang="en-US" altLang="en-US"/>
              <a:pPr/>
              <a:t>13</a:t>
            </a:fld>
            <a:endParaRPr lang="en-US" altLang="en-US"/>
          </a:p>
        </p:txBody>
      </p:sp>
      <p:sp>
        <p:nvSpPr>
          <p:cNvPr id="429058" name="Rectangle 2">
            <a:extLst>
              <a:ext uri="{FF2B5EF4-FFF2-40B4-BE49-F238E27FC236}">
                <a16:creationId xmlns:a16="http://schemas.microsoft.com/office/drawing/2014/main" id="{C9654377-DB7D-63FA-0998-B0C01CE06BBA}"/>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pPr>
            <a:r>
              <a:rPr lang="en-US" altLang="en-US" sz="2800">
                <a:solidFill>
                  <a:schemeClr val="bg2"/>
                </a:solidFill>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Upon entering the USAF Explorers, </a:t>
            </a:r>
          </a:p>
          <a:p>
            <a:pPr>
              <a:lnSpc>
                <a:spcPct val="90000"/>
              </a:lnSpc>
              <a:buFont typeface="Wingdings" panose="05000000000000000000" pitchFamily="2" charset="2"/>
              <a:buNone/>
            </a:pPr>
            <a:r>
              <a:rPr lang="en-US" altLang="en-US" sz="2800" b="1">
                <a:solidFill>
                  <a:srgbClr val="000066"/>
                </a:solidFill>
                <a:effectLst>
                  <a:outerShdw blurRad="38100" dist="38100" dir="2700000" algn="tl">
                    <a:srgbClr val="C0C0C0"/>
                  </a:outerShdw>
                </a:effectLst>
              </a:rPr>
              <a:t>    you </a:t>
            </a:r>
            <a:r>
              <a:rPr lang="en-US" altLang="en-US" sz="2800" b="1">
                <a:solidFill>
                  <a:srgbClr val="CC0000"/>
                </a:solidFill>
                <a:effectLst>
                  <a:outerShdw blurRad="38100" dist="38100" dir="2700000" algn="tl">
                    <a:srgbClr val="C0C0C0"/>
                  </a:outerShdw>
                </a:effectLst>
              </a:rPr>
              <a:t>voluntarily took an oath</a:t>
            </a:r>
            <a:r>
              <a:rPr lang="en-US" altLang="en-US" sz="2800" b="1">
                <a:solidFill>
                  <a:srgbClr val="000066"/>
                </a:solidFill>
                <a:effectLst>
                  <a:outerShdw blurRad="38100" dist="38100" dir="2700000" algn="tl">
                    <a:srgbClr val="C0C0C0"/>
                  </a:outerShdw>
                </a:effectLst>
              </a:rPr>
              <a:t>.</a:t>
            </a:r>
          </a:p>
          <a:p>
            <a:pPr>
              <a:lnSpc>
                <a:spcPct val="90000"/>
              </a:lnSpc>
            </a:pPr>
            <a:r>
              <a:rPr lang="en-US" altLang="en-US" sz="2800" b="1">
                <a:solidFill>
                  <a:srgbClr val="000066"/>
                </a:solidFill>
                <a:effectLst>
                  <a:outerShdw blurRad="38100" dist="38100" dir="2700000" algn="tl">
                    <a:srgbClr val="C0C0C0"/>
                  </a:outerShdw>
                </a:effectLst>
              </a:rPr>
              <a:t> Each time you accept continued service, you </a:t>
            </a:r>
            <a:r>
              <a:rPr lang="en-US" altLang="en-US" sz="2800" b="1">
                <a:solidFill>
                  <a:srgbClr val="CC0000"/>
                </a:solidFill>
                <a:effectLst>
                  <a:outerShdw blurRad="38100" dist="38100" dir="2700000" algn="tl">
                    <a:srgbClr val="C0C0C0"/>
                  </a:outerShdw>
                </a:effectLst>
              </a:rPr>
              <a:t>reaffirm your belief and commitment</a:t>
            </a:r>
            <a:r>
              <a:rPr lang="en-US" altLang="en-US" sz="2800" b="1">
                <a:solidFill>
                  <a:srgbClr val="000066"/>
                </a:solidFill>
                <a:effectLst>
                  <a:outerShdw blurRad="38100" dist="38100" dir="2700000" algn="tl">
                    <a:srgbClr val="C0C0C0"/>
                  </a:outerShdw>
                </a:effectLst>
              </a:rPr>
              <a:t> to that oath. </a:t>
            </a:r>
          </a:p>
          <a:p>
            <a:pPr>
              <a:lnSpc>
                <a:spcPct val="90000"/>
              </a:lnSpc>
            </a:pPr>
            <a:r>
              <a:rPr lang="en-US" altLang="en-US" sz="2800" b="1">
                <a:solidFill>
                  <a:srgbClr val="000066"/>
                </a:solidFill>
                <a:effectLst>
                  <a:outerShdw blurRad="38100" dist="38100" dir="2700000" algn="tl">
                    <a:srgbClr val="C0C0C0"/>
                  </a:outerShdw>
                </a:effectLst>
              </a:rPr>
              <a:t>You </a:t>
            </a:r>
            <a:r>
              <a:rPr lang="en-US" altLang="en-US" sz="2800" b="1">
                <a:solidFill>
                  <a:srgbClr val="CC0000"/>
                </a:solidFill>
                <a:effectLst>
                  <a:outerShdw blurRad="38100" dist="38100" dir="2700000" algn="tl">
                    <a:srgbClr val="C0C0C0"/>
                  </a:outerShdw>
                </a:effectLst>
              </a:rPr>
              <a:t>promised to protect and defend</a:t>
            </a:r>
            <a:r>
              <a:rPr lang="en-US" altLang="en-US" sz="2800" b="1">
                <a:solidFill>
                  <a:srgbClr val="000066"/>
                </a:solidFill>
                <a:effectLst>
                  <a:outerShdw blurRad="38100" dist="38100" dir="2700000" algn="tl">
                    <a:srgbClr val="C0C0C0"/>
                  </a:outerShdw>
                </a:effectLst>
              </a:rPr>
              <a:t> your American freedoms.</a:t>
            </a:r>
          </a:p>
          <a:p>
            <a:pPr>
              <a:lnSpc>
                <a:spcPct val="90000"/>
              </a:lnSpc>
            </a:pPr>
            <a:r>
              <a:rPr lang="en-US" altLang="en-US" sz="2800" b="1">
                <a:solidFill>
                  <a:srgbClr val="000066"/>
                </a:solidFill>
                <a:effectLst>
                  <a:outerShdw blurRad="38100" dist="38100" dir="2700000" algn="tl">
                    <a:srgbClr val="C0C0C0"/>
                  </a:outerShdw>
                </a:effectLst>
              </a:rPr>
              <a:t>To </a:t>
            </a:r>
            <a:r>
              <a:rPr lang="en-US" altLang="en-US" sz="2800" b="1">
                <a:solidFill>
                  <a:srgbClr val="CC0000"/>
                </a:solidFill>
                <a:effectLst>
                  <a:outerShdw blurRad="38100" dist="38100" dir="2700000" algn="tl">
                    <a:srgbClr val="C0C0C0"/>
                  </a:outerShdw>
                </a:effectLst>
              </a:rPr>
              <a:t>obey the orders</a:t>
            </a:r>
            <a:r>
              <a:rPr lang="en-US" altLang="en-US" sz="2800" b="1">
                <a:solidFill>
                  <a:srgbClr val="000066"/>
                </a:solidFill>
                <a:effectLst>
                  <a:outerShdw blurRad="38100" dist="38100" dir="2700000" algn="tl">
                    <a:srgbClr val="C0C0C0"/>
                  </a:outerShdw>
                </a:effectLst>
              </a:rPr>
              <a:t> of your superiors.</a:t>
            </a:r>
          </a:p>
          <a:p>
            <a:pPr>
              <a:lnSpc>
                <a:spcPct val="90000"/>
              </a:lnSpc>
            </a:pPr>
            <a:r>
              <a:rPr lang="en-US" altLang="en-US" sz="2800" b="1">
                <a:solidFill>
                  <a:srgbClr val="000066"/>
                </a:solidFill>
                <a:effectLst>
                  <a:outerShdw blurRad="38100" dist="38100" dir="2700000" algn="tl">
                    <a:srgbClr val="C0C0C0"/>
                  </a:outerShdw>
                </a:effectLst>
              </a:rPr>
              <a:t>Agreed to </a:t>
            </a:r>
            <a:r>
              <a:rPr lang="en-US" altLang="en-US" sz="2800" b="1">
                <a:solidFill>
                  <a:srgbClr val="CC0000"/>
                </a:solidFill>
                <a:effectLst>
                  <a:outerShdw blurRad="38100" dist="38100" dir="2700000" algn="tl">
                    <a:srgbClr val="C0C0C0"/>
                  </a:outerShdw>
                </a:effectLst>
              </a:rPr>
              <a:t>live by a set of military rules and standards</a:t>
            </a:r>
            <a:r>
              <a:rPr lang="en-US" altLang="en-US" sz="2800">
                <a:solidFill>
                  <a:srgbClr val="CC0000"/>
                </a:solidFill>
                <a:effectLst>
                  <a:outerShdw blurRad="38100" dist="38100" dir="2700000" algn="tl">
                    <a:srgbClr val="C0C0C0"/>
                  </a:outerShdw>
                </a:effectLst>
              </a:rPr>
              <a:t>.</a:t>
            </a:r>
          </a:p>
        </p:txBody>
      </p:sp>
      <p:sp>
        <p:nvSpPr>
          <p:cNvPr id="429059" name="Rectangle 3">
            <a:extLst>
              <a:ext uri="{FF2B5EF4-FFF2-40B4-BE49-F238E27FC236}">
                <a16:creationId xmlns:a16="http://schemas.microsoft.com/office/drawing/2014/main" id="{B68A7858-9C16-3DB6-BF7C-4A9A76473CA4}"/>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2. ENVIRONMENTS</a:t>
            </a:r>
          </a:p>
        </p:txBody>
      </p:sp>
      <p:pic>
        <p:nvPicPr>
          <p:cNvPr id="429060" name="Picture 4">
            <a:extLst>
              <a:ext uri="{FF2B5EF4-FFF2-40B4-BE49-F238E27FC236}">
                <a16:creationId xmlns:a16="http://schemas.microsoft.com/office/drawing/2014/main" id="{D32DC56B-3A1C-3000-4CE4-95130BCDFC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1697FC-1F91-27FA-F3C5-EA27A784E322}"/>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73ECE60D-67A2-7ED3-231E-F982FB41D508}"/>
              </a:ext>
            </a:extLst>
          </p:cNvPr>
          <p:cNvSpPr>
            <a:spLocks noGrp="1"/>
          </p:cNvSpPr>
          <p:nvPr>
            <p:ph type="sldNum" sz="quarter" idx="12"/>
          </p:nvPr>
        </p:nvSpPr>
        <p:spPr/>
        <p:txBody>
          <a:bodyPr/>
          <a:lstStyle/>
          <a:p>
            <a:fld id="{98ACC6CB-882D-4351-AEF9-29C665222779}" type="slidenum">
              <a:rPr lang="en-US" altLang="en-US"/>
              <a:pPr/>
              <a:t>14</a:t>
            </a:fld>
            <a:endParaRPr lang="en-US" altLang="en-US"/>
          </a:p>
        </p:txBody>
      </p:sp>
      <p:sp>
        <p:nvSpPr>
          <p:cNvPr id="396290" name="Rectangle 2">
            <a:extLst>
              <a:ext uri="{FF2B5EF4-FFF2-40B4-BE49-F238E27FC236}">
                <a16:creationId xmlns:a16="http://schemas.microsoft.com/office/drawing/2014/main" id="{576AB5C8-EFE6-7DE6-3B61-73CF4E98677D}"/>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Customs &amp; Courtesies…</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a:t>
            </a:r>
            <a:r>
              <a:rPr lang="en-US" altLang="en-US" sz="2400" b="1">
                <a:solidFill>
                  <a:srgbClr val="000066"/>
                </a:solidFill>
                <a:effectLst>
                  <a:outerShdw blurRad="38100" dist="38100" dir="2700000" algn="tl">
                    <a:srgbClr val="C0C0C0"/>
                  </a:outerShdw>
                </a:effectLst>
              </a:rPr>
              <a:t>Hallmark between a good unit and a great unit. </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Exercising these personal traits in a manner that is befitting to a professional military officer is a tribute to </a:t>
            </a:r>
            <a:r>
              <a:rPr lang="en-US" altLang="en-US" sz="2400" b="1">
                <a:solidFill>
                  <a:srgbClr val="CC0000"/>
                </a:solidFill>
                <a:effectLst>
                  <a:outerShdw blurRad="38100" dist="38100" dir="2700000" algn="tl">
                    <a:srgbClr val="C0C0C0"/>
                  </a:outerShdw>
                </a:effectLst>
              </a:rPr>
              <a:t>good training and personal belief</a:t>
            </a:r>
            <a:r>
              <a:rPr lang="en-US" altLang="en-US" sz="2400" b="1">
                <a:solidFill>
                  <a:srgbClr val="000066"/>
                </a:solidFill>
                <a:effectLst>
                  <a:outerShdw blurRad="38100" dist="38100" dir="2700000" algn="tl">
                    <a:srgbClr val="C0C0C0"/>
                  </a:outerShdw>
                </a:effectLst>
              </a:rPr>
              <a:t>. </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Are are </a:t>
            </a:r>
            <a:r>
              <a:rPr lang="en-US" altLang="en-US" sz="2400" b="1">
                <a:solidFill>
                  <a:srgbClr val="CC0000"/>
                </a:solidFill>
                <a:effectLst>
                  <a:outerShdw blurRad="38100" dist="38100" dir="2700000" algn="tl">
                    <a:srgbClr val="C0C0C0"/>
                  </a:outerShdw>
                </a:effectLst>
              </a:rPr>
              <a:t>acts of respect and courtesy</a:t>
            </a:r>
            <a:r>
              <a:rPr lang="en-US" altLang="en-US" sz="2400" b="1">
                <a:solidFill>
                  <a:srgbClr val="000066"/>
                </a:solidFill>
                <a:effectLst>
                  <a:outerShdw blurRad="38100" dist="38100" dir="2700000" algn="tl">
                    <a:srgbClr val="C0C0C0"/>
                  </a:outerShdw>
                </a:effectLst>
              </a:rPr>
              <a:t> in dealing with people.</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They have evolved as a result of the need for order…</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a:t>
            </a:r>
            <a:r>
              <a:rPr lang="en-US" altLang="en-US" sz="2000" b="1">
                <a:solidFill>
                  <a:srgbClr val="CC0000"/>
                </a:solidFill>
                <a:effectLst>
                  <a:outerShdw blurRad="38100" dist="38100" dir="2700000" algn="tl">
                    <a:srgbClr val="C0C0C0"/>
                  </a:outerShdw>
                </a:effectLst>
              </a:rPr>
              <a:t>Shows mutual respect</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a:t>
            </a:r>
            <a:r>
              <a:rPr lang="en-US" altLang="en-US" sz="2000" b="1">
                <a:solidFill>
                  <a:srgbClr val="CC0000"/>
                </a:solidFill>
                <a:effectLst>
                  <a:outerShdw blurRad="38100" dist="38100" dir="2700000" algn="tl">
                    <a:srgbClr val="C0C0C0"/>
                  </a:outerShdw>
                </a:effectLst>
              </a:rPr>
              <a:t>Sense of fraternity</a:t>
            </a:r>
            <a:r>
              <a:rPr lang="en-US" altLang="en-US" sz="2000" b="1">
                <a:solidFill>
                  <a:srgbClr val="000066"/>
                </a:solidFill>
                <a:effectLst>
                  <a:outerShdw blurRad="38100" dist="38100" dir="2700000" algn="tl">
                    <a:srgbClr val="C0C0C0"/>
                  </a:outerShdw>
                </a:effectLst>
              </a:rPr>
              <a:t> that exist among military personnel.</a:t>
            </a:r>
          </a:p>
        </p:txBody>
      </p:sp>
      <p:sp>
        <p:nvSpPr>
          <p:cNvPr id="396291" name="Rectangle 3">
            <a:extLst>
              <a:ext uri="{FF2B5EF4-FFF2-40B4-BE49-F238E27FC236}">
                <a16:creationId xmlns:a16="http://schemas.microsoft.com/office/drawing/2014/main" id="{28E76599-54E8-1DB2-DBE4-682549514B41}"/>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396292" name="Picture 4">
            <a:extLst>
              <a:ext uri="{FF2B5EF4-FFF2-40B4-BE49-F238E27FC236}">
                <a16:creationId xmlns:a16="http://schemas.microsoft.com/office/drawing/2014/main" id="{C4FB2F46-93B6-3CA9-B4FF-97AF9EA5A2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B1F4946-F764-EC88-F0B2-186EFE70E2A2}"/>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FCED8D73-0F91-FFB3-5AFD-E416A691FAA6}"/>
              </a:ext>
            </a:extLst>
          </p:cNvPr>
          <p:cNvSpPr>
            <a:spLocks noGrp="1"/>
          </p:cNvSpPr>
          <p:nvPr>
            <p:ph type="sldNum" sz="quarter" idx="12"/>
          </p:nvPr>
        </p:nvSpPr>
        <p:spPr/>
        <p:txBody>
          <a:bodyPr/>
          <a:lstStyle/>
          <a:p>
            <a:fld id="{2FD3BD5F-E815-4158-90A3-8DC98CC74032}" type="slidenum">
              <a:rPr lang="en-US" altLang="en-US"/>
              <a:pPr/>
              <a:t>15</a:t>
            </a:fld>
            <a:endParaRPr lang="en-US" altLang="en-US"/>
          </a:p>
        </p:txBody>
      </p:sp>
      <p:sp>
        <p:nvSpPr>
          <p:cNvPr id="397314" name="Rectangle 2">
            <a:extLst>
              <a:ext uri="{FF2B5EF4-FFF2-40B4-BE49-F238E27FC236}">
                <a16:creationId xmlns:a16="http://schemas.microsoft.com/office/drawing/2014/main" id="{7E437A8B-FBDE-2250-36DB-C542D9E5CD86}"/>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Customs &amp; Courtesies – Saluting</a:t>
            </a:r>
            <a:r>
              <a:rPr lang="en-US" altLang="en-US" b="1">
                <a:solidFill>
                  <a:srgbClr val="000066"/>
                </a:solidFill>
                <a:effectLst>
                  <a:outerShdw blurRad="38100" dist="38100" dir="2700000" algn="tl">
                    <a:srgbClr val="C0C0C0"/>
                  </a:outerShdw>
                </a:effectLst>
              </a:rPr>
              <a:t> </a:t>
            </a:r>
          </a:p>
          <a:p>
            <a:pPr lvl="2">
              <a:buClr>
                <a:srgbClr val="000066"/>
              </a:buClr>
              <a:buFont typeface="Wingdings" panose="05000000000000000000" pitchFamily="2" charset="2"/>
              <a:buChar char="q"/>
            </a:pP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It is a courtesy exchanged between members of the Armed Forces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 greeting and a symbol of mutual respect.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All officers in the USAF Explorers are to render salutes with honor and dignity regardless of the individual or situation.</a:t>
            </a:r>
          </a:p>
        </p:txBody>
      </p:sp>
      <p:sp>
        <p:nvSpPr>
          <p:cNvPr id="397315" name="Rectangle 3">
            <a:extLst>
              <a:ext uri="{FF2B5EF4-FFF2-40B4-BE49-F238E27FC236}">
                <a16:creationId xmlns:a16="http://schemas.microsoft.com/office/drawing/2014/main" id="{450B2EA6-3066-BAEC-3F00-35039C6D9680}"/>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397316" name="Picture 4">
            <a:extLst>
              <a:ext uri="{FF2B5EF4-FFF2-40B4-BE49-F238E27FC236}">
                <a16:creationId xmlns:a16="http://schemas.microsoft.com/office/drawing/2014/main" id="{90BC0C4B-2463-ED5F-BF7A-7141A4914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FDC569A-32D3-5FE2-A7A1-C502BD5C50E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4C207AD-177E-C8F6-60D3-C9CF567CD3BD}"/>
              </a:ext>
            </a:extLst>
          </p:cNvPr>
          <p:cNvSpPr>
            <a:spLocks noGrp="1"/>
          </p:cNvSpPr>
          <p:nvPr>
            <p:ph type="sldNum" sz="quarter" idx="12"/>
          </p:nvPr>
        </p:nvSpPr>
        <p:spPr/>
        <p:txBody>
          <a:bodyPr/>
          <a:lstStyle/>
          <a:p>
            <a:fld id="{197BE921-B29D-41D9-B286-C5474AA83010}" type="slidenum">
              <a:rPr lang="en-US" altLang="en-US"/>
              <a:pPr/>
              <a:t>16</a:t>
            </a:fld>
            <a:endParaRPr lang="en-US" altLang="en-US"/>
          </a:p>
        </p:txBody>
      </p:sp>
      <p:sp>
        <p:nvSpPr>
          <p:cNvPr id="398338" name="Rectangle 2">
            <a:extLst>
              <a:ext uri="{FF2B5EF4-FFF2-40B4-BE49-F238E27FC236}">
                <a16:creationId xmlns:a16="http://schemas.microsoft.com/office/drawing/2014/main" id="{7D3A5170-89FB-2565-11C2-5EE3674A3DA3}"/>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Customs &amp; Courtesies – Respect for the Flag</a:t>
            </a:r>
            <a:r>
              <a:rPr lang="en-US" altLang="en-US" b="1">
                <a:solidFill>
                  <a:srgbClr val="000066"/>
                </a:solidFill>
                <a:effectLst>
                  <a:outerShdw blurRad="38100" dist="38100" dir="2700000" algn="tl">
                    <a:srgbClr val="C0C0C0"/>
                  </a:outerShdw>
                </a:effectLst>
              </a:rPr>
              <a:t> </a:t>
            </a:r>
          </a:p>
          <a:p>
            <a:pPr lvl="2">
              <a:lnSpc>
                <a:spcPct val="90000"/>
              </a:lnSpc>
              <a:buClr>
                <a:srgbClr val="000066"/>
              </a:buClr>
              <a:buFont typeface="Wingdings" panose="05000000000000000000" pitchFamily="2" charset="2"/>
              <a:buChar char="q"/>
            </a:pP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The flag of the United States represents the </a:t>
            </a:r>
            <a:r>
              <a:rPr lang="en-US" altLang="en-US">
                <a:solidFill>
                  <a:srgbClr val="CC0000"/>
                </a:solidFill>
                <a:effectLst>
                  <a:outerShdw blurRad="38100" dist="38100" dir="2700000" algn="tl">
                    <a:srgbClr val="C0C0C0"/>
                  </a:outerShdw>
                </a:effectLst>
              </a:rPr>
              <a:t>principles and ideas</a:t>
            </a:r>
            <a:r>
              <a:rPr lang="en-US" altLang="en-US">
                <a:solidFill>
                  <a:srgbClr val="000066"/>
                </a:solidFill>
                <a:effectLst>
                  <a:outerShdw blurRad="38100" dist="38100" dir="2700000" algn="tl">
                    <a:srgbClr val="C0C0C0"/>
                  </a:outerShdw>
                </a:effectLst>
              </a:rPr>
              <a:t> you have pledged to defend;</a:t>
            </a:r>
          </a:p>
          <a:p>
            <a:pPr lvl="2">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It is to be treated with the </a:t>
            </a:r>
            <a:r>
              <a:rPr lang="en-US" altLang="en-US">
                <a:solidFill>
                  <a:srgbClr val="CC0000"/>
                </a:solidFill>
                <a:effectLst>
                  <a:outerShdw blurRad="38100" dist="38100" dir="2700000" algn="tl">
                    <a:srgbClr val="C0C0C0"/>
                  </a:outerShdw>
                </a:effectLst>
              </a:rPr>
              <a:t>same respect due to the highest public official</a:t>
            </a:r>
            <a:r>
              <a:rPr lang="en-US" altLang="en-US">
                <a:solidFill>
                  <a:srgbClr val="000066"/>
                </a:solidFill>
                <a:effectLst>
                  <a:outerShdw blurRad="38100" dist="38100" dir="2700000" algn="tl">
                    <a:srgbClr val="C0C0C0"/>
                  </a:outerShdw>
                </a:effectLst>
              </a:rPr>
              <a:t>.</a:t>
            </a:r>
          </a:p>
          <a:p>
            <a:pPr lvl="2">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It is a national treasure that represents the independence of a nation of freedom </a:t>
            </a:r>
            <a:r>
              <a:rPr lang="en-US" altLang="en-US">
                <a:solidFill>
                  <a:srgbClr val="CC0000"/>
                </a:solidFill>
                <a:effectLst>
                  <a:outerShdw blurRad="38100" dist="38100" dir="2700000" algn="tl">
                    <a:srgbClr val="C0C0C0"/>
                  </a:outerShdw>
                </a:effectLst>
              </a:rPr>
              <a:t>paid for over the years in war and turmoil</a:t>
            </a:r>
            <a:r>
              <a:rPr lang="en-US" altLang="en-US">
                <a:solidFill>
                  <a:srgbClr val="000066"/>
                </a:solidFill>
                <a:effectLst>
                  <a:outerShdw blurRad="38100" dist="38100" dir="2700000" algn="tl">
                    <a:srgbClr val="C0C0C0"/>
                  </a:outerShdw>
                </a:effectLst>
              </a:rPr>
              <a:t> that stands for generations. </a:t>
            </a:r>
          </a:p>
          <a:p>
            <a:pPr lvl="2">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Every officer </a:t>
            </a:r>
            <a:r>
              <a:rPr lang="en-US" altLang="en-US">
                <a:solidFill>
                  <a:srgbClr val="CC0000"/>
                </a:solidFill>
                <a:effectLst>
                  <a:outerShdw blurRad="38100" dist="38100" dir="2700000" algn="tl">
                    <a:srgbClr val="C0C0C0"/>
                  </a:outerShdw>
                </a:effectLst>
              </a:rPr>
              <a:t>to pay proper respect</a:t>
            </a:r>
            <a:r>
              <a:rPr lang="en-US" altLang="en-US">
                <a:solidFill>
                  <a:srgbClr val="000066"/>
                </a:solidFill>
                <a:effectLst>
                  <a:outerShdw blurRad="38100" dist="38100" dir="2700000" algn="tl">
                    <a:srgbClr val="C0C0C0"/>
                  </a:outerShdw>
                </a:effectLst>
              </a:rPr>
              <a:t> toward this flag in remembrance of their forefathers sacrifices.</a:t>
            </a:r>
            <a:r>
              <a:rPr lang="en-US" altLang="en-US">
                <a:effectLst>
                  <a:outerShdw blurRad="38100" dist="38100" dir="2700000" algn="tl">
                    <a:srgbClr val="C0C0C0"/>
                  </a:outerShdw>
                </a:effectLst>
              </a:rPr>
              <a:t> </a:t>
            </a:r>
          </a:p>
        </p:txBody>
      </p:sp>
      <p:sp>
        <p:nvSpPr>
          <p:cNvPr id="398339" name="Rectangle 3">
            <a:extLst>
              <a:ext uri="{FF2B5EF4-FFF2-40B4-BE49-F238E27FC236}">
                <a16:creationId xmlns:a16="http://schemas.microsoft.com/office/drawing/2014/main" id="{600C216F-6DED-C091-6004-0243C5B29E60}"/>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398340" name="Picture 4">
            <a:extLst>
              <a:ext uri="{FF2B5EF4-FFF2-40B4-BE49-F238E27FC236}">
                <a16:creationId xmlns:a16="http://schemas.microsoft.com/office/drawing/2014/main" id="{EE9110B1-890E-9B23-BBE0-64A123F76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9D5EC9-0FE8-7BF9-B150-C7C0F691B1FF}"/>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9F0E314F-268B-8351-F97C-A58987540AC8}"/>
              </a:ext>
            </a:extLst>
          </p:cNvPr>
          <p:cNvSpPr>
            <a:spLocks noGrp="1"/>
          </p:cNvSpPr>
          <p:nvPr>
            <p:ph type="sldNum" sz="quarter" idx="12"/>
          </p:nvPr>
        </p:nvSpPr>
        <p:spPr/>
        <p:txBody>
          <a:bodyPr/>
          <a:lstStyle/>
          <a:p>
            <a:fld id="{1FDC7FB6-33BC-4748-9532-1F5A36E103B0}" type="slidenum">
              <a:rPr lang="en-US" altLang="en-US"/>
              <a:pPr/>
              <a:t>17</a:t>
            </a:fld>
            <a:endParaRPr lang="en-US" altLang="en-US"/>
          </a:p>
        </p:txBody>
      </p:sp>
      <p:sp>
        <p:nvSpPr>
          <p:cNvPr id="431106" name="Rectangle 2">
            <a:extLst>
              <a:ext uri="{FF2B5EF4-FFF2-40B4-BE49-F238E27FC236}">
                <a16:creationId xmlns:a16="http://schemas.microsoft.com/office/drawing/2014/main" id="{96DC5342-8BE8-BA94-50BB-7A2846CBDB20}"/>
              </a:ext>
            </a:extLst>
          </p:cNvPr>
          <p:cNvSpPr>
            <a:spLocks noGrp="1" noRot="1" noChangeArrowheads="1"/>
          </p:cNvSpPr>
          <p:nvPr>
            <p:ph type="body" idx="1"/>
          </p:nvPr>
        </p:nvSpPr>
        <p:spPr>
          <a:xfrm>
            <a:off x="534988" y="1676400"/>
            <a:ext cx="8228012" cy="3886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Customs &amp; Courtesies – Retirees</a:t>
            </a:r>
            <a:r>
              <a:rPr lang="en-US" altLang="en-US" b="1">
                <a:solidFill>
                  <a:srgbClr val="000066"/>
                </a:solidFill>
                <a:effectLst>
                  <a:outerShdw blurRad="38100" dist="38100" dir="2700000" algn="tl">
                    <a:srgbClr val="C0C0C0"/>
                  </a:outerShdw>
                </a:effectLst>
              </a:rPr>
              <a:t> </a:t>
            </a:r>
          </a:p>
          <a:p>
            <a:pPr lvl="2">
              <a:buClr>
                <a:srgbClr val="000066"/>
              </a:buClr>
              <a:buFont typeface="Wingdings" panose="05000000000000000000" pitchFamily="2" charset="2"/>
              <a:buChar char="q"/>
            </a:pP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cs typeface="Times New Roman" panose="02020603050405020304" pitchFamily="18" charset="0"/>
              </a:rPr>
              <a:t>Retirees have proven their love of country and selfless dedication to service by which they will </a:t>
            </a:r>
            <a:r>
              <a:rPr lang="en-US" altLang="en-US">
                <a:solidFill>
                  <a:srgbClr val="CC0000"/>
                </a:solidFill>
                <a:effectLst>
                  <a:outerShdw blurRad="38100" dist="38100" dir="2700000" algn="tl">
                    <a:srgbClr val="C0C0C0"/>
                  </a:outerShdw>
                </a:effectLst>
                <a:cs typeface="Times New Roman" panose="02020603050405020304" pitchFamily="18" charset="0"/>
              </a:rPr>
              <a:t>always be given the same respect</a:t>
            </a:r>
            <a:r>
              <a:rPr lang="en-US" altLang="en-US">
                <a:solidFill>
                  <a:srgbClr val="000066"/>
                </a:solidFill>
                <a:effectLst>
                  <a:outerShdw blurRad="38100" dist="38100" dir="2700000" algn="tl">
                    <a:srgbClr val="C0C0C0"/>
                  </a:outerShdw>
                </a:effectLst>
                <a:cs typeface="Times New Roman" panose="02020603050405020304" pitchFamily="18" charset="0"/>
              </a:rPr>
              <a:t> as active duty members.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cs typeface="Times New Roman" panose="02020603050405020304" pitchFamily="18" charset="0"/>
              </a:rPr>
              <a:t> As such, they are to be </a:t>
            </a:r>
            <a:r>
              <a:rPr lang="en-US" altLang="en-US">
                <a:solidFill>
                  <a:srgbClr val="CC0000"/>
                </a:solidFill>
                <a:effectLst>
                  <a:outerShdw blurRad="38100" dist="38100" dir="2700000" algn="tl">
                    <a:srgbClr val="C0C0C0"/>
                  </a:outerShdw>
                </a:effectLst>
                <a:cs typeface="Times New Roman" panose="02020603050405020304" pitchFamily="18" charset="0"/>
              </a:rPr>
              <a:t>treated with honor</a:t>
            </a:r>
            <a:r>
              <a:rPr lang="en-US" altLang="en-US">
                <a:solidFill>
                  <a:srgbClr val="000066"/>
                </a:solidFill>
                <a:effectLst>
                  <a:outerShdw blurRad="38100" dist="38100" dir="2700000" algn="tl">
                    <a:srgbClr val="C0C0C0"/>
                  </a:outerShdw>
                </a:effectLst>
                <a:cs typeface="Times New Roman" panose="02020603050405020304" pitchFamily="18" charset="0"/>
              </a:rPr>
              <a:t> whenever addressed by USAF Explorer personnel.</a:t>
            </a:r>
          </a:p>
        </p:txBody>
      </p:sp>
      <p:sp>
        <p:nvSpPr>
          <p:cNvPr id="431107" name="Rectangle 3">
            <a:extLst>
              <a:ext uri="{FF2B5EF4-FFF2-40B4-BE49-F238E27FC236}">
                <a16:creationId xmlns:a16="http://schemas.microsoft.com/office/drawing/2014/main" id="{240A6A83-65C1-C19C-506E-A78480CCFC34}"/>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431108" name="Picture 4">
            <a:extLst>
              <a:ext uri="{FF2B5EF4-FFF2-40B4-BE49-F238E27FC236}">
                <a16:creationId xmlns:a16="http://schemas.microsoft.com/office/drawing/2014/main" id="{95CD59BE-76FA-68E7-7CF9-8BEB01DB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0D573CB-C1E8-F734-AC0B-8E18B9158178}"/>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F6BD1CD4-062D-8522-4FAE-BD579D2C7E9A}"/>
              </a:ext>
            </a:extLst>
          </p:cNvPr>
          <p:cNvSpPr>
            <a:spLocks noGrp="1"/>
          </p:cNvSpPr>
          <p:nvPr>
            <p:ph type="sldNum" sz="quarter" idx="12"/>
          </p:nvPr>
        </p:nvSpPr>
        <p:spPr/>
        <p:txBody>
          <a:bodyPr/>
          <a:lstStyle/>
          <a:p>
            <a:fld id="{764AEA8F-E662-49E5-B139-294BDDDAC8E7}" type="slidenum">
              <a:rPr lang="en-US" altLang="en-US"/>
              <a:pPr/>
              <a:t>18</a:t>
            </a:fld>
            <a:endParaRPr lang="en-US" altLang="en-US"/>
          </a:p>
        </p:txBody>
      </p:sp>
      <p:sp>
        <p:nvSpPr>
          <p:cNvPr id="432130" name="Rectangle 2">
            <a:extLst>
              <a:ext uri="{FF2B5EF4-FFF2-40B4-BE49-F238E27FC236}">
                <a16:creationId xmlns:a16="http://schemas.microsoft.com/office/drawing/2014/main" id="{8B49AA1D-0EFE-B18D-677F-0AF8583321F4}"/>
              </a:ext>
            </a:extLst>
          </p:cNvPr>
          <p:cNvSpPr>
            <a:spLocks noGrp="1" noRot="1" noChangeArrowheads="1"/>
          </p:cNvSpPr>
          <p:nvPr>
            <p:ph type="body" idx="1"/>
          </p:nvPr>
        </p:nvSpPr>
        <p:spPr>
          <a:xfrm>
            <a:off x="534988" y="1676400"/>
            <a:ext cx="8228012" cy="3886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Customs &amp; Courtesies – Respect for Authority</a:t>
            </a:r>
            <a:r>
              <a:rPr lang="en-US" altLang="en-US" b="1">
                <a:solidFill>
                  <a:srgbClr val="000066"/>
                </a:solidFill>
                <a:effectLst>
                  <a:outerShdw blurRad="38100" dist="38100" dir="2700000" algn="tl">
                    <a:srgbClr val="C0C0C0"/>
                  </a:outerShdw>
                </a:effectLst>
              </a:rPr>
              <a:t> </a:t>
            </a:r>
          </a:p>
          <a:p>
            <a:pPr lvl="2">
              <a:buClr>
                <a:srgbClr val="000066"/>
              </a:buClr>
              <a:buFont typeface="Wingdings" panose="05000000000000000000" pitchFamily="2" charset="2"/>
              <a:buChar char="q"/>
            </a:pP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 As a general rule, senior personnel are to be given respect with privilege </a:t>
            </a:r>
            <a:r>
              <a:rPr lang="en-US" altLang="en-US">
                <a:solidFill>
                  <a:srgbClr val="CC0000"/>
                </a:solidFill>
                <a:effectLst>
                  <a:outerShdw blurRad="38100" dist="38100" dir="2700000" algn="tl">
                    <a:srgbClr val="C0C0C0"/>
                  </a:outerShdw>
                </a:effectLst>
              </a:rPr>
              <a:t>as accorded by their rank. </a:t>
            </a:r>
          </a:p>
          <a:p>
            <a:pPr lvl="2">
              <a:buClr>
                <a:srgbClr val="000066"/>
              </a:buClr>
              <a:buFont typeface="Wingdings" panose="05000000000000000000" pitchFamily="2" charset="2"/>
              <a:buNone/>
            </a:pPr>
            <a:endParaRPr lang="en-US" altLang="en-US">
              <a:solidFill>
                <a:srgbClr val="CC0000"/>
              </a:solidFill>
              <a:effectLst>
                <a:outerShdw blurRad="38100" dist="38100" dir="2700000" algn="tl">
                  <a:srgbClr val="C0C0C0"/>
                </a:outerShdw>
              </a:effectLst>
            </a:endParaRP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Subordinates will give the senior proper courtesy and respect </a:t>
            </a:r>
            <a:r>
              <a:rPr lang="en-US" altLang="en-US">
                <a:solidFill>
                  <a:srgbClr val="CC0000"/>
                </a:solidFill>
                <a:effectLst>
                  <a:outerShdw blurRad="38100" dist="38100" dir="2700000" algn="tl">
                    <a:srgbClr val="C0C0C0"/>
                  </a:outerShdw>
                </a:effectLst>
              </a:rPr>
              <a:t>as earned by the senior through time and service.</a:t>
            </a:r>
          </a:p>
        </p:txBody>
      </p:sp>
      <p:sp>
        <p:nvSpPr>
          <p:cNvPr id="432131" name="Rectangle 3">
            <a:extLst>
              <a:ext uri="{FF2B5EF4-FFF2-40B4-BE49-F238E27FC236}">
                <a16:creationId xmlns:a16="http://schemas.microsoft.com/office/drawing/2014/main" id="{E063EF3E-6810-8F76-F6DF-970CCFB5F683}"/>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432132" name="Picture 4">
            <a:extLst>
              <a:ext uri="{FF2B5EF4-FFF2-40B4-BE49-F238E27FC236}">
                <a16:creationId xmlns:a16="http://schemas.microsoft.com/office/drawing/2014/main" id="{53CAC578-3F7F-63B2-9CFB-662BABC068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62D3961-3AEA-9C65-FB1A-90A133B40FBC}"/>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86DB709-7999-46B3-8B38-B72923CCB7C1}"/>
              </a:ext>
            </a:extLst>
          </p:cNvPr>
          <p:cNvSpPr>
            <a:spLocks noGrp="1"/>
          </p:cNvSpPr>
          <p:nvPr>
            <p:ph type="sldNum" sz="quarter" idx="12"/>
          </p:nvPr>
        </p:nvSpPr>
        <p:spPr/>
        <p:txBody>
          <a:bodyPr/>
          <a:lstStyle/>
          <a:p>
            <a:fld id="{7C97C613-36A3-455A-AFC5-D4CAEF0837E3}" type="slidenum">
              <a:rPr lang="en-US" altLang="en-US"/>
              <a:pPr/>
              <a:t>19</a:t>
            </a:fld>
            <a:endParaRPr lang="en-US" altLang="en-US"/>
          </a:p>
        </p:txBody>
      </p:sp>
      <p:sp>
        <p:nvSpPr>
          <p:cNvPr id="433154" name="Rectangle 2">
            <a:extLst>
              <a:ext uri="{FF2B5EF4-FFF2-40B4-BE49-F238E27FC236}">
                <a16:creationId xmlns:a16="http://schemas.microsoft.com/office/drawing/2014/main" id="{A21F198E-823B-9762-C3E4-AA43778E3F9A}"/>
              </a:ext>
            </a:extLst>
          </p:cNvPr>
          <p:cNvSpPr>
            <a:spLocks noGrp="1" noRot="1" noChangeArrowheads="1"/>
          </p:cNvSpPr>
          <p:nvPr>
            <p:ph type="body" idx="1"/>
          </p:nvPr>
        </p:nvSpPr>
        <p:spPr>
          <a:xfrm>
            <a:off x="534988" y="1676400"/>
            <a:ext cx="8228012" cy="3886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Customs &amp; Courtesies – Titles of Address</a:t>
            </a:r>
            <a:r>
              <a:rPr lang="en-US" altLang="en-US" b="1">
                <a:solidFill>
                  <a:srgbClr val="000066"/>
                </a:solidFill>
                <a:effectLst>
                  <a:outerShdw blurRad="38100" dist="38100" dir="2700000" algn="tl">
                    <a:srgbClr val="C0C0C0"/>
                  </a:outerShdw>
                </a:effectLst>
              </a:rPr>
              <a:t> </a:t>
            </a:r>
          </a:p>
          <a:p>
            <a:pPr lvl="2">
              <a:buClr>
                <a:srgbClr val="000066"/>
              </a:buClr>
              <a:buFont typeface="Wingdings" panose="05000000000000000000" pitchFamily="2" charset="2"/>
              <a:buChar char="q"/>
            </a:pP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 All military personnel are addressed by their grade or title. </a:t>
            </a:r>
          </a:p>
          <a:p>
            <a:pPr lvl="2">
              <a:buClr>
                <a:srgbClr val="000066"/>
              </a:buClr>
              <a:buFont typeface="Wingdings" panose="05000000000000000000" pitchFamily="2" charset="2"/>
              <a:buNone/>
            </a:pPr>
            <a:endParaRPr lang="en-US" altLang="en-US">
              <a:solidFill>
                <a:srgbClr val="000066"/>
              </a:solidFill>
              <a:effectLst>
                <a:outerShdw blurRad="38100" dist="38100" dir="2700000" algn="tl">
                  <a:srgbClr val="C0C0C0"/>
                </a:outerShdw>
              </a:effectLst>
            </a:endParaRP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All USAF Explorer personnel are to see that they understand and use proper titles of address through out all phases of the program. </a:t>
            </a:r>
          </a:p>
        </p:txBody>
      </p:sp>
      <p:sp>
        <p:nvSpPr>
          <p:cNvPr id="433155" name="Rectangle 3">
            <a:extLst>
              <a:ext uri="{FF2B5EF4-FFF2-40B4-BE49-F238E27FC236}">
                <a16:creationId xmlns:a16="http://schemas.microsoft.com/office/drawing/2014/main" id="{8E1F9584-08D4-C1A0-E4D5-093513582EBA}"/>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2. OUR MILITARY ENVIRONMENTS</a:t>
            </a:r>
          </a:p>
        </p:txBody>
      </p:sp>
      <p:pic>
        <p:nvPicPr>
          <p:cNvPr id="433156" name="Picture 4">
            <a:extLst>
              <a:ext uri="{FF2B5EF4-FFF2-40B4-BE49-F238E27FC236}">
                <a16:creationId xmlns:a16="http://schemas.microsoft.com/office/drawing/2014/main" id="{66E4BBBD-83AF-8300-2F77-78CC098584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C47F5B06-8A87-6EDE-691E-F29FF79EA093}"/>
              </a:ext>
            </a:extLst>
          </p:cNvPr>
          <p:cNvSpPr>
            <a:spLocks noGrp="1"/>
          </p:cNvSpPr>
          <p:nvPr>
            <p:ph type="dt" sz="half" idx="10"/>
          </p:nvPr>
        </p:nvSpPr>
        <p:spPr/>
        <p:txBody>
          <a:bodyPr/>
          <a:lstStyle/>
          <a:p>
            <a:r>
              <a:rPr lang="en-US" altLang="en-US"/>
              <a:t>January, 2017</a:t>
            </a:r>
          </a:p>
        </p:txBody>
      </p:sp>
      <p:sp>
        <p:nvSpPr>
          <p:cNvPr id="3" name="Slide Number Placeholder 6">
            <a:extLst>
              <a:ext uri="{FF2B5EF4-FFF2-40B4-BE49-F238E27FC236}">
                <a16:creationId xmlns:a16="http://schemas.microsoft.com/office/drawing/2014/main" id="{936AAEF5-DF53-740F-DDA3-A336B9DCEAD8}"/>
              </a:ext>
            </a:extLst>
          </p:cNvPr>
          <p:cNvSpPr>
            <a:spLocks noGrp="1"/>
          </p:cNvSpPr>
          <p:nvPr>
            <p:ph type="sldNum" sz="quarter" idx="12"/>
          </p:nvPr>
        </p:nvSpPr>
        <p:spPr/>
        <p:txBody>
          <a:bodyPr/>
          <a:lstStyle/>
          <a:p>
            <a:fld id="{D38604A4-8BEE-432A-BB76-FF257DC2D8CF}" type="slidenum">
              <a:rPr lang="en-US" altLang="en-US"/>
              <a:pPr/>
              <a:t>2</a:t>
            </a:fld>
            <a:endParaRPr lang="en-US" altLang="en-US"/>
          </a:p>
        </p:txBody>
      </p:sp>
      <p:sp>
        <p:nvSpPr>
          <p:cNvPr id="320515" name="Rectangle 3">
            <a:extLst>
              <a:ext uri="{FF2B5EF4-FFF2-40B4-BE49-F238E27FC236}">
                <a16:creationId xmlns:a16="http://schemas.microsoft.com/office/drawing/2014/main" id="{9A0F03B3-599F-B036-DD89-67E93728BA89}"/>
              </a:ext>
            </a:extLst>
          </p:cNvPr>
          <p:cNvSpPr>
            <a:spLocks noGrp="1" noRot="1" noChangeArrowheads="1"/>
          </p:cNvSpPr>
          <p:nvPr>
            <p:ph type="body" sz="half" idx="1"/>
          </p:nvPr>
        </p:nvSpPr>
        <p:spPr>
          <a:xfrm>
            <a:off x="1524000" y="2286000"/>
            <a:ext cx="6781800" cy="3276600"/>
          </a:xfrm>
          <a:solidFill>
            <a:srgbClr val="FFFFFF"/>
          </a:solidFill>
          <a:ln w="50800">
            <a:solidFill>
              <a:srgbClr val="000080"/>
            </a:solidFill>
            <a:miter lim="800000"/>
            <a:headEnd/>
            <a:tailEnd/>
          </a:ln>
        </p:spPr>
        <p:txBody>
          <a:bodyPr/>
          <a:lstStyle/>
          <a:p>
            <a:pPr marL="609600" indent="-609600">
              <a:buClr>
                <a:schemeClr val="tx1"/>
              </a:buClr>
              <a:buFontTx/>
              <a:buNone/>
            </a:pPr>
            <a:r>
              <a:rPr lang="en-US" altLang="en-US" sz="2800" b="1">
                <a:solidFill>
                  <a:srgbClr val="000066"/>
                </a:solidFill>
                <a:effectLst>
                  <a:outerShdw blurRad="38100" dist="38100" dir="2700000" algn="tl">
                    <a:srgbClr val="C0C0C0"/>
                  </a:outerShdw>
                </a:effectLst>
              </a:rPr>
              <a:t>1. Intro – USAF Explorer Program</a:t>
            </a:r>
          </a:p>
          <a:p>
            <a:pPr marL="609600" indent="-609600">
              <a:buClr>
                <a:schemeClr val="tx1"/>
              </a:buClr>
              <a:buFontTx/>
              <a:buNone/>
            </a:pPr>
            <a:r>
              <a:rPr lang="en-US" altLang="en-US" sz="2800" b="1">
                <a:solidFill>
                  <a:srgbClr val="000066"/>
                </a:solidFill>
                <a:effectLst>
                  <a:outerShdw blurRad="38100" dist="38100" dir="2700000" algn="tl">
                    <a:srgbClr val="C0C0C0"/>
                  </a:outerShdw>
                </a:effectLst>
              </a:rPr>
              <a:t>2. Our Military Environments</a:t>
            </a:r>
          </a:p>
          <a:p>
            <a:pPr marL="609600" indent="-609600">
              <a:buClr>
                <a:schemeClr val="tx1"/>
              </a:buClr>
              <a:buFontTx/>
              <a:buNone/>
            </a:pPr>
            <a:r>
              <a:rPr lang="en-US" altLang="en-US" sz="2800" b="1">
                <a:solidFill>
                  <a:srgbClr val="000066"/>
                </a:solidFill>
                <a:effectLst>
                  <a:outerShdw blurRad="38100" dist="38100" dir="2700000" algn="tl">
                    <a:srgbClr val="C0C0C0"/>
                  </a:outerShdw>
                </a:effectLst>
              </a:rPr>
              <a:t>3. Officer Conduct </a:t>
            </a:r>
          </a:p>
          <a:p>
            <a:pPr marL="609600" indent="-609600">
              <a:buClr>
                <a:schemeClr val="tx1"/>
              </a:buClr>
              <a:buFontTx/>
              <a:buNone/>
            </a:pPr>
            <a:r>
              <a:rPr lang="en-US" altLang="en-US" sz="2800" b="1">
                <a:solidFill>
                  <a:srgbClr val="000066"/>
                </a:solidFill>
                <a:effectLst>
                  <a:outerShdw blurRad="38100" dist="38100" dir="2700000" algn="tl">
                    <a:srgbClr val="C0C0C0"/>
                  </a:outerShdw>
                </a:effectLst>
              </a:rPr>
              <a:t>4. Officer Character</a:t>
            </a:r>
          </a:p>
          <a:p>
            <a:pPr marL="609600" indent="-609600">
              <a:buClr>
                <a:schemeClr val="tx1"/>
              </a:buClr>
              <a:buFontTx/>
              <a:buNone/>
            </a:pPr>
            <a:r>
              <a:rPr lang="en-US" altLang="en-US" sz="2800" b="1">
                <a:solidFill>
                  <a:srgbClr val="000066"/>
                </a:solidFill>
                <a:effectLst>
                  <a:outerShdw blurRad="38100" dist="38100" dir="2700000" algn="tl">
                    <a:srgbClr val="C0C0C0"/>
                  </a:outerShdw>
                </a:effectLst>
              </a:rPr>
              <a:t>5. Appearance</a:t>
            </a:r>
          </a:p>
          <a:p>
            <a:pPr marL="609600" indent="-609600">
              <a:buClr>
                <a:schemeClr val="tx1"/>
              </a:buClr>
              <a:buFontTx/>
              <a:buNone/>
            </a:pPr>
            <a:r>
              <a:rPr lang="en-US" altLang="en-US" sz="2800" b="1">
                <a:solidFill>
                  <a:srgbClr val="000066"/>
                </a:solidFill>
                <a:effectLst>
                  <a:outerShdw blurRad="38100" dist="38100" dir="2700000" algn="tl">
                    <a:srgbClr val="C0C0C0"/>
                  </a:outerShdw>
                </a:effectLst>
              </a:rPr>
              <a:t>6. Individual Officer Responsibilities</a:t>
            </a:r>
            <a:endParaRPr lang="en-US" altLang="en-US" sz="2000">
              <a:solidFill>
                <a:srgbClr val="000066"/>
              </a:solidFill>
              <a:effectLst>
                <a:outerShdw blurRad="38100" dist="38100" dir="2700000" algn="tl">
                  <a:srgbClr val="C0C0C0"/>
                </a:outerShdw>
              </a:effectLst>
            </a:endParaRPr>
          </a:p>
        </p:txBody>
      </p:sp>
      <p:sp>
        <p:nvSpPr>
          <p:cNvPr id="320516" name="Rectangle 4">
            <a:extLst>
              <a:ext uri="{FF2B5EF4-FFF2-40B4-BE49-F238E27FC236}">
                <a16:creationId xmlns:a16="http://schemas.microsoft.com/office/drawing/2014/main" id="{F36C5028-A63D-55BF-B17E-8C04626DF6C1}"/>
              </a:ext>
            </a:extLst>
          </p:cNvPr>
          <p:cNvSpPr>
            <a:spLocks noGrp="1" noRot="1" noChangeArrowheads="1"/>
          </p:cNvSpPr>
          <p:nvPr>
            <p:ph type="title" idx="4294967295"/>
          </p:nvPr>
        </p:nvSpPr>
        <p:spPr>
          <a:xfrm>
            <a:off x="2209800" y="228600"/>
            <a:ext cx="6553200" cy="914400"/>
          </a:xfrm>
          <a:solidFill>
            <a:srgbClr val="FFFFFF"/>
          </a:solidFill>
          <a:ln w="38100">
            <a:solidFill>
              <a:srgbClr val="000080"/>
            </a:solidFill>
            <a:miter lim="800000"/>
            <a:headEnd/>
            <a:tailEnd/>
          </a:ln>
        </p:spPr>
        <p:txBody>
          <a:bodyPr/>
          <a:lstStyle/>
          <a:p>
            <a:r>
              <a:rPr lang="en-US" altLang="en-US" sz="2600" dirty="0">
                <a:solidFill>
                  <a:srgbClr val="000099"/>
                </a:solidFill>
                <a:effectLst>
                  <a:outerShdw blurRad="38100" dist="38100" dir="2700000" algn="tl">
                    <a:srgbClr val="C0C0C0"/>
                  </a:outerShdw>
                </a:effectLst>
                <a:latin typeface="Arial Black" panose="020B0A04020102020204" pitchFamily="34" charset="0"/>
              </a:rPr>
              <a:t> </a:t>
            </a:r>
            <a:r>
              <a:rPr lang="en-US" altLang="en-US" sz="2800" b="1" u="sng" dirty="0">
                <a:solidFill>
                  <a:srgbClr val="CC0000"/>
                </a:solidFill>
                <a:effectLst>
                  <a:outerShdw blurRad="38100" dist="38100" dir="2700000" algn="tl">
                    <a:srgbClr val="C0C0C0"/>
                  </a:outerShdw>
                </a:effectLst>
              </a:rPr>
              <a:t>AIR FORCE OFFICERSHIP - II</a:t>
            </a:r>
            <a:br>
              <a:rPr lang="en-US" altLang="en-US" sz="2800" b="1" u="sng" dirty="0">
                <a:solidFill>
                  <a:srgbClr val="CC0000"/>
                </a:solidFill>
                <a:effectLst>
                  <a:outerShdw blurRad="38100" dist="38100" dir="2700000" algn="tl">
                    <a:srgbClr val="C0C0C0"/>
                  </a:outerShdw>
                </a:effectLst>
              </a:rPr>
            </a:br>
            <a:r>
              <a:rPr lang="en-US" altLang="en-US" sz="2000" dirty="0">
                <a:solidFill>
                  <a:srgbClr val="000066"/>
                </a:solidFill>
                <a:effectLst>
                  <a:outerShdw blurRad="38100" dist="38100" dir="2700000" algn="tl">
                    <a:srgbClr val="C0C0C0"/>
                  </a:outerShdw>
                </a:effectLst>
                <a:latin typeface="Arial Black" panose="020B0A04020102020204" pitchFamily="34" charset="0"/>
              </a:rPr>
              <a:t>AF EXPLORERS MILITARY STANDARDS</a:t>
            </a:r>
          </a:p>
        </p:txBody>
      </p:sp>
      <p:sp>
        <p:nvSpPr>
          <p:cNvPr id="320518" name="Rectangle 6">
            <a:extLst>
              <a:ext uri="{FF2B5EF4-FFF2-40B4-BE49-F238E27FC236}">
                <a16:creationId xmlns:a16="http://schemas.microsoft.com/office/drawing/2014/main" id="{FC39C2D3-0C91-3212-E4C4-5F246D9152D3}"/>
              </a:ext>
            </a:extLst>
          </p:cNvPr>
          <p:cNvSpPr>
            <a:spLocks noChangeArrowheads="1"/>
          </p:cNvSpPr>
          <p:nvPr/>
        </p:nvSpPr>
        <p:spPr bwMode="auto">
          <a:xfrm>
            <a:off x="2590800" y="1752600"/>
            <a:ext cx="4724400" cy="457200"/>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800" b="0">
                <a:latin typeface="Arial Black" panose="020B0A04020102020204" pitchFamily="34" charset="0"/>
              </a:rPr>
              <a:t>     </a:t>
            </a:r>
            <a:r>
              <a:rPr lang="en-US" altLang="en-US" sz="2800" b="0">
                <a:solidFill>
                  <a:schemeClr val="tx1"/>
                </a:solidFill>
                <a:latin typeface="Arial Black" panose="020B0A04020102020204" pitchFamily="34" charset="0"/>
              </a:rPr>
              <a:t>COURSE TOPICS</a:t>
            </a:r>
            <a:endParaRPr lang="en-US" altLang="en-US" sz="2800" i="1">
              <a:solidFill>
                <a:schemeClr val="tx1"/>
              </a:solidFill>
            </a:endParaRPr>
          </a:p>
        </p:txBody>
      </p:sp>
      <p:pic>
        <p:nvPicPr>
          <p:cNvPr id="320520" name="Picture 8">
            <a:extLst>
              <a:ext uri="{FF2B5EF4-FFF2-40B4-BE49-F238E27FC236}">
                <a16:creationId xmlns:a16="http://schemas.microsoft.com/office/drawing/2014/main" id="{ED8A6DAF-7451-0AD0-14BB-630E276524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6200"/>
            <a:ext cx="16002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0516E6D-7EFA-B63B-078D-FE9FCFCA760D}"/>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5AF3580-316D-115C-F23C-45D3709DAF5B}"/>
              </a:ext>
            </a:extLst>
          </p:cNvPr>
          <p:cNvSpPr>
            <a:spLocks noGrp="1"/>
          </p:cNvSpPr>
          <p:nvPr>
            <p:ph type="sldNum" sz="quarter" idx="12"/>
          </p:nvPr>
        </p:nvSpPr>
        <p:spPr/>
        <p:txBody>
          <a:bodyPr/>
          <a:lstStyle/>
          <a:p>
            <a:fld id="{8EDFCC90-7DAF-48CF-B67C-03F7DEB655C9}" type="slidenum">
              <a:rPr lang="en-US" altLang="en-US"/>
              <a:pPr/>
              <a:t>20</a:t>
            </a:fld>
            <a:endParaRPr lang="en-US" altLang="en-US"/>
          </a:p>
        </p:txBody>
      </p:sp>
      <p:sp>
        <p:nvSpPr>
          <p:cNvPr id="399362" name="Rectangle 2">
            <a:extLst>
              <a:ext uri="{FF2B5EF4-FFF2-40B4-BE49-F238E27FC236}">
                <a16:creationId xmlns:a16="http://schemas.microsoft.com/office/drawing/2014/main" id="{D46B11B4-5991-C693-5C14-98DAE0C796A3}"/>
              </a:ext>
            </a:extLst>
          </p:cNvPr>
          <p:cNvSpPr>
            <a:spLocks noChangeArrowheads="1"/>
          </p:cNvSpPr>
          <p:nvPr/>
        </p:nvSpPr>
        <p:spPr bwMode="auto">
          <a:xfrm>
            <a:off x="2209800" y="1752600"/>
            <a:ext cx="5334000" cy="7620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sz="3600">
                <a:solidFill>
                  <a:srgbClr val="CC0000"/>
                </a:solidFill>
                <a:effectLst/>
                <a:latin typeface="Arial" panose="020B0604020202020204" pitchFamily="34" charset="0"/>
              </a:rPr>
              <a:t>3. OFFICER CONDUCT</a:t>
            </a:r>
          </a:p>
        </p:txBody>
      </p:sp>
      <p:sp>
        <p:nvSpPr>
          <p:cNvPr id="399363" name="Rectangle 3">
            <a:extLst>
              <a:ext uri="{FF2B5EF4-FFF2-40B4-BE49-F238E27FC236}">
                <a16:creationId xmlns:a16="http://schemas.microsoft.com/office/drawing/2014/main" id="{D59664B0-6959-A260-55DC-E188D50A2532}"/>
              </a:ext>
            </a:extLst>
          </p:cNvPr>
          <p:cNvSpPr>
            <a:spLocks noChangeArrowheads="1"/>
          </p:cNvSpPr>
          <p:nvPr/>
        </p:nvSpPr>
        <p:spPr bwMode="auto">
          <a:xfrm>
            <a:off x="2743200" y="381000"/>
            <a:ext cx="5181600" cy="7620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endParaRPr lang="en-US" altLang="en-US" sz="2600" b="0">
              <a:solidFill>
                <a:srgbClr val="000066"/>
              </a:solidFill>
              <a:latin typeface="Arial Black" panose="020B0A04020102020204" pitchFamily="34" charset="0"/>
            </a:endParaRPr>
          </a:p>
        </p:txBody>
      </p:sp>
      <p:pic>
        <p:nvPicPr>
          <p:cNvPr id="399364" name="Picture 4">
            <a:extLst>
              <a:ext uri="{FF2B5EF4-FFF2-40B4-BE49-F238E27FC236}">
                <a16:creationId xmlns:a16="http://schemas.microsoft.com/office/drawing/2014/main" id="{0821985F-57CE-19A0-7539-0DE93BE2FA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
        <p:nvSpPr>
          <p:cNvPr id="399365" name="Rectangle 5">
            <a:extLst>
              <a:ext uri="{FF2B5EF4-FFF2-40B4-BE49-F238E27FC236}">
                <a16:creationId xmlns:a16="http://schemas.microsoft.com/office/drawing/2014/main" id="{66A16D82-88ED-8952-2E42-0E05E4B87846}"/>
              </a:ext>
            </a:extLst>
          </p:cNvPr>
          <p:cNvSpPr>
            <a:spLocks noChangeArrowheads="1"/>
          </p:cNvSpPr>
          <p:nvPr/>
        </p:nvSpPr>
        <p:spPr bwMode="auto">
          <a:xfrm>
            <a:off x="2819400" y="2514600"/>
            <a:ext cx="4419600" cy="39624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a:solidFill>
                  <a:srgbClr val="000066"/>
                </a:solidFill>
                <a:effectLst/>
                <a:latin typeface="Arial" panose="020B0604020202020204" pitchFamily="34" charset="0"/>
              </a:rPr>
              <a:t> - Responsibilities</a:t>
            </a:r>
          </a:p>
          <a:p>
            <a:pPr>
              <a:lnSpc>
                <a:spcPct val="100000"/>
              </a:lnSpc>
              <a:spcBef>
                <a:spcPct val="20000"/>
              </a:spcBef>
              <a:buClrTx/>
              <a:buFontTx/>
              <a:buNone/>
            </a:pPr>
            <a:r>
              <a:rPr lang="en-US" altLang="en-US">
                <a:solidFill>
                  <a:srgbClr val="000066"/>
                </a:solidFill>
                <a:effectLst/>
                <a:latin typeface="Arial" panose="020B0604020202020204" pitchFamily="34" charset="0"/>
              </a:rPr>
              <a:t> - PDA’s </a:t>
            </a:r>
          </a:p>
          <a:p>
            <a:pPr>
              <a:lnSpc>
                <a:spcPct val="100000"/>
              </a:lnSpc>
              <a:spcBef>
                <a:spcPct val="20000"/>
              </a:spcBef>
              <a:buClrTx/>
              <a:buFontTx/>
              <a:buNone/>
            </a:pPr>
            <a:r>
              <a:rPr lang="en-US" altLang="en-US">
                <a:solidFill>
                  <a:srgbClr val="000066"/>
                </a:solidFill>
                <a:effectLst/>
                <a:latin typeface="Arial" panose="020B0604020202020204" pitchFamily="34" charset="0"/>
              </a:rPr>
              <a:t> - Professional Relationships</a:t>
            </a:r>
          </a:p>
          <a:p>
            <a:pPr>
              <a:lnSpc>
                <a:spcPct val="100000"/>
              </a:lnSpc>
              <a:spcBef>
                <a:spcPct val="20000"/>
              </a:spcBef>
              <a:buClrTx/>
              <a:buFontTx/>
              <a:buNone/>
            </a:pPr>
            <a:r>
              <a:rPr lang="en-US" altLang="en-US">
                <a:solidFill>
                  <a:srgbClr val="000066"/>
                </a:solidFill>
                <a:effectLst/>
                <a:latin typeface="Arial" panose="020B0604020202020204" pitchFamily="34" charset="0"/>
              </a:rPr>
              <a:t> - Military Ethics</a:t>
            </a:r>
          </a:p>
          <a:p>
            <a:pPr>
              <a:lnSpc>
                <a:spcPct val="100000"/>
              </a:lnSpc>
              <a:spcBef>
                <a:spcPct val="20000"/>
              </a:spcBef>
              <a:buClrTx/>
              <a:buFontTx/>
              <a:buNone/>
            </a:pPr>
            <a:r>
              <a:rPr lang="en-US" altLang="en-US">
                <a:solidFill>
                  <a:srgbClr val="000066"/>
                </a:solidFill>
                <a:effectLst/>
                <a:latin typeface="Arial" panose="020B0604020202020204" pitchFamily="34" charset="0"/>
              </a:rPr>
              <a:t> - Duty Performance</a:t>
            </a:r>
          </a:p>
          <a:p>
            <a:pPr>
              <a:lnSpc>
                <a:spcPct val="100000"/>
              </a:lnSpc>
              <a:spcBef>
                <a:spcPct val="20000"/>
              </a:spcBef>
              <a:buClrTx/>
              <a:buFontTx/>
              <a:buNone/>
            </a:pPr>
            <a:r>
              <a:rPr lang="en-US" altLang="en-US">
                <a:solidFill>
                  <a:srgbClr val="000066"/>
                </a:solidFill>
                <a:effectLst/>
                <a:latin typeface="Arial" panose="020B0604020202020204" pitchFamily="34" charset="0"/>
              </a:rPr>
              <a:t> - Drug / Alcohol Abuse</a:t>
            </a:r>
          </a:p>
          <a:p>
            <a:pPr>
              <a:lnSpc>
                <a:spcPct val="100000"/>
              </a:lnSpc>
              <a:spcBef>
                <a:spcPct val="20000"/>
              </a:spcBef>
              <a:buClrTx/>
              <a:buFontTx/>
              <a:buNone/>
            </a:pPr>
            <a:r>
              <a:rPr lang="en-US" altLang="en-US">
                <a:solidFill>
                  <a:srgbClr val="000066"/>
                </a:solidFill>
                <a:effectLst/>
                <a:latin typeface="Arial" panose="020B0604020202020204" pitchFamily="34" charset="0"/>
              </a:rPr>
              <a:t> - Financial Responsibility</a:t>
            </a:r>
          </a:p>
          <a:p>
            <a:pPr>
              <a:lnSpc>
                <a:spcPct val="100000"/>
              </a:lnSpc>
              <a:spcBef>
                <a:spcPct val="20000"/>
              </a:spcBef>
              <a:buClrTx/>
              <a:buFontTx/>
              <a:buNone/>
            </a:pPr>
            <a:r>
              <a:rPr lang="en-US" altLang="en-US">
                <a:solidFill>
                  <a:srgbClr val="000066"/>
                </a:solidFill>
                <a:effectLst/>
                <a:latin typeface="Arial" panose="020B0604020202020204" pitchFamily="34" charset="0"/>
              </a:rPr>
              <a:t> - Public Statements</a:t>
            </a:r>
          </a:p>
          <a:p>
            <a:pPr>
              <a:lnSpc>
                <a:spcPct val="100000"/>
              </a:lnSpc>
              <a:spcBef>
                <a:spcPct val="20000"/>
              </a:spcBef>
              <a:buClrTx/>
              <a:buFontTx/>
              <a:buNone/>
            </a:pPr>
            <a:r>
              <a:rPr lang="en-US" altLang="en-US">
                <a:solidFill>
                  <a:srgbClr val="000066"/>
                </a:solidFill>
                <a:effectLst/>
                <a:latin typeface="Arial" panose="020B0604020202020204" pitchFamily="34" charset="0"/>
              </a:rPr>
              <a:t>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C71C621-08FD-34D8-0AB0-A62307A74696}"/>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40D86ADA-B69E-9FCE-5EEF-D1ABF55BBBDC}"/>
              </a:ext>
            </a:extLst>
          </p:cNvPr>
          <p:cNvSpPr>
            <a:spLocks noGrp="1"/>
          </p:cNvSpPr>
          <p:nvPr>
            <p:ph type="sldNum" sz="quarter" idx="12"/>
          </p:nvPr>
        </p:nvSpPr>
        <p:spPr/>
        <p:txBody>
          <a:bodyPr/>
          <a:lstStyle/>
          <a:p>
            <a:fld id="{FC1851F4-D266-42C6-96A9-C064E8803B51}" type="slidenum">
              <a:rPr lang="en-US" altLang="en-US"/>
              <a:pPr/>
              <a:t>21</a:t>
            </a:fld>
            <a:endParaRPr lang="en-US" altLang="en-US"/>
          </a:p>
        </p:txBody>
      </p:sp>
      <p:sp>
        <p:nvSpPr>
          <p:cNvPr id="401410" name="Rectangle 2">
            <a:extLst>
              <a:ext uri="{FF2B5EF4-FFF2-40B4-BE49-F238E27FC236}">
                <a16:creationId xmlns:a16="http://schemas.microsoft.com/office/drawing/2014/main" id="{F4F75CF8-D361-B5C1-9D4D-839C7F5FB147}"/>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Conduct  &amp; Responsibilities</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The USAF Explorers has a very important mission, and you as a member have some serous responsibilities for carrying out that mission. </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a:t>
            </a:r>
            <a:r>
              <a:rPr lang="en-US" altLang="en-US" sz="2400" b="1">
                <a:solidFill>
                  <a:srgbClr val="CC0000"/>
                </a:solidFill>
                <a:effectLst>
                  <a:outerShdw blurRad="38100" dist="38100" dir="2700000" algn="tl">
                    <a:srgbClr val="C0C0C0"/>
                  </a:outerShdw>
                </a:effectLst>
              </a:rPr>
              <a:t>You are responsible</a:t>
            </a:r>
            <a:r>
              <a:rPr lang="en-US" altLang="en-US" sz="2400" b="1">
                <a:solidFill>
                  <a:srgbClr val="000066"/>
                </a:solidFill>
                <a:effectLst>
                  <a:outerShdw blurRad="38100" dist="38100" dir="2700000" algn="tl">
                    <a:srgbClr val="C0C0C0"/>
                  </a:outerShdw>
                </a:effectLst>
              </a:rPr>
              <a:t> for:</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Carrying out order</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Performing specific daily tasks related to your duties</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Living up to the high standards of the USAF Explorers.  </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a:t>
            </a:r>
            <a:r>
              <a:rPr lang="en-US" altLang="en-US" sz="2400" b="1">
                <a:solidFill>
                  <a:srgbClr val="CC0000"/>
                </a:solidFill>
                <a:effectLst>
                  <a:outerShdw blurRad="38100" dist="38100" dir="2700000" algn="tl">
                    <a:srgbClr val="C0C0C0"/>
                  </a:outerShdw>
                </a:effectLst>
              </a:rPr>
              <a:t>If you are a supervisor:</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Responsibility to make sure your subordinates meet the same standards. </a:t>
            </a:r>
          </a:p>
        </p:txBody>
      </p:sp>
      <p:sp>
        <p:nvSpPr>
          <p:cNvPr id="401411" name="Rectangle 3">
            <a:extLst>
              <a:ext uri="{FF2B5EF4-FFF2-40B4-BE49-F238E27FC236}">
                <a16:creationId xmlns:a16="http://schemas.microsoft.com/office/drawing/2014/main" id="{AB2E93E4-FBE7-29F6-A9FC-1E8E7DC14DA0}"/>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01412" name="Picture 4">
            <a:extLst>
              <a:ext uri="{FF2B5EF4-FFF2-40B4-BE49-F238E27FC236}">
                <a16:creationId xmlns:a16="http://schemas.microsoft.com/office/drawing/2014/main" id="{779C92E7-AA67-2132-30E1-AC9038BC3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ABD4301-369F-C916-45D8-CA57487D47C5}"/>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42294347-D399-9560-13B8-C755B48783ED}"/>
              </a:ext>
            </a:extLst>
          </p:cNvPr>
          <p:cNvSpPr>
            <a:spLocks noGrp="1"/>
          </p:cNvSpPr>
          <p:nvPr>
            <p:ph type="sldNum" sz="quarter" idx="12"/>
          </p:nvPr>
        </p:nvSpPr>
        <p:spPr/>
        <p:txBody>
          <a:bodyPr/>
          <a:lstStyle/>
          <a:p>
            <a:fld id="{5CA996D4-F245-4218-91DD-FE5837A3F508}" type="slidenum">
              <a:rPr lang="en-US" altLang="en-US"/>
              <a:pPr/>
              <a:t>22</a:t>
            </a:fld>
            <a:endParaRPr lang="en-US" altLang="en-US"/>
          </a:p>
        </p:txBody>
      </p:sp>
      <p:sp>
        <p:nvSpPr>
          <p:cNvPr id="434178" name="Rectangle 2">
            <a:extLst>
              <a:ext uri="{FF2B5EF4-FFF2-40B4-BE49-F238E27FC236}">
                <a16:creationId xmlns:a16="http://schemas.microsoft.com/office/drawing/2014/main" id="{743FFA91-519C-CAA3-7826-0F9B3FC53C49}"/>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400">
                <a:solidFill>
                  <a:schemeClr val="bg2"/>
                </a:solidFill>
                <a:effectLst>
                  <a:outerShdw blurRad="38100" dist="38100" dir="2700000" algn="tl">
                    <a:srgbClr val="C0C0C0"/>
                  </a:outerShdw>
                </a:effectLst>
              </a:rPr>
              <a:t> </a:t>
            </a:r>
            <a:r>
              <a:rPr lang="en-US" altLang="en-US" sz="2400">
                <a:effectLst>
                  <a:outerShdw blurRad="38100" dist="38100" dir="2700000" algn="tl">
                    <a:srgbClr val="C0C0C0"/>
                  </a:outerShdw>
                </a:effectLst>
              </a:rPr>
              <a:t> </a:t>
            </a:r>
            <a:r>
              <a:rPr lang="en-US" altLang="en-US" sz="2400" b="1">
                <a:solidFill>
                  <a:srgbClr val="000066"/>
                </a:solidFill>
                <a:effectLst>
                  <a:outerShdw blurRad="38100" dist="38100" dir="2700000" algn="tl">
                    <a:srgbClr val="C0C0C0"/>
                  </a:outerShdw>
                </a:effectLst>
              </a:rPr>
              <a:t>Conduct  &amp; Responsibilities</a:t>
            </a:r>
          </a:p>
          <a:p>
            <a:pPr lvl="1">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You are also held accountable for your own actions</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In the performance of your duties</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In your personal conduct. </a:t>
            </a:r>
          </a:p>
          <a:p>
            <a:pPr lvl="1">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If you are a supervisor</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You must hold your subordinates accountable </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Take appropriate action when they do not fulfill their responsibilities. </a:t>
            </a:r>
          </a:p>
          <a:p>
            <a:pPr lvl="1">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Air Force Explorers standards apply both on and off duty</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In your personal behavior</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In treatment of others</a:t>
            </a:r>
          </a:p>
          <a:p>
            <a:pPr lvl="2">
              <a:buClr>
                <a:srgbClr val="000066"/>
              </a:buClr>
              <a:buFont typeface="Wingdings" panose="05000000000000000000" pitchFamily="2" charset="2"/>
              <a:buChar char="q"/>
            </a:pPr>
            <a:r>
              <a:rPr lang="en-US" altLang="en-US" sz="1800" b="1">
                <a:solidFill>
                  <a:srgbClr val="000066"/>
                </a:solidFill>
                <a:effectLst>
                  <a:outerShdw blurRad="38100" dist="38100" dir="2700000" algn="tl">
                    <a:srgbClr val="C0C0C0"/>
                  </a:outerShdw>
                </a:effectLst>
              </a:rPr>
              <a:t> In both military and civilian environments.</a:t>
            </a:r>
          </a:p>
        </p:txBody>
      </p:sp>
      <p:sp>
        <p:nvSpPr>
          <p:cNvPr id="434179" name="Rectangle 3">
            <a:extLst>
              <a:ext uri="{FF2B5EF4-FFF2-40B4-BE49-F238E27FC236}">
                <a16:creationId xmlns:a16="http://schemas.microsoft.com/office/drawing/2014/main" id="{CF27BD0D-0313-E9A1-BF0A-C9CFD288FB25}"/>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4180" name="Picture 4">
            <a:extLst>
              <a:ext uri="{FF2B5EF4-FFF2-40B4-BE49-F238E27FC236}">
                <a16:creationId xmlns:a16="http://schemas.microsoft.com/office/drawing/2014/main" id="{472E42EC-97D8-3C1D-0E82-E562DD81B7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A0BA88C-1B1F-91AF-EE94-69895207529A}"/>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B690999-D332-7D55-E6D1-50D36B3FC326}"/>
              </a:ext>
            </a:extLst>
          </p:cNvPr>
          <p:cNvSpPr>
            <a:spLocks noGrp="1"/>
          </p:cNvSpPr>
          <p:nvPr>
            <p:ph type="sldNum" sz="quarter" idx="12"/>
          </p:nvPr>
        </p:nvSpPr>
        <p:spPr/>
        <p:txBody>
          <a:bodyPr/>
          <a:lstStyle/>
          <a:p>
            <a:fld id="{2F89A909-2558-4D6F-B03B-BADC83256209}" type="slidenum">
              <a:rPr lang="en-US" altLang="en-US"/>
              <a:pPr/>
              <a:t>23</a:t>
            </a:fld>
            <a:endParaRPr lang="en-US" altLang="en-US"/>
          </a:p>
        </p:txBody>
      </p:sp>
      <p:sp>
        <p:nvSpPr>
          <p:cNvPr id="435202" name="Rectangle 2">
            <a:extLst>
              <a:ext uri="{FF2B5EF4-FFF2-40B4-BE49-F238E27FC236}">
                <a16:creationId xmlns:a16="http://schemas.microsoft.com/office/drawing/2014/main" id="{86812EC1-4E25-0562-8E85-B244D65CCED4}"/>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Conduct  &amp; Responsibilities</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PDA (</a:t>
            </a:r>
            <a:r>
              <a:rPr lang="en-US" altLang="en-US" b="1">
                <a:solidFill>
                  <a:srgbClr val="000066"/>
                </a:solidFill>
                <a:effectLst>
                  <a:outerShdw blurRad="38100" dist="38100" dir="2700000" algn="tl">
                    <a:srgbClr val="C0C0C0"/>
                  </a:outerShdw>
                </a:effectLst>
              </a:rPr>
              <a:t>Public display of affection)… </a:t>
            </a:r>
          </a:p>
          <a:p>
            <a:pPr lvl="1">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a:t>
            </a:r>
            <a:r>
              <a:rPr lang="en-US" altLang="en-US" b="1">
                <a:solidFill>
                  <a:srgbClr val="CC0000"/>
                </a:solidFill>
                <a:effectLst>
                  <a:outerShdw blurRad="38100" dist="38100" dir="2700000" algn="tl">
                    <a:srgbClr val="C0C0C0"/>
                  </a:outerShdw>
                </a:effectLst>
              </a:rPr>
              <a:t>Inappropriate</a:t>
            </a:r>
            <a:r>
              <a:rPr lang="en-US" altLang="en-US" b="1">
                <a:solidFill>
                  <a:srgbClr val="000066"/>
                </a:solidFill>
                <a:effectLst>
                  <a:outerShdw blurRad="38100" dist="38100" dir="2700000" algn="tl">
                    <a:srgbClr val="C0C0C0"/>
                  </a:outerShdw>
                </a:effectLst>
              </a:rPr>
              <a:t> for members in uniform and may be discrediting </a:t>
            </a:r>
          </a:p>
          <a:p>
            <a:pPr lvl="1">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Indiscriminate displays of affection in public </a:t>
            </a:r>
            <a:r>
              <a:rPr lang="en-US" altLang="en-US" b="1">
                <a:solidFill>
                  <a:srgbClr val="CC0000"/>
                </a:solidFill>
                <a:effectLst>
                  <a:outerShdw blurRad="38100" dist="38100" dir="2700000" algn="tl">
                    <a:srgbClr val="C0C0C0"/>
                  </a:outerShdw>
                </a:effectLst>
              </a:rPr>
              <a:t>detract from the professional image</a:t>
            </a:r>
            <a:r>
              <a:rPr lang="en-US" altLang="en-US" b="1">
                <a:solidFill>
                  <a:srgbClr val="000066"/>
                </a:solidFill>
                <a:effectLst>
                  <a:outerShdw blurRad="38100" dist="38100" dir="2700000" algn="tl">
                    <a:srgbClr val="C0C0C0"/>
                  </a:outerShdw>
                </a:effectLst>
              </a:rPr>
              <a:t> the Air Force intends to project.</a:t>
            </a:r>
          </a:p>
        </p:txBody>
      </p:sp>
      <p:sp>
        <p:nvSpPr>
          <p:cNvPr id="435203" name="Rectangle 3">
            <a:extLst>
              <a:ext uri="{FF2B5EF4-FFF2-40B4-BE49-F238E27FC236}">
                <a16:creationId xmlns:a16="http://schemas.microsoft.com/office/drawing/2014/main" id="{AB8BDDA5-B2A9-C2A5-9B83-DD599D650A4B}"/>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5204" name="Picture 4">
            <a:extLst>
              <a:ext uri="{FF2B5EF4-FFF2-40B4-BE49-F238E27FC236}">
                <a16:creationId xmlns:a16="http://schemas.microsoft.com/office/drawing/2014/main" id="{9E883893-1380-3AA4-4532-70140BEF43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E3A1E1-BF60-7306-E7CE-2D463441596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13B31DCA-3D9E-B3F1-E8AC-5639CE4CAE93}"/>
              </a:ext>
            </a:extLst>
          </p:cNvPr>
          <p:cNvSpPr>
            <a:spLocks noGrp="1"/>
          </p:cNvSpPr>
          <p:nvPr>
            <p:ph type="sldNum" sz="quarter" idx="12"/>
          </p:nvPr>
        </p:nvSpPr>
        <p:spPr/>
        <p:txBody>
          <a:bodyPr/>
          <a:lstStyle/>
          <a:p>
            <a:fld id="{41B9E17F-C6AC-48E8-8E71-747AD634B8C4}" type="slidenum">
              <a:rPr lang="en-US" altLang="en-US"/>
              <a:pPr/>
              <a:t>24</a:t>
            </a:fld>
            <a:endParaRPr lang="en-US" altLang="en-US"/>
          </a:p>
        </p:txBody>
      </p:sp>
      <p:sp>
        <p:nvSpPr>
          <p:cNvPr id="436226" name="Rectangle 2">
            <a:extLst>
              <a:ext uri="{FF2B5EF4-FFF2-40B4-BE49-F238E27FC236}">
                <a16:creationId xmlns:a16="http://schemas.microsoft.com/office/drawing/2014/main" id="{9BDA4E70-12BA-B5B7-5CB7-857C2CBCE39C}"/>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Professional Relationships</a:t>
            </a:r>
          </a:p>
          <a:p>
            <a:pPr lvl="1">
              <a:lnSpc>
                <a:spcPct val="90000"/>
              </a:lnSpc>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E</a:t>
            </a:r>
            <a:r>
              <a:rPr lang="en-US" altLang="en-US" b="1">
                <a:solidFill>
                  <a:srgbClr val="000066"/>
                </a:solidFill>
                <a:effectLst>
                  <a:outerShdw blurRad="38100" dist="38100" dir="2700000" algn="tl">
                    <a:srgbClr val="C0C0C0"/>
                  </a:outerShdw>
                </a:effectLst>
              </a:rPr>
              <a:t>ssential to the effective operation of the USAF Explorers: </a:t>
            </a:r>
          </a:p>
          <a:p>
            <a:pPr lvl="1">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In all supervisory situations…</a:t>
            </a:r>
          </a:p>
          <a:p>
            <a:pPr lvl="2">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Must be a true professional relationship supportive of the mission and operational effectiveness of the Air Force Explorers.</a:t>
            </a:r>
          </a:p>
          <a:p>
            <a:pPr lvl="1">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There is a tradition and </a:t>
            </a:r>
            <a:r>
              <a:rPr lang="en-US" altLang="en-US" b="1">
                <a:solidFill>
                  <a:srgbClr val="CC0000"/>
                </a:solidFill>
                <a:effectLst>
                  <a:outerShdw blurRad="38100" dist="38100" dir="2700000" algn="tl">
                    <a:srgbClr val="C0C0C0"/>
                  </a:outerShdw>
                </a:effectLst>
              </a:rPr>
              <a:t>well recognized customs</a:t>
            </a:r>
            <a:r>
              <a:rPr lang="en-US" altLang="en-US" b="1">
                <a:solidFill>
                  <a:srgbClr val="000066"/>
                </a:solidFill>
                <a:effectLst>
                  <a:outerShdw blurRad="38100" dist="38100" dir="2700000" algn="tl">
                    <a:srgbClr val="C0C0C0"/>
                  </a:outerShdw>
                </a:effectLst>
              </a:rPr>
              <a:t> in the military service that…</a:t>
            </a:r>
          </a:p>
          <a:p>
            <a:pPr lvl="2">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Officers </a:t>
            </a:r>
            <a:r>
              <a:rPr lang="en-US" altLang="en-US" b="1">
                <a:solidFill>
                  <a:srgbClr val="CC0000"/>
                </a:solidFill>
                <a:effectLst>
                  <a:outerShdw blurRad="38100" dist="38100" dir="2700000" algn="tl">
                    <a:srgbClr val="C0C0C0"/>
                  </a:outerShdw>
                </a:effectLst>
              </a:rPr>
              <a:t>shall not fraternize</a:t>
            </a:r>
            <a:r>
              <a:rPr lang="en-US" altLang="en-US" b="1">
                <a:solidFill>
                  <a:srgbClr val="000066"/>
                </a:solidFill>
                <a:effectLst>
                  <a:outerShdw blurRad="38100" dist="38100" dir="2700000" algn="tl">
                    <a:srgbClr val="C0C0C0"/>
                  </a:outerShdw>
                </a:effectLst>
              </a:rPr>
              <a:t> with members of the opposite sex while in uniform.</a:t>
            </a:r>
          </a:p>
        </p:txBody>
      </p:sp>
      <p:sp>
        <p:nvSpPr>
          <p:cNvPr id="436227" name="Rectangle 3">
            <a:extLst>
              <a:ext uri="{FF2B5EF4-FFF2-40B4-BE49-F238E27FC236}">
                <a16:creationId xmlns:a16="http://schemas.microsoft.com/office/drawing/2014/main" id="{C62AF00B-9431-4E11-D807-E6CCD850196B}"/>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6228" name="Picture 4">
            <a:extLst>
              <a:ext uri="{FF2B5EF4-FFF2-40B4-BE49-F238E27FC236}">
                <a16:creationId xmlns:a16="http://schemas.microsoft.com/office/drawing/2014/main" id="{65A8E31F-F25D-0A84-9FE2-7DCD5B4E5E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96F77E3-82E9-34D2-A742-1C93F8BCF4F0}"/>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5AEDBF8E-1286-AD73-F358-EBC9AA231CD0}"/>
              </a:ext>
            </a:extLst>
          </p:cNvPr>
          <p:cNvSpPr>
            <a:spLocks noGrp="1"/>
          </p:cNvSpPr>
          <p:nvPr>
            <p:ph type="sldNum" sz="quarter" idx="12"/>
          </p:nvPr>
        </p:nvSpPr>
        <p:spPr/>
        <p:txBody>
          <a:bodyPr/>
          <a:lstStyle/>
          <a:p>
            <a:fld id="{063A03BA-005A-4250-933F-0ECBD3C9D411}" type="slidenum">
              <a:rPr lang="en-US" altLang="en-US"/>
              <a:pPr/>
              <a:t>25</a:t>
            </a:fld>
            <a:endParaRPr lang="en-US" altLang="en-US"/>
          </a:p>
        </p:txBody>
      </p:sp>
      <p:sp>
        <p:nvSpPr>
          <p:cNvPr id="437250" name="Rectangle 2">
            <a:extLst>
              <a:ext uri="{FF2B5EF4-FFF2-40B4-BE49-F238E27FC236}">
                <a16:creationId xmlns:a16="http://schemas.microsoft.com/office/drawing/2014/main" id="{B6589439-7EC8-3A6E-BADB-9A2EBC12AD18}"/>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buClr>
                <a:srgbClr val="000066"/>
              </a:buClr>
              <a:buFont typeface="Wingdings" panose="05000000000000000000" pitchFamily="2" charset="2"/>
              <a:buChar char="q"/>
            </a:pPr>
            <a:r>
              <a:rPr lang="en-US" altLang="en-US" sz="2400">
                <a:solidFill>
                  <a:schemeClr val="bg2"/>
                </a:solidFill>
                <a:effectLst>
                  <a:outerShdw blurRad="38100" dist="38100" dir="2700000" algn="tl">
                    <a:srgbClr val="C0C0C0"/>
                  </a:outerShdw>
                </a:effectLst>
              </a:rPr>
              <a:t> </a:t>
            </a:r>
            <a:r>
              <a:rPr lang="en-US" altLang="en-US" sz="2400">
                <a:effectLst>
                  <a:outerShdw blurRad="38100" dist="38100" dir="2700000" algn="tl">
                    <a:srgbClr val="C0C0C0"/>
                  </a:outerShdw>
                </a:effectLst>
              </a:rPr>
              <a:t> </a:t>
            </a:r>
            <a:r>
              <a:rPr lang="en-US" altLang="en-US" sz="2400" b="1">
                <a:solidFill>
                  <a:srgbClr val="000066"/>
                </a:solidFill>
                <a:effectLst>
                  <a:outerShdw blurRad="38100" dist="38100" dir="2700000" algn="tl">
                    <a:srgbClr val="C0C0C0"/>
                  </a:outerShdw>
                </a:effectLst>
              </a:rPr>
              <a:t>Professional Relationships</a:t>
            </a:r>
          </a:p>
          <a:p>
            <a:pPr lvl="1">
              <a:lnSpc>
                <a:spcPct val="80000"/>
              </a:lnSpc>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a:t>
            </a:r>
            <a:r>
              <a:rPr lang="en-US" altLang="en-US" sz="2400" b="1">
                <a:solidFill>
                  <a:srgbClr val="CC0000"/>
                </a:solidFill>
                <a:effectLst>
                  <a:outerShdw blurRad="38100" dist="38100" dir="2700000" algn="tl">
                    <a:srgbClr val="C0C0C0"/>
                  </a:outerShdw>
                </a:effectLst>
              </a:rPr>
              <a:t>There is a balance</a:t>
            </a:r>
            <a:r>
              <a:rPr lang="en-US" altLang="en-US" sz="2400" b="1">
                <a:solidFill>
                  <a:srgbClr val="000066"/>
                </a:solidFill>
                <a:effectLst>
                  <a:outerShdw blurRad="38100" dist="38100" dir="2700000" algn="tl">
                    <a:srgbClr val="C0C0C0"/>
                  </a:outerShdw>
                </a:effectLst>
              </a:rPr>
              <a:t> that recognizes the appropriateness of that relationships. </a:t>
            </a:r>
          </a:p>
          <a:p>
            <a:pPr lvl="1">
              <a:lnSpc>
                <a:spcPct val="80000"/>
              </a:lnSpc>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a:t>
            </a:r>
            <a:r>
              <a:rPr lang="en-US" altLang="en-US" sz="2400" b="1">
                <a:solidFill>
                  <a:srgbClr val="CC0000"/>
                </a:solidFill>
                <a:effectLst>
                  <a:outerShdw blurRad="38100" dist="38100" dir="2700000" algn="tl">
                    <a:srgbClr val="C0C0C0"/>
                  </a:outerShdw>
                </a:effectLst>
              </a:rPr>
              <a:t>Social contact contributing</a:t>
            </a:r>
            <a:r>
              <a:rPr lang="en-US" altLang="en-US" sz="2400" b="1">
                <a:solidFill>
                  <a:srgbClr val="000066"/>
                </a:solidFill>
                <a:effectLst>
                  <a:outerShdw blurRad="38100" dist="38100" dir="2700000" algn="tl">
                    <a:srgbClr val="C0C0C0"/>
                  </a:outerShdw>
                </a:effectLst>
              </a:rPr>
              <a:t> to unit cohesiveness and effectiveness is encouraged. </a:t>
            </a:r>
          </a:p>
          <a:p>
            <a:pPr lvl="1">
              <a:lnSpc>
                <a:spcPct val="80000"/>
              </a:lnSpc>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a:t>
            </a:r>
            <a:r>
              <a:rPr lang="en-US" altLang="en-US" sz="2400" b="1">
                <a:solidFill>
                  <a:srgbClr val="CC0000"/>
                </a:solidFill>
                <a:effectLst>
                  <a:outerShdw blurRad="38100" dist="38100" dir="2700000" algn="tl">
                    <a:srgbClr val="C0C0C0"/>
                  </a:outerShdw>
                </a:effectLst>
              </a:rPr>
              <a:t>Excessive socialization and undue familiarity</a:t>
            </a:r>
            <a:r>
              <a:rPr lang="en-US" altLang="en-US" sz="2400" b="1">
                <a:solidFill>
                  <a:srgbClr val="000066"/>
                </a:solidFill>
                <a:effectLst>
                  <a:outerShdw blurRad="38100" dist="38100" dir="2700000" algn="tl">
                    <a:srgbClr val="C0C0C0"/>
                  </a:outerShdw>
                </a:effectLst>
              </a:rPr>
              <a:t>, real or perceived, degrades leadership, interferes with command authority and mission effectiveness. </a:t>
            </a:r>
          </a:p>
          <a:p>
            <a:pPr lvl="1">
              <a:lnSpc>
                <a:spcPct val="80000"/>
              </a:lnSpc>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It is important that </a:t>
            </a:r>
            <a:r>
              <a:rPr lang="en-US" altLang="en-US" sz="2400" b="1">
                <a:solidFill>
                  <a:srgbClr val="CC0000"/>
                </a:solidFill>
                <a:effectLst>
                  <a:outerShdw blurRad="38100" dist="38100" dir="2700000" algn="tl">
                    <a:srgbClr val="C0C0C0"/>
                  </a:outerShdw>
                </a:effectLst>
              </a:rPr>
              <a:t>every commander and supervisor,</a:t>
            </a:r>
            <a:r>
              <a:rPr lang="en-US" altLang="en-US" sz="2400" b="1">
                <a:solidFill>
                  <a:srgbClr val="000066"/>
                </a:solidFill>
                <a:effectLst>
                  <a:outerShdw blurRad="38100" dist="38100" dir="2700000" algn="tl">
                    <a:srgbClr val="C0C0C0"/>
                  </a:outerShdw>
                </a:effectLst>
              </a:rPr>
              <a:t> both on and off duty, </a:t>
            </a:r>
            <a:r>
              <a:rPr lang="en-US" altLang="en-US" sz="2400" b="1">
                <a:solidFill>
                  <a:srgbClr val="CC0000"/>
                </a:solidFill>
                <a:effectLst>
                  <a:outerShdw blurRad="38100" dist="38100" dir="2700000" algn="tl">
                    <a:srgbClr val="C0C0C0"/>
                  </a:outerShdw>
                </a:effectLst>
              </a:rPr>
              <a:t>reflects the appropriate professional relationship</a:t>
            </a:r>
            <a:r>
              <a:rPr lang="en-US" altLang="en-US" sz="2400" b="1">
                <a:solidFill>
                  <a:srgbClr val="000066"/>
                </a:solidFill>
                <a:effectLst>
                  <a:outerShdw blurRad="38100" dist="38100" dir="2700000" algn="tl">
                    <a:srgbClr val="C0C0C0"/>
                  </a:outerShdw>
                </a:effectLst>
              </a:rPr>
              <a:t> vital to mission accomplishment.</a:t>
            </a:r>
          </a:p>
        </p:txBody>
      </p:sp>
      <p:sp>
        <p:nvSpPr>
          <p:cNvPr id="437251" name="Rectangle 3">
            <a:extLst>
              <a:ext uri="{FF2B5EF4-FFF2-40B4-BE49-F238E27FC236}">
                <a16:creationId xmlns:a16="http://schemas.microsoft.com/office/drawing/2014/main" id="{1B8356C9-6394-7CDF-C4B0-466576DDE141}"/>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7252" name="Picture 4">
            <a:extLst>
              <a:ext uri="{FF2B5EF4-FFF2-40B4-BE49-F238E27FC236}">
                <a16:creationId xmlns:a16="http://schemas.microsoft.com/office/drawing/2014/main" id="{722BCB13-48D7-EFF2-8132-DF53A22B9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F42B6E8-16E4-7BD5-2E44-9B0D0C5633BA}"/>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ECC06426-6180-AE14-8559-772C5D7A9202}"/>
              </a:ext>
            </a:extLst>
          </p:cNvPr>
          <p:cNvSpPr>
            <a:spLocks noGrp="1"/>
          </p:cNvSpPr>
          <p:nvPr>
            <p:ph type="sldNum" sz="quarter" idx="12"/>
          </p:nvPr>
        </p:nvSpPr>
        <p:spPr/>
        <p:txBody>
          <a:bodyPr/>
          <a:lstStyle/>
          <a:p>
            <a:fld id="{54A862CB-DCB6-4ADF-B66B-45DC153CC780}" type="slidenum">
              <a:rPr lang="en-US" altLang="en-US"/>
              <a:pPr/>
              <a:t>26</a:t>
            </a:fld>
            <a:endParaRPr lang="en-US" altLang="en-US"/>
          </a:p>
        </p:txBody>
      </p:sp>
      <p:sp>
        <p:nvSpPr>
          <p:cNvPr id="403458" name="Rectangle 2">
            <a:extLst>
              <a:ext uri="{FF2B5EF4-FFF2-40B4-BE49-F238E27FC236}">
                <a16:creationId xmlns:a16="http://schemas.microsoft.com/office/drawing/2014/main" id="{988F541A-0A27-A21D-2C3D-99069AF2F449}"/>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Professional Relationships</a:t>
            </a: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It is equally important that all commanders and supervisors </a:t>
            </a:r>
            <a:r>
              <a:rPr lang="en-US" altLang="en-US" sz="2400">
                <a:solidFill>
                  <a:srgbClr val="CC0000"/>
                </a:solidFill>
                <a:effectLst>
                  <a:outerShdw blurRad="38100" dist="38100" dir="2700000" algn="tl">
                    <a:srgbClr val="C0C0C0"/>
                  </a:outerShdw>
                </a:effectLst>
              </a:rPr>
              <a:t>recognize and enforce existing regulations and standards.</a:t>
            </a:r>
          </a:p>
          <a:p>
            <a:pPr>
              <a:lnSpc>
                <a:spcPct val="90000"/>
              </a:lnSpc>
              <a:buClr>
                <a:srgbClr val="000066"/>
              </a:buClr>
              <a:buFont typeface="Wingdings" panose="05000000000000000000" pitchFamily="2" charset="2"/>
              <a:buChar char="q"/>
            </a:pPr>
            <a:endParaRPr lang="en-US" altLang="en-US" sz="2400">
              <a:solidFill>
                <a:srgbClr val="CC0000"/>
              </a:solidFill>
              <a:effectLst>
                <a:outerShdw blurRad="38100" dist="38100" dir="2700000" algn="tl">
                  <a:srgbClr val="C0C0C0"/>
                </a:outerShdw>
              </a:effectLst>
            </a:endParaRP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Air Force Explorer members of different grades are expected to maintain a professional relationship governed by the essential elements of mutual respect, dignity and military courtesy. </a:t>
            </a:r>
          </a:p>
          <a:p>
            <a:pPr>
              <a:lnSpc>
                <a:spcPct val="90000"/>
              </a:lnSpc>
              <a:buClr>
                <a:srgbClr val="000066"/>
              </a:buClr>
              <a:buFont typeface="Wingdings" panose="05000000000000000000" pitchFamily="2" charset="2"/>
              <a:buChar char="q"/>
            </a:pPr>
            <a:endParaRPr lang="en-US" altLang="en-US" sz="2400">
              <a:solidFill>
                <a:srgbClr val="000066"/>
              </a:solidFill>
              <a:effectLst>
                <a:outerShdw blurRad="38100" dist="38100" dir="2700000" algn="tl">
                  <a:srgbClr val="C0C0C0"/>
                </a:outerShdw>
              </a:effectLst>
            </a:endParaRP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Every officer </a:t>
            </a:r>
            <a:r>
              <a:rPr lang="en-US" altLang="en-US" sz="2400">
                <a:solidFill>
                  <a:srgbClr val="CC0000"/>
                </a:solidFill>
                <a:effectLst>
                  <a:outerShdw blurRad="38100" dist="38100" dir="2700000" algn="tl">
                    <a:srgbClr val="C0C0C0"/>
                  </a:outerShdw>
                </a:effectLst>
              </a:rPr>
              <a:t>must demonstrate</a:t>
            </a:r>
            <a:r>
              <a:rPr lang="en-US" altLang="en-US" sz="2400">
                <a:solidFill>
                  <a:srgbClr val="000066"/>
                </a:solidFill>
                <a:effectLst>
                  <a:outerShdw blurRad="38100" dist="38100" dir="2700000" algn="tl">
                    <a:srgbClr val="C0C0C0"/>
                  </a:outerShdw>
                </a:effectLst>
              </a:rPr>
              <a:t> the appropriate military bearing and conduct both on and off duty.</a:t>
            </a:r>
            <a:r>
              <a:rPr lang="en-US" altLang="en-US" sz="2400">
                <a:solidFill>
                  <a:schemeClr val="bg2"/>
                </a:solidFill>
                <a:effectLst>
                  <a:outerShdw blurRad="38100" dist="38100" dir="2700000" algn="tl">
                    <a:srgbClr val="C0C0C0"/>
                  </a:outerShdw>
                </a:effectLst>
              </a:rPr>
              <a:t> </a:t>
            </a:r>
          </a:p>
        </p:txBody>
      </p:sp>
      <p:sp>
        <p:nvSpPr>
          <p:cNvPr id="403459" name="Rectangle 3">
            <a:extLst>
              <a:ext uri="{FF2B5EF4-FFF2-40B4-BE49-F238E27FC236}">
                <a16:creationId xmlns:a16="http://schemas.microsoft.com/office/drawing/2014/main" id="{F5F719FB-027D-3C3F-2F84-4CFAB4E9060B}"/>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03460" name="Picture 4">
            <a:extLst>
              <a:ext uri="{FF2B5EF4-FFF2-40B4-BE49-F238E27FC236}">
                <a16:creationId xmlns:a16="http://schemas.microsoft.com/office/drawing/2014/main" id="{D6D2E11A-27EA-124E-AE17-AA520EB41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7185A1A-8D50-1DFC-2C71-820E6AEF2300}"/>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951BB958-89CB-EF32-8871-210C318A5AB2}"/>
              </a:ext>
            </a:extLst>
          </p:cNvPr>
          <p:cNvSpPr>
            <a:spLocks noGrp="1"/>
          </p:cNvSpPr>
          <p:nvPr>
            <p:ph type="sldNum" sz="quarter" idx="12"/>
          </p:nvPr>
        </p:nvSpPr>
        <p:spPr/>
        <p:txBody>
          <a:bodyPr/>
          <a:lstStyle/>
          <a:p>
            <a:fld id="{0C225427-8BA7-41CD-8298-1A586EB63A80}" type="slidenum">
              <a:rPr lang="en-US" altLang="en-US"/>
              <a:pPr/>
              <a:t>27</a:t>
            </a:fld>
            <a:endParaRPr lang="en-US" altLang="en-US"/>
          </a:p>
        </p:txBody>
      </p:sp>
      <p:sp>
        <p:nvSpPr>
          <p:cNvPr id="402434" name="Rectangle 2">
            <a:extLst>
              <a:ext uri="{FF2B5EF4-FFF2-40B4-BE49-F238E27FC236}">
                <a16:creationId xmlns:a16="http://schemas.microsoft.com/office/drawing/2014/main" id="{A6903648-1633-B1B2-FB9F-E903645CF53C}"/>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400">
                <a:solidFill>
                  <a:schemeClr val="bg2"/>
                </a:solidFill>
                <a:effectLst>
                  <a:outerShdw blurRad="38100" dist="38100" dir="2700000" algn="tl">
                    <a:srgbClr val="C0C0C0"/>
                  </a:outerShdw>
                </a:effectLst>
              </a:rPr>
              <a:t> </a:t>
            </a:r>
            <a:r>
              <a:rPr lang="en-US" altLang="en-US" sz="2400">
                <a:solidFill>
                  <a:srgbClr val="000066"/>
                </a:solidFill>
                <a:effectLst>
                  <a:outerShdw blurRad="38100" dist="38100" dir="2700000" algn="tl">
                    <a:srgbClr val="C0C0C0"/>
                  </a:outerShdw>
                </a:effectLst>
              </a:rPr>
              <a:t>Military Ethics </a:t>
            </a:r>
          </a:p>
          <a:p>
            <a:pPr lvl="1">
              <a:lnSpc>
                <a:spcPct val="90000"/>
              </a:lnSpc>
              <a:buClr>
                <a:srgbClr val="000066"/>
              </a:buClr>
              <a:buFont typeface="Wingdings" panose="05000000000000000000" pitchFamily="2" charset="2"/>
              <a:buChar char="q"/>
            </a:pPr>
            <a:r>
              <a:rPr lang="en-US" altLang="en-US" sz="2000">
                <a:solidFill>
                  <a:srgbClr val="000066"/>
                </a:solidFill>
                <a:effectLst>
                  <a:outerShdw blurRad="38100" dist="38100" dir="2700000" algn="tl">
                    <a:srgbClr val="C0C0C0"/>
                  </a:outerShdw>
                </a:effectLst>
              </a:rPr>
              <a:t> As a member of the USAF Explorers, </a:t>
            </a:r>
            <a:r>
              <a:rPr lang="en-US" altLang="en-US" sz="2000">
                <a:solidFill>
                  <a:srgbClr val="CC0000"/>
                </a:solidFill>
                <a:effectLst>
                  <a:outerShdw blurRad="38100" dist="38100" dir="2700000" algn="tl">
                    <a:srgbClr val="C0C0C0"/>
                  </a:outerShdw>
                </a:effectLst>
              </a:rPr>
              <a:t>you must practice the highest standards of behavior, obedience, and loyalty</a:t>
            </a:r>
            <a:r>
              <a:rPr lang="en-US" altLang="en-US" sz="2000">
                <a:solidFill>
                  <a:srgbClr val="000066"/>
                </a:solidFill>
                <a:effectLst>
                  <a:outerShdw blurRad="38100" dist="38100" dir="2700000" algn="tl">
                    <a:srgbClr val="C0C0C0"/>
                  </a:outerShdw>
                </a:effectLst>
              </a:rPr>
              <a:t> - not only </a:t>
            </a:r>
          </a:p>
          <a:p>
            <a:pPr lvl="2">
              <a:lnSpc>
                <a:spcPct val="90000"/>
              </a:lnSpc>
              <a:buClr>
                <a:srgbClr val="000066"/>
              </a:buClr>
              <a:buFont typeface="Wingdings" panose="05000000000000000000" pitchFamily="2" charset="2"/>
              <a:buChar char="q"/>
            </a:pPr>
            <a:r>
              <a:rPr lang="en-US" altLang="en-US" sz="1800">
                <a:solidFill>
                  <a:srgbClr val="000066"/>
                </a:solidFill>
                <a:effectLst>
                  <a:outerShdw blurRad="38100" dist="38100" dir="2700000" algn="tl">
                    <a:srgbClr val="C0C0C0"/>
                  </a:outerShdw>
                </a:effectLst>
              </a:rPr>
              <a:t> In your duty billet</a:t>
            </a:r>
          </a:p>
          <a:p>
            <a:pPr lvl="2">
              <a:lnSpc>
                <a:spcPct val="90000"/>
              </a:lnSpc>
              <a:buClr>
                <a:srgbClr val="000066"/>
              </a:buClr>
              <a:buFont typeface="Wingdings" panose="05000000000000000000" pitchFamily="2" charset="2"/>
              <a:buChar char="q"/>
            </a:pPr>
            <a:r>
              <a:rPr lang="en-US" altLang="en-US" sz="1800">
                <a:solidFill>
                  <a:srgbClr val="000066"/>
                </a:solidFill>
                <a:effectLst>
                  <a:outerShdw blurRad="38100" dist="38100" dir="2700000" algn="tl">
                    <a:srgbClr val="C0C0C0"/>
                  </a:outerShdw>
                </a:effectLst>
              </a:rPr>
              <a:t> In your relationship with other people</a:t>
            </a:r>
          </a:p>
          <a:p>
            <a:pPr lvl="2">
              <a:lnSpc>
                <a:spcPct val="90000"/>
              </a:lnSpc>
              <a:buClr>
                <a:srgbClr val="000066"/>
              </a:buClr>
              <a:buFont typeface="Wingdings" panose="05000000000000000000" pitchFamily="2" charset="2"/>
              <a:buChar char="q"/>
            </a:pPr>
            <a:r>
              <a:rPr lang="en-US" altLang="en-US" sz="1800">
                <a:solidFill>
                  <a:srgbClr val="000066"/>
                </a:solidFill>
                <a:effectLst>
                  <a:outerShdw blurRad="38100" dist="38100" dir="2700000" algn="tl">
                    <a:srgbClr val="C0C0C0"/>
                  </a:outerShdw>
                </a:effectLst>
              </a:rPr>
              <a:t> In your dealings in the civilian community </a:t>
            </a:r>
          </a:p>
          <a:p>
            <a:pPr lvl="1">
              <a:lnSpc>
                <a:spcPct val="90000"/>
              </a:lnSpc>
              <a:buClr>
                <a:srgbClr val="000066"/>
              </a:buClr>
              <a:buFont typeface="Wingdings" panose="05000000000000000000" pitchFamily="2" charset="2"/>
              <a:buChar char="q"/>
            </a:pPr>
            <a:r>
              <a:rPr lang="en-US" altLang="en-US" sz="2000">
                <a:solidFill>
                  <a:srgbClr val="000066"/>
                </a:solidFill>
                <a:effectLst>
                  <a:outerShdw blurRad="38100" dist="38100" dir="2700000" algn="tl">
                    <a:srgbClr val="C0C0C0"/>
                  </a:outerShdw>
                </a:effectLst>
              </a:rPr>
              <a:t> Your code of ethics must be such that your behavior and motives </a:t>
            </a:r>
            <a:r>
              <a:rPr lang="en-US" altLang="en-US" sz="2000">
                <a:solidFill>
                  <a:srgbClr val="CC0000"/>
                </a:solidFill>
                <a:effectLst>
                  <a:outerShdw blurRad="38100" dist="38100" dir="2700000" algn="tl">
                    <a:srgbClr val="C0C0C0"/>
                  </a:outerShdw>
                </a:effectLst>
              </a:rPr>
              <a:t>do not create even an appearance of impropriety</a:t>
            </a:r>
            <a:r>
              <a:rPr lang="en-US" altLang="en-US" sz="2000">
                <a:solidFill>
                  <a:srgbClr val="000066"/>
                </a:solidFill>
                <a:effectLst>
                  <a:outerShdw blurRad="38100" dist="38100" dir="2700000" algn="tl">
                    <a:srgbClr val="C0C0C0"/>
                  </a:outerShdw>
                </a:effectLst>
              </a:rPr>
              <a:t>. </a:t>
            </a:r>
          </a:p>
          <a:p>
            <a:pPr lvl="1">
              <a:lnSpc>
                <a:spcPct val="90000"/>
              </a:lnSpc>
              <a:buClr>
                <a:srgbClr val="000066"/>
              </a:buClr>
              <a:buFont typeface="Wingdings" panose="05000000000000000000" pitchFamily="2" charset="2"/>
              <a:buChar char="q"/>
            </a:pPr>
            <a:r>
              <a:rPr lang="en-US" altLang="en-US" sz="2000">
                <a:solidFill>
                  <a:srgbClr val="000066"/>
                </a:solidFill>
                <a:effectLst>
                  <a:outerShdw blurRad="38100" dist="38100" dir="2700000" algn="tl">
                    <a:srgbClr val="C0C0C0"/>
                  </a:outerShdw>
                </a:effectLst>
              </a:rPr>
              <a:t> Your commitment to integrity </a:t>
            </a:r>
            <a:r>
              <a:rPr lang="en-US" altLang="en-US" sz="2000">
                <a:solidFill>
                  <a:srgbClr val="CC0000"/>
                </a:solidFill>
                <a:effectLst>
                  <a:outerShdw blurRad="38100" dist="38100" dir="2700000" algn="tl">
                    <a:srgbClr val="C0C0C0"/>
                  </a:outerShdw>
                </a:effectLst>
              </a:rPr>
              <a:t>will lead the way for others</a:t>
            </a:r>
            <a:r>
              <a:rPr lang="en-US" altLang="en-US" sz="2000">
                <a:solidFill>
                  <a:srgbClr val="000066"/>
                </a:solidFill>
                <a:effectLst>
                  <a:outerShdw blurRad="38100" dist="38100" dir="2700000" algn="tl">
                    <a:srgbClr val="C0C0C0"/>
                  </a:outerShdw>
                </a:effectLst>
              </a:rPr>
              <a:t> to follow. </a:t>
            </a:r>
          </a:p>
          <a:p>
            <a:pPr lvl="1">
              <a:lnSpc>
                <a:spcPct val="90000"/>
              </a:lnSpc>
              <a:buClr>
                <a:srgbClr val="000066"/>
              </a:buClr>
              <a:buFont typeface="Wingdings" panose="05000000000000000000" pitchFamily="2" charset="2"/>
              <a:buChar char="q"/>
            </a:pPr>
            <a:r>
              <a:rPr lang="en-US" altLang="en-US" sz="2000">
                <a:solidFill>
                  <a:srgbClr val="000066"/>
                </a:solidFill>
                <a:effectLst>
                  <a:outerShdw blurRad="38100" dist="38100" dir="2700000" algn="tl">
                    <a:srgbClr val="C0C0C0"/>
                  </a:outerShdw>
                </a:effectLst>
              </a:rPr>
              <a:t> You may not engage in any conduct that is illegal, dishonest, or otherwise brings </a:t>
            </a:r>
            <a:r>
              <a:rPr lang="en-US" altLang="en-US" sz="2000">
                <a:solidFill>
                  <a:srgbClr val="CC0000"/>
                </a:solidFill>
                <a:effectLst>
                  <a:outerShdw blurRad="38100" dist="38100" dir="2700000" algn="tl">
                    <a:srgbClr val="C0C0C0"/>
                  </a:outerShdw>
                </a:effectLst>
              </a:rPr>
              <a:t>discredit to the service</a:t>
            </a:r>
            <a:r>
              <a:rPr lang="en-US" altLang="en-US" sz="2000">
                <a:solidFill>
                  <a:srgbClr val="000066"/>
                </a:solidFill>
                <a:effectLst>
                  <a:outerShdw blurRad="38100" dist="38100" dir="2700000" algn="tl">
                    <a:srgbClr val="C0C0C0"/>
                  </a:outerShdw>
                </a:effectLst>
              </a:rPr>
              <a:t> in any way, shape or form.</a:t>
            </a:r>
          </a:p>
        </p:txBody>
      </p:sp>
      <p:sp>
        <p:nvSpPr>
          <p:cNvPr id="402435" name="Rectangle 3">
            <a:extLst>
              <a:ext uri="{FF2B5EF4-FFF2-40B4-BE49-F238E27FC236}">
                <a16:creationId xmlns:a16="http://schemas.microsoft.com/office/drawing/2014/main" id="{72D3A076-A66E-9AF4-151A-84520474F00A}"/>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02436" name="Picture 4">
            <a:extLst>
              <a:ext uri="{FF2B5EF4-FFF2-40B4-BE49-F238E27FC236}">
                <a16:creationId xmlns:a16="http://schemas.microsoft.com/office/drawing/2014/main" id="{A61777E1-A323-AADF-ECDD-977F11A3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8E55EBD-34AB-4AEC-6836-6D8966FC5997}"/>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6287EB8F-AD04-34CA-9DCE-EE8B62D47604}"/>
              </a:ext>
            </a:extLst>
          </p:cNvPr>
          <p:cNvSpPr>
            <a:spLocks noGrp="1"/>
          </p:cNvSpPr>
          <p:nvPr>
            <p:ph type="sldNum" sz="quarter" idx="12"/>
          </p:nvPr>
        </p:nvSpPr>
        <p:spPr/>
        <p:txBody>
          <a:bodyPr/>
          <a:lstStyle/>
          <a:p>
            <a:fld id="{D220C58D-CB6F-4BC0-8109-3924A3FF48BD}" type="slidenum">
              <a:rPr lang="en-US" altLang="en-US"/>
              <a:pPr/>
              <a:t>28</a:t>
            </a:fld>
            <a:endParaRPr lang="en-US" altLang="en-US"/>
          </a:p>
        </p:txBody>
      </p:sp>
      <p:sp>
        <p:nvSpPr>
          <p:cNvPr id="438274" name="Rectangle 2">
            <a:extLst>
              <a:ext uri="{FF2B5EF4-FFF2-40B4-BE49-F238E27FC236}">
                <a16:creationId xmlns:a16="http://schemas.microsoft.com/office/drawing/2014/main" id="{7CE36FEA-EE07-E5AE-683B-CA77BF30BFC7}"/>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Duty Performance…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Duty billet performance </a:t>
            </a:r>
            <a:r>
              <a:rPr lang="en-US" altLang="en-US">
                <a:solidFill>
                  <a:srgbClr val="CC0000"/>
                </a:solidFill>
                <a:effectLst>
                  <a:outerShdw blurRad="38100" dist="38100" dir="2700000" algn="tl">
                    <a:srgbClr val="C0C0C0"/>
                  </a:outerShdw>
                </a:effectLst>
              </a:rPr>
              <a:t>standards include</a:t>
            </a:r>
            <a:r>
              <a:rPr lang="en-US" altLang="en-US">
                <a:solidFill>
                  <a:srgbClr val="000066"/>
                </a:solidFill>
                <a:effectLst>
                  <a:outerShdw blurRad="38100" dist="38100" dir="2700000" algn="tl">
                    <a:srgbClr val="C0C0C0"/>
                  </a:outerShdw>
                </a:effectLst>
              </a:rPr>
              <a:t>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What you do</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How much you do</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How well you accomplish the duties.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Your primary responsibility is </a:t>
            </a:r>
            <a:r>
              <a:rPr lang="en-US" altLang="en-US">
                <a:solidFill>
                  <a:srgbClr val="CC0000"/>
                </a:solidFill>
                <a:effectLst>
                  <a:outerShdw blurRad="38100" dist="38100" dir="2700000" algn="tl">
                    <a:srgbClr val="C0C0C0"/>
                  </a:outerShdw>
                </a:effectLst>
              </a:rPr>
              <a:t>to do your part</a:t>
            </a:r>
            <a:r>
              <a:rPr lang="en-US" altLang="en-US">
                <a:solidFill>
                  <a:srgbClr val="000066"/>
                </a:solidFill>
                <a:effectLst>
                  <a:outerShdw blurRad="38100" dist="38100" dir="2700000" algn="tl">
                    <a:srgbClr val="C0C0C0"/>
                  </a:outerShdw>
                </a:effectLst>
              </a:rPr>
              <a:t> to accomplish the mission.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Requires more than technical proficiency.</a:t>
            </a:r>
          </a:p>
          <a:p>
            <a:pPr lvl="1">
              <a:buClr>
                <a:srgbClr val="000066"/>
              </a:buClr>
              <a:buFont typeface="Wingdings" panose="05000000000000000000" pitchFamily="2" charset="2"/>
              <a:buNone/>
            </a:pPr>
            <a:endParaRPr lang="en-US" altLang="en-US">
              <a:solidFill>
                <a:srgbClr val="000066"/>
              </a:solidFill>
              <a:effectLst>
                <a:outerShdw blurRad="38100" dist="38100" dir="2700000" algn="tl">
                  <a:srgbClr val="C0C0C0"/>
                </a:outerShdw>
              </a:effectLst>
            </a:endParaRPr>
          </a:p>
        </p:txBody>
      </p:sp>
      <p:sp>
        <p:nvSpPr>
          <p:cNvPr id="438275" name="Rectangle 3">
            <a:extLst>
              <a:ext uri="{FF2B5EF4-FFF2-40B4-BE49-F238E27FC236}">
                <a16:creationId xmlns:a16="http://schemas.microsoft.com/office/drawing/2014/main" id="{918D1A32-1B21-F7DE-04A6-4A62868B9E65}"/>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8276" name="Picture 4">
            <a:extLst>
              <a:ext uri="{FF2B5EF4-FFF2-40B4-BE49-F238E27FC236}">
                <a16:creationId xmlns:a16="http://schemas.microsoft.com/office/drawing/2014/main" id="{4BA0B47A-2A4D-BFB7-A695-A15BD4A065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42AE0C-7C73-4D10-E5BF-B464CF7A6BB1}"/>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5089D92F-E578-E5EA-C3ED-2ECD5F03D632}"/>
              </a:ext>
            </a:extLst>
          </p:cNvPr>
          <p:cNvSpPr>
            <a:spLocks noGrp="1"/>
          </p:cNvSpPr>
          <p:nvPr>
            <p:ph type="sldNum" sz="quarter" idx="12"/>
          </p:nvPr>
        </p:nvSpPr>
        <p:spPr/>
        <p:txBody>
          <a:bodyPr/>
          <a:lstStyle/>
          <a:p>
            <a:fld id="{685DC71D-004E-4F1B-B5AD-C18CD50E68B5}" type="slidenum">
              <a:rPr lang="en-US" altLang="en-US"/>
              <a:pPr/>
              <a:t>29</a:t>
            </a:fld>
            <a:endParaRPr lang="en-US" altLang="en-US"/>
          </a:p>
        </p:txBody>
      </p:sp>
      <p:sp>
        <p:nvSpPr>
          <p:cNvPr id="439298" name="Rectangle 2">
            <a:extLst>
              <a:ext uri="{FF2B5EF4-FFF2-40B4-BE49-F238E27FC236}">
                <a16:creationId xmlns:a16="http://schemas.microsoft.com/office/drawing/2014/main" id="{74D007D2-90B2-CD51-4145-E5DC9CFDA072}"/>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Duty Performance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You must be a </a:t>
            </a:r>
            <a:r>
              <a:rPr lang="en-US" altLang="en-US">
                <a:solidFill>
                  <a:srgbClr val="CC0000"/>
                </a:solidFill>
                <a:effectLst>
                  <a:outerShdw blurRad="38100" dist="38100" dir="2700000" algn="tl">
                    <a:srgbClr val="C0C0C0"/>
                  </a:outerShdw>
                </a:effectLst>
              </a:rPr>
              <a:t>good team player</a:t>
            </a:r>
            <a:r>
              <a:rPr lang="en-US" altLang="en-US">
                <a:solidFill>
                  <a:srgbClr val="000066"/>
                </a:solidFill>
                <a:effectLst>
                  <a:outerShdw blurRad="38100" dist="38100" dir="2700000" algn="tl">
                    <a:srgbClr val="C0C0C0"/>
                  </a:outerShdw>
                </a:effectLst>
              </a:rPr>
              <a:t>.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You must be </a:t>
            </a:r>
            <a:r>
              <a:rPr lang="en-US" altLang="en-US">
                <a:solidFill>
                  <a:srgbClr val="CC0000"/>
                </a:solidFill>
                <a:effectLst>
                  <a:outerShdw blurRad="38100" dist="38100" dir="2700000" algn="tl">
                    <a:srgbClr val="C0C0C0"/>
                  </a:outerShdw>
                </a:effectLst>
              </a:rPr>
              <a:t>responsive.</a:t>
            </a:r>
            <a:r>
              <a:rPr lang="en-US" altLang="en-US">
                <a:solidFill>
                  <a:srgbClr val="000066"/>
                </a:solidFill>
                <a:effectLst>
                  <a:outerShdw blurRad="38100" dist="38100" dir="2700000" algn="tl">
                    <a:srgbClr val="C0C0C0"/>
                  </a:outerShdw>
                </a:effectLst>
              </a:rPr>
              <a:t>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Do what you are told to do </a:t>
            </a:r>
            <a:r>
              <a:rPr lang="en-US" altLang="en-US">
                <a:solidFill>
                  <a:srgbClr val="CC0000"/>
                </a:solidFill>
                <a:effectLst>
                  <a:outerShdw blurRad="38100" dist="38100" dir="2700000" algn="tl">
                    <a:srgbClr val="C0C0C0"/>
                  </a:outerShdw>
                </a:effectLst>
              </a:rPr>
              <a:t>quickly and efficiently.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You must be </a:t>
            </a:r>
            <a:r>
              <a:rPr lang="en-US" altLang="en-US">
                <a:solidFill>
                  <a:srgbClr val="CC0000"/>
                </a:solidFill>
                <a:effectLst>
                  <a:outerShdw blurRad="38100" dist="38100" dir="2700000" algn="tl">
                    <a:srgbClr val="C0C0C0"/>
                  </a:outerShdw>
                </a:effectLst>
              </a:rPr>
              <a:t>dependable and responsible</a:t>
            </a:r>
            <a:r>
              <a:rPr lang="en-US" altLang="en-US">
                <a:solidFill>
                  <a:srgbClr val="000066"/>
                </a:solidFill>
                <a:effectLst>
                  <a:outerShdw blurRad="38100" dist="38100" dir="2700000" algn="tl">
                    <a:srgbClr val="C0C0C0"/>
                  </a:outerShdw>
                </a:effectLst>
              </a:rPr>
              <a:t> for your actions…</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So supervisors </a:t>
            </a:r>
            <a:r>
              <a:rPr lang="en-US" altLang="en-US">
                <a:solidFill>
                  <a:srgbClr val="CC0000"/>
                </a:solidFill>
                <a:effectLst>
                  <a:outerShdw blurRad="38100" dist="38100" dir="2700000" algn="tl">
                    <a:srgbClr val="C0C0C0"/>
                  </a:outerShdw>
                </a:effectLst>
              </a:rPr>
              <a:t>do not have to ask</a:t>
            </a:r>
            <a:r>
              <a:rPr lang="en-US" altLang="en-US">
                <a:solidFill>
                  <a:srgbClr val="000066"/>
                </a:solidFill>
                <a:effectLst>
                  <a:outerShdw blurRad="38100" dist="38100" dir="2700000" algn="tl">
                    <a:srgbClr val="C0C0C0"/>
                  </a:outerShdw>
                </a:effectLst>
              </a:rPr>
              <a:t> to consistently monitor or follow up on your activities. </a:t>
            </a:r>
          </a:p>
        </p:txBody>
      </p:sp>
      <p:sp>
        <p:nvSpPr>
          <p:cNvPr id="439299" name="Rectangle 3">
            <a:extLst>
              <a:ext uri="{FF2B5EF4-FFF2-40B4-BE49-F238E27FC236}">
                <a16:creationId xmlns:a16="http://schemas.microsoft.com/office/drawing/2014/main" id="{465CA466-B7EC-08E3-D310-90CABCF44DCE}"/>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39300" name="Picture 4">
            <a:extLst>
              <a:ext uri="{FF2B5EF4-FFF2-40B4-BE49-F238E27FC236}">
                <a16:creationId xmlns:a16="http://schemas.microsoft.com/office/drawing/2014/main" id="{2DB34B5F-DB82-E65F-01DF-E1003F8317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47A21DE-F6EE-8806-ADA9-2E225A50CCF7}"/>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0DCE53D7-7081-2049-36D5-E7520BE7BB44}"/>
              </a:ext>
            </a:extLst>
          </p:cNvPr>
          <p:cNvSpPr>
            <a:spLocks noGrp="1"/>
          </p:cNvSpPr>
          <p:nvPr>
            <p:ph type="sldNum" sz="quarter" idx="12"/>
          </p:nvPr>
        </p:nvSpPr>
        <p:spPr/>
        <p:txBody>
          <a:bodyPr/>
          <a:lstStyle/>
          <a:p>
            <a:fld id="{A59F4923-CBAA-4CE6-AFF0-BF3E7B65F4A3}" type="slidenum">
              <a:rPr lang="en-US" altLang="en-US"/>
              <a:pPr/>
              <a:t>3</a:t>
            </a:fld>
            <a:endParaRPr lang="en-US" altLang="en-US"/>
          </a:p>
        </p:txBody>
      </p:sp>
      <p:sp>
        <p:nvSpPr>
          <p:cNvPr id="312323" name="Rectangle 3">
            <a:extLst>
              <a:ext uri="{FF2B5EF4-FFF2-40B4-BE49-F238E27FC236}">
                <a16:creationId xmlns:a16="http://schemas.microsoft.com/office/drawing/2014/main" id="{8E98C9C7-F9B1-2651-3EE1-962241B3CAD1}"/>
              </a:ext>
            </a:extLst>
          </p:cNvPr>
          <p:cNvSpPr>
            <a:spLocks noChangeArrowheads="1"/>
          </p:cNvSpPr>
          <p:nvPr/>
        </p:nvSpPr>
        <p:spPr bwMode="auto">
          <a:xfrm>
            <a:off x="1219200" y="3276600"/>
            <a:ext cx="7162800" cy="14478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AutoNum type="arabicPeriod"/>
            </a:pPr>
            <a:r>
              <a:rPr lang="en-US" altLang="en-US" sz="4000">
                <a:solidFill>
                  <a:srgbClr val="CC0000"/>
                </a:solidFill>
                <a:effectLst/>
                <a:latin typeface="Arial" panose="020B0604020202020204" pitchFamily="34" charset="0"/>
              </a:rPr>
              <a:t> INTRO – USAF EXPLORER PROGRAM</a:t>
            </a:r>
          </a:p>
        </p:txBody>
      </p:sp>
      <p:sp>
        <p:nvSpPr>
          <p:cNvPr id="312326" name="Rectangle 6">
            <a:extLst>
              <a:ext uri="{FF2B5EF4-FFF2-40B4-BE49-F238E27FC236}">
                <a16:creationId xmlns:a16="http://schemas.microsoft.com/office/drawing/2014/main" id="{2E16C12E-EAD2-14C3-FE52-2F3FEFEC6403}"/>
              </a:ext>
            </a:extLst>
          </p:cNvPr>
          <p:cNvSpPr>
            <a:spLocks noChangeArrowheads="1"/>
          </p:cNvSpPr>
          <p:nvPr/>
        </p:nvSpPr>
        <p:spPr bwMode="auto">
          <a:xfrm>
            <a:off x="2133600" y="304800"/>
            <a:ext cx="6705600" cy="10668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 (AFXD 36-29)</a:t>
            </a:r>
            <a:r>
              <a:rPr lang="en-US" altLang="en-US" sz="2400" b="0">
                <a:solidFill>
                  <a:srgbClr val="000099"/>
                </a:solidFill>
                <a:latin typeface="Arial Black" panose="020B0A04020102020204" pitchFamily="34" charset="0"/>
              </a:rPr>
              <a:t> </a:t>
            </a:r>
          </a:p>
        </p:txBody>
      </p:sp>
      <p:pic>
        <p:nvPicPr>
          <p:cNvPr id="312327" name="Picture 7">
            <a:extLst>
              <a:ext uri="{FF2B5EF4-FFF2-40B4-BE49-F238E27FC236}">
                <a16:creationId xmlns:a16="http://schemas.microsoft.com/office/drawing/2014/main" id="{BC0FD25C-A5EF-71C2-C395-C0DF5F7F36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87FD106-C856-C6A8-FD9E-4740145361AE}"/>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754F5271-143D-6C6C-F4D1-D12B58BECD83}"/>
              </a:ext>
            </a:extLst>
          </p:cNvPr>
          <p:cNvSpPr>
            <a:spLocks noGrp="1"/>
          </p:cNvSpPr>
          <p:nvPr>
            <p:ph type="sldNum" sz="quarter" idx="12"/>
          </p:nvPr>
        </p:nvSpPr>
        <p:spPr/>
        <p:txBody>
          <a:bodyPr/>
          <a:lstStyle/>
          <a:p>
            <a:fld id="{C6C15B81-4747-4515-9FAC-FFEFDCFD7BE7}" type="slidenum">
              <a:rPr lang="en-US" altLang="en-US"/>
              <a:pPr/>
              <a:t>30</a:t>
            </a:fld>
            <a:endParaRPr lang="en-US" altLang="en-US"/>
          </a:p>
        </p:txBody>
      </p:sp>
      <p:sp>
        <p:nvSpPr>
          <p:cNvPr id="440322" name="Rectangle 2">
            <a:extLst>
              <a:ext uri="{FF2B5EF4-FFF2-40B4-BE49-F238E27FC236}">
                <a16:creationId xmlns:a16="http://schemas.microsoft.com/office/drawing/2014/main" id="{A9D9CB09-E3FB-70FE-C011-176EBE7B3F63}"/>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Drug / Alcohol Abuse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Drug Abuse-the illegal or improper use of drugs is </a:t>
            </a:r>
            <a:r>
              <a:rPr lang="en-US" altLang="en-US">
                <a:solidFill>
                  <a:srgbClr val="CC0000"/>
                </a:solidFill>
                <a:effectLst>
                  <a:outerShdw blurRad="38100" dist="38100" dir="2700000" algn="tl">
                    <a:srgbClr val="C0C0C0"/>
                  </a:outerShdw>
                </a:effectLst>
              </a:rPr>
              <a:t>absolutely incompatible with military service standards</a:t>
            </a:r>
            <a:r>
              <a:rPr lang="en-US" altLang="en-US">
                <a:solidFill>
                  <a:srgbClr val="000066"/>
                </a:solidFill>
                <a:effectLst>
                  <a:outerShdw blurRad="38100" dist="38100" dir="2700000" algn="tl">
                    <a:srgbClr val="C0C0C0"/>
                  </a:outerShdw>
                </a:effectLst>
              </a:rPr>
              <a:t> of behavior, performance, and discipline necessary for accomplishing the mission and will not be tolerated, in any circumstances.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Illegal use of drugs is against the law and </a:t>
            </a:r>
            <a:r>
              <a:rPr lang="en-US" altLang="en-US">
                <a:solidFill>
                  <a:srgbClr val="CC0000"/>
                </a:solidFill>
                <a:effectLst>
                  <a:outerShdw blurRad="38100" dist="38100" dir="2700000" algn="tl">
                    <a:srgbClr val="C0C0C0"/>
                  </a:outerShdw>
                </a:effectLst>
              </a:rPr>
              <a:t>will be punishable with extreme prejudice</a:t>
            </a:r>
            <a:r>
              <a:rPr lang="en-US" altLang="en-US">
                <a:solidFill>
                  <a:srgbClr val="000066"/>
                </a:solidFill>
                <a:effectLst>
                  <a:outerShdw blurRad="38100" dist="38100" dir="2700000" algn="tl">
                    <a:srgbClr val="C0C0C0"/>
                  </a:outerShdw>
                </a:effectLst>
              </a:rPr>
              <a:t>. </a:t>
            </a:r>
          </a:p>
        </p:txBody>
      </p:sp>
      <p:sp>
        <p:nvSpPr>
          <p:cNvPr id="440323" name="Rectangle 3">
            <a:extLst>
              <a:ext uri="{FF2B5EF4-FFF2-40B4-BE49-F238E27FC236}">
                <a16:creationId xmlns:a16="http://schemas.microsoft.com/office/drawing/2014/main" id="{77C6371B-C307-F29B-FD69-A416697E9F63}"/>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40324" name="Picture 4">
            <a:extLst>
              <a:ext uri="{FF2B5EF4-FFF2-40B4-BE49-F238E27FC236}">
                <a16:creationId xmlns:a16="http://schemas.microsoft.com/office/drawing/2014/main" id="{5F2D15B4-2867-5F37-B18F-9C95455BE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29FAA1F-420E-07D8-25A6-D1F45DCE5677}"/>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FF3101DD-0C39-D503-6324-654CBF96EBBE}"/>
              </a:ext>
            </a:extLst>
          </p:cNvPr>
          <p:cNvSpPr>
            <a:spLocks noGrp="1"/>
          </p:cNvSpPr>
          <p:nvPr>
            <p:ph type="sldNum" sz="quarter" idx="12"/>
          </p:nvPr>
        </p:nvSpPr>
        <p:spPr/>
        <p:txBody>
          <a:bodyPr/>
          <a:lstStyle/>
          <a:p>
            <a:fld id="{EE61DF81-E160-4D62-8F15-978863143DBF}" type="slidenum">
              <a:rPr lang="en-US" altLang="en-US"/>
              <a:pPr/>
              <a:t>31</a:t>
            </a:fld>
            <a:endParaRPr lang="en-US" altLang="en-US"/>
          </a:p>
        </p:txBody>
      </p:sp>
      <p:sp>
        <p:nvSpPr>
          <p:cNvPr id="441346" name="Rectangle 2">
            <a:extLst>
              <a:ext uri="{FF2B5EF4-FFF2-40B4-BE49-F238E27FC236}">
                <a16:creationId xmlns:a16="http://schemas.microsoft.com/office/drawing/2014/main" id="{706C69C8-D6F4-24CE-BF43-57568D19730F}"/>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solidFill>
                  <a:srgbClr val="000066"/>
                </a:solidFill>
                <a:effectLst>
                  <a:outerShdw blurRad="38100" dist="38100" dir="2700000" algn="tl">
                    <a:srgbClr val="C0C0C0"/>
                  </a:outerShdw>
                </a:effectLst>
              </a:rPr>
              <a:t>Drug / Alcohol Abuse </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a:t>
            </a:r>
            <a:r>
              <a:rPr lang="en-US" altLang="en-US" sz="2400">
                <a:solidFill>
                  <a:srgbClr val="CC0000"/>
                </a:solidFill>
                <a:effectLst>
                  <a:outerShdw blurRad="38100" dist="38100" dir="2700000" algn="tl">
                    <a:srgbClr val="C0C0C0"/>
                  </a:outerShdw>
                </a:effectLst>
              </a:rPr>
              <a:t>Each individual officer</a:t>
            </a:r>
            <a:r>
              <a:rPr lang="en-US" altLang="en-US" sz="2400">
                <a:solidFill>
                  <a:srgbClr val="000066"/>
                </a:solidFill>
                <a:effectLst>
                  <a:outerShdw blurRad="38100" dist="38100" dir="2700000" algn="tl">
                    <a:srgbClr val="C0C0C0"/>
                  </a:outerShdw>
                </a:effectLst>
              </a:rPr>
              <a:t> has the responsibility to exercise good judgment in the use of alcohol. </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No cadet personnel may use alcohol </a:t>
            </a:r>
            <a:r>
              <a:rPr lang="en-US" altLang="en-US" sz="2400">
                <a:solidFill>
                  <a:srgbClr val="CC0000"/>
                </a:solidFill>
                <a:effectLst>
                  <a:outerShdw blurRad="38100" dist="38100" dir="2700000" algn="tl">
                    <a:srgbClr val="C0C0C0"/>
                  </a:outerShdw>
                </a:effectLst>
              </a:rPr>
              <a:t>under any circumstances</a:t>
            </a:r>
            <a:r>
              <a:rPr lang="en-US" altLang="en-US" sz="2400">
                <a:solidFill>
                  <a:srgbClr val="000066"/>
                </a:solidFill>
                <a:effectLst>
                  <a:outerShdw blurRad="38100" dist="38100" dir="2700000" algn="tl">
                    <a:srgbClr val="C0C0C0"/>
                  </a:outerShdw>
                </a:effectLst>
              </a:rPr>
              <a:t>. </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Should alcohol abuse be suspected, then the </a:t>
            </a:r>
            <a:r>
              <a:rPr lang="en-US" altLang="en-US" sz="2400">
                <a:solidFill>
                  <a:srgbClr val="CC0000"/>
                </a:solidFill>
                <a:effectLst>
                  <a:outerShdw blurRad="38100" dist="38100" dir="2700000" algn="tl">
                    <a:srgbClr val="C0C0C0"/>
                  </a:outerShdw>
                </a:effectLst>
              </a:rPr>
              <a:t>officer has an obligation to report this</a:t>
            </a:r>
            <a:r>
              <a:rPr lang="en-US" altLang="en-US" sz="2400">
                <a:solidFill>
                  <a:srgbClr val="000066"/>
                </a:solidFill>
                <a:effectLst>
                  <a:outerShdw blurRad="38100" dist="38100" dir="2700000" algn="tl">
                    <a:srgbClr val="C0C0C0"/>
                  </a:outerShdw>
                </a:effectLst>
              </a:rPr>
              <a:t> to their commander.</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Driving while under the influence of alcohol or other illegal stimulants is against the law and </a:t>
            </a:r>
            <a:r>
              <a:rPr lang="en-US" altLang="en-US" sz="2400">
                <a:solidFill>
                  <a:srgbClr val="CC0000"/>
                </a:solidFill>
                <a:effectLst>
                  <a:outerShdw blurRad="38100" dist="38100" dir="2700000" algn="tl">
                    <a:srgbClr val="C0C0C0"/>
                  </a:outerShdw>
                </a:effectLst>
              </a:rPr>
              <a:t>will be punishable with extreme prejudice</a:t>
            </a:r>
            <a:r>
              <a:rPr lang="en-US" altLang="en-US" sz="2400">
                <a:solidFill>
                  <a:srgbClr val="000066"/>
                </a:solidFill>
                <a:effectLst>
                  <a:outerShdw blurRad="38100" dist="38100" dir="2700000" algn="tl">
                    <a:srgbClr val="C0C0C0"/>
                  </a:outerShdw>
                </a:effectLst>
              </a:rPr>
              <a:t>. </a:t>
            </a:r>
          </a:p>
        </p:txBody>
      </p:sp>
      <p:sp>
        <p:nvSpPr>
          <p:cNvPr id="441347" name="Rectangle 3">
            <a:extLst>
              <a:ext uri="{FF2B5EF4-FFF2-40B4-BE49-F238E27FC236}">
                <a16:creationId xmlns:a16="http://schemas.microsoft.com/office/drawing/2014/main" id="{B261736B-8349-CD9F-E601-11FC96CA475A}"/>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41348" name="Picture 4">
            <a:extLst>
              <a:ext uri="{FF2B5EF4-FFF2-40B4-BE49-F238E27FC236}">
                <a16:creationId xmlns:a16="http://schemas.microsoft.com/office/drawing/2014/main" id="{5857EC4A-0D27-18B7-7133-A440F266A1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5F9D934-E15D-4037-3673-62729EC0DF9E}"/>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84D46A6D-458F-547E-3B60-1E3A2E2662D9}"/>
              </a:ext>
            </a:extLst>
          </p:cNvPr>
          <p:cNvSpPr>
            <a:spLocks noGrp="1"/>
          </p:cNvSpPr>
          <p:nvPr>
            <p:ph type="sldNum" sz="quarter" idx="12"/>
          </p:nvPr>
        </p:nvSpPr>
        <p:spPr/>
        <p:txBody>
          <a:bodyPr/>
          <a:lstStyle/>
          <a:p>
            <a:fld id="{C332AA86-A5B8-4AF3-8F85-B45688DDC64A}" type="slidenum">
              <a:rPr lang="en-US" altLang="en-US"/>
              <a:pPr/>
              <a:t>32</a:t>
            </a:fld>
            <a:endParaRPr lang="en-US" altLang="en-US"/>
          </a:p>
        </p:txBody>
      </p:sp>
      <p:sp>
        <p:nvSpPr>
          <p:cNvPr id="442370" name="Rectangle 2">
            <a:extLst>
              <a:ext uri="{FF2B5EF4-FFF2-40B4-BE49-F238E27FC236}">
                <a16:creationId xmlns:a16="http://schemas.microsoft.com/office/drawing/2014/main" id="{5A4CA072-C5AF-33BB-5AAE-9A5A938C2A5A}"/>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solidFill>
                  <a:srgbClr val="000066"/>
                </a:solidFill>
                <a:effectLst>
                  <a:outerShdw blurRad="38100" dist="38100" dir="2700000" algn="tl">
                    <a:srgbClr val="C0C0C0"/>
                  </a:outerShdw>
                </a:effectLst>
              </a:rPr>
              <a:t>Financial Responsibility</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Every officer is </a:t>
            </a:r>
            <a:r>
              <a:rPr lang="en-US" altLang="en-US" sz="2400">
                <a:solidFill>
                  <a:srgbClr val="CC0000"/>
                </a:solidFill>
                <a:effectLst>
                  <a:outerShdw blurRad="38100" dist="38100" dir="2700000" algn="tl">
                    <a:srgbClr val="C0C0C0"/>
                  </a:outerShdw>
                </a:effectLst>
              </a:rPr>
              <a:t>expected to pay their debts on time</a:t>
            </a:r>
            <a:r>
              <a:rPr lang="en-US" altLang="en-US" sz="2400">
                <a:solidFill>
                  <a:srgbClr val="000066"/>
                </a:solidFill>
                <a:effectLst>
                  <a:outerShdw blurRad="38100" dist="38100" dir="2700000" algn="tl">
                    <a:srgbClr val="C0C0C0"/>
                  </a:outerShdw>
                </a:effectLst>
              </a:rPr>
              <a:t> to avoid any penalties or other repercussions that may be faced during their service time. </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Failure to satisfy your financial obligations is not consistent with the </a:t>
            </a:r>
            <a:r>
              <a:rPr lang="en-US" altLang="en-US" sz="2400">
                <a:solidFill>
                  <a:srgbClr val="CC0000"/>
                </a:solidFill>
                <a:effectLst>
                  <a:outerShdw blurRad="38100" dist="38100" dir="2700000" algn="tl">
                    <a:srgbClr val="C0C0C0"/>
                  </a:outerShdw>
                </a:effectLst>
              </a:rPr>
              <a:t>standards of conduct</a:t>
            </a:r>
            <a:r>
              <a:rPr lang="en-US" altLang="en-US" sz="2400">
                <a:solidFill>
                  <a:srgbClr val="000066"/>
                </a:solidFill>
                <a:effectLst>
                  <a:outerShdw blurRad="38100" dist="38100" dir="2700000" algn="tl">
                    <a:srgbClr val="C0C0C0"/>
                  </a:outerShdw>
                </a:effectLst>
              </a:rPr>
              <a:t> expected of Air Force Explorers. </a:t>
            </a:r>
          </a:p>
          <a:p>
            <a:pPr lvl="1">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Carry out your financial responsibility without recourse or reminder so that commanders will not have to place undue burden upon you when payments begin to stack up.</a:t>
            </a:r>
          </a:p>
        </p:txBody>
      </p:sp>
      <p:sp>
        <p:nvSpPr>
          <p:cNvPr id="442371" name="Rectangle 3">
            <a:extLst>
              <a:ext uri="{FF2B5EF4-FFF2-40B4-BE49-F238E27FC236}">
                <a16:creationId xmlns:a16="http://schemas.microsoft.com/office/drawing/2014/main" id="{1A011F09-438D-7D15-0B14-9E44C98135DF}"/>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42372" name="Picture 4">
            <a:extLst>
              <a:ext uri="{FF2B5EF4-FFF2-40B4-BE49-F238E27FC236}">
                <a16:creationId xmlns:a16="http://schemas.microsoft.com/office/drawing/2014/main" id="{07658DB2-D743-80E1-B10C-1C9E058CF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BD6FE46-042D-93E8-2843-189ED2F7572D}"/>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4481FD5A-BB09-FB48-4EF6-D1C6D9DAD0B7}"/>
              </a:ext>
            </a:extLst>
          </p:cNvPr>
          <p:cNvSpPr>
            <a:spLocks noGrp="1"/>
          </p:cNvSpPr>
          <p:nvPr>
            <p:ph type="sldNum" sz="quarter" idx="12"/>
          </p:nvPr>
        </p:nvSpPr>
        <p:spPr/>
        <p:txBody>
          <a:bodyPr/>
          <a:lstStyle/>
          <a:p>
            <a:fld id="{AAF13820-61A1-45AA-933B-476761D1EBAA}" type="slidenum">
              <a:rPr lang="en-US" altLang="en-US"/>
              <a:pPr/>
              <a:t>33</a:t>
            </a:fld>
            <a:endParaRPr lang="en-US" altLang="en-US"/>
          </a:p>
        </p:txBody>
      </p:sp>
      <p:sp>
        <p:nvSpPr>
          <p:cNvPr id="443394" name="Rectangle 2">
            <a:extLst>
              <a:ext uri="{FF2B5EF4-FFF2-40B4-BE49-F238E27FC236}">
                <a16:creationId xmlns:a16="http://schemas.microsoft.com/office/drawing/2014/main" id="{DEF67E02-8537-178F-3E48-A9D6CEE9497F}"/>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400">
                <a:solidFill>
                  <a:schemeClr val="bg2"/>
                </a:solidFill>
                <a:effectLst>
                  <a:outerShdw blurRad="38100" dist="38100" dir="2700000" algn="tl">
                    <a:srgbClr val="C0C0C0"/>
                  </a:outerShdw>
                </a:effectLst>
              </a:rPr>
              <a:t> </a:t>
            </a:r>
            <a:r>
              <a:rPr lang="en-US" altLang="en-US" sz="2400">
                <a:solidFill>
                  <a:srgbClr val="000066"/>
                </a:solidFill>
                <a:effectLst>
                  <a:outerShdw blurRad="38100" dist="38100" dir="2700000" algn="tl">
                    <a:srgbClr val="C0C0C0"/>
                  </a:outerShdw>
                </a:effectLst>
              </a:rPr>
              <a:t>Personal Statements…</a:t>
            </a: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When making public statements of official Air Force Explorers matters, remember that as a military representative, you have an </a:t>
            </a:r>
            <a:r>
              <a:rPr lang="en-US" altLang="en-US" sz="2400">
                <a:solidFill>
                  <a:srgbClr val="CC0000"/>
                </a:solidFill>
                <a:effectLst>
                  <a:outerShdw blurRad="38100" dist="38100" dir="2700000" algn="tl">
                    <a:srgbClr val="C0C0C0"/>
                  </a:outerShdw>
                </a:effectLst>
              </a:rPr>
              <a:t>obligation to reflect credit and a positive image</a:t>
            </a:r>
            <a:r>
              <a:rPr lang="en-US" altLang="en-US" sz="2400">
                <a:solidFill>
                  <a:srgbClr val="000066"/>
                </a:solidFill>
                <a:effectLst>
                  <a:outerShdw blurRad="38100" dist="38100" dir="2700000" algn="tl">
                    <a:srgbClr val="C0C0C0"/>
                  </a:outerShdw>
                </a:effectLst>
              </a:rPr>
              <a:t> at all times. </a:t>
            </a: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Commanders are the appropriate or authorized representative to make official public statements in all areas. </a:t>
            </a:r>
          </a:p>
          <a:p>
            <a:pPr>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To make sure that Air Force Explorers information is presented professionally, personnel should make certain it is accurate, prompt, and factual bringing no hypothetical or speculative reasoning in any matter. </a:t>
            </a:r>
          </a:p>
        </p:txBody>
      </p:sp>
      <p:sp>
        <p:nvSpPr>
          <p:cNvPr id="443395" name="Rectangle 3">
            <a:extLst>
              <a:ext uri="{FF2B5EF4-FFF2-40B4-BE49-F238E27FC236}">
                <a16:creationId xmlns:a16="http://schemas.microsoft.com/office/drawing/2014/main" id="{D0D1E233-1AF6-6D06-4288-E6727D28A1EC}"/>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43396" name="Picture 4">
            <a:extLst>
              <a:ext uri="{FF2B5EF4-FFF2-40B4-BE49-F238E27FC236}">
                <a16:creationId xmlns:a16="http://schemas.microsoft.com/office/drawing/2014/main" id="{DA960D35-31AD-ADEB-A83E-20188B5B2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5B05951-484B-B825-09FB-DA0DCB595695}"/>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1C8DBABF-EAC5-B66F-DD30-41B79E97E6A9}"/>
              </a:ext>
            </a:extLst>
          </p:cNvPr>
          <p:cNvSpPr>
            <a:spLocks noGrp="1"/>
          </p:cNvSpPr>
          <p:nvPr>
            <p:ph type="sldNum" sz="quarter" idx="12"/>
          </p:nvPr>
        </p:nvSpPr>
        <p:spPr/>
        <p:txBody>
          <a:bodyPr/>
          <a:lstStyle/>
          <a:p>
            <a:fld id="{CA7D4F74-48A1-4AAA-8A91-ADB7EF3F60CE}" type="slidenum">
              <a:rPr lang="en-US" altLang="en-US"/>
              <a:pPr/>
              <a:t>34</a:t>
            </a:fld>
            <a:endParaRPr lang="en-US" altLang="en-US"/>
          </a:p>
        </p:txBody>
      </p:sp>
      <p:sp>
        <p:nvSpPr>
          <p:cNvPr id="444418" name="Rectangle 2">
            <a:extLst>
              <a:ext uri="{FF2B5EF4-FFF2-40B4-BE49-F238E27FC236}">
                <a16:creationId xmlns:a16="http://schemas.microsoft.com/office/drawing/2014/main" id="{5F1B133B-6A35-788F-752B-AFE4929BD060}"/>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Personal Statements…</a:t>
            </a:r>
          </a:p>
          <a:p>
            <a:pPr>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Officers are </a:t>
            </a:r>
            <a:r>
              <a:rPr lang="en-US" altLang="en-US">
                <a:solidFill>
                  <a:srgbClr val="CC0000"/>
                </a:solidFill>
                <a:effectLst>
                  <a:outerShdw blurRad="38100" dist="38100" dir="2700000" algn="tl">
                    <a:srgbClr val="C0C0C0"/>
                  </a:outerShdw>
                </a:effectLst>
              </a:rPr>
              <a:t>free to express their opinions in public matters that will reflect well</a:t>
            </a:r>
            <a:r>
              <a:rPr lang="en-US" altLang="en-US">
                <a:solidFill>
                  <a:srgbClr val="000066"/>
                </a:solidFill>
                <a:effectLst>
                  <a:outerShdw blurRad="38100" dist="38100" dir="2700000" algn="tl">
                    <a:srgbClr val="C0C0C0"/>
                  </a:outerShdw>
                </a:effectLst>
              </a:rPr>
              <a:t> on the unit or bring credit where it is due. </a:t>
            </a:r>
          </a:p>
          <a:p>
            <a:pPr>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t>
            </a:r>
            <a:r>
              <a:rPr lang="en-US" altLang="en-US">
                <a:solidFill>
                  <a:srgbClr val="CC0000"/>
                </a:solidFill>
                <a:effectLst>
                  <a:outerShdw blurRad="38100" dist="38100" dir="2700000" algn="tl">
                    <a:srgbClr val="C0C0C0"/>
                  </a:outerShdw>
                </a:effectLst>
              </a:rPr>
              <a:t>Complaining in an open forum</a:t>
            </a:r>
            <a:r>
              <a:rPr lang="en-US" altLang="en-US">
                <a:solidFill>
                  <a:srgbClr val="000066"/>
                </a:solidFill>
                <a:effectLst>
                  <a:outerShdw blurRad="38100" dist="38100" dir="2700000" algn="tl">
                    <a:srgbClr val="C0C0C0"/>
                  </a:outerShdw>
                </a:effectLst>
              </a:rPr>
              <a:t> with the public present </a:t>
            </a:r>
            <a:r>
              <a:rPr lang="en-US" altLang="en-US">
                <a:solidFill>
                  <a:srgbClr val="CC0000"/>
                </a:solidFill>
                <a:effectLst>
                  <a:outerShdw blurRad="38100" dist="38100" dir="2700000" algn="tl">
                    <a:srgbClr val="C0C0C0"/>
                  </a:outerShdw>
                </a:effectLst>
              </a:rPr>
              <a:t>is not good for the conduct</a:t>
            </a:r>
            <a:r>
              <a:rPr lang="en-US" altLang="en-US">
                <a:solidFill>
                  <a:srgbClr val="000066"/>
                </a:solidFill>
                <a:effectLst>
                  <a:outerShdw blurRad="38100" dist="38100" dir="2700000" algn="tl">
                    <a:srgbClr val="C0C0C0"/>
                  </a:outerShdw>
                </a:effectLst>
              </a:rPr>
              <a:t>, appearance, or conductive to a professional military unit. </a:t>
            </a:r>
          </a:p>
        </p:txBody>
      </p:sp>
      <p:sp>
        <p:nvSpPr>
          <p:cNvPr id="444419" name="Rectangle 3">
            <a:extLst>
              <a:ext uri="{FF2B5EF4-FFF2-40B4-BE49-F238E27FC236}">
                <a16:creationId xmlns:a16="http://schemas.microsoft.com/office/drawing/2014/main" id="{3971E2B2-93CF-F1C2-3215-FD323C128B90}"/>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3. OFFICER CONDUCT</a:t>
            </a:r>
          </a:p>
        </p:txBody>
      </p:sp>
      <p:pic>
        <p:nvPicPr>
          <p:cNvPr id="444420" name="Picture 4">
            <a:extLst>
              <a:ext uri="{FF2B5EF4-FFF2-40B4-BE49-F238E27FC236}">
                <a16:creationId xmlns:a16="http://schemas.microsoft.com/office/drawing/2014/main" id="{81A0DC8C-7237-5FDA-2BCB-A2E245F43F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366CB1B-545B-55FD-0D2A-EA1CAEB15BFE}"/>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6A7BF4C-AC72-2043-92F9-E2DCC39A5436}"/>
              </a:ext>
            </a:extLst>
          </p:cNvPr>
          <p:cNvSpPr>
            <a:spLocks noGrp="1"/>
          </p:cNvSpPr>
          <p:nvPr>
            <p:ph type="sldNum" sz="quarter" idx="12"/>
          </p:nvPr>
        </p:nvSpPr>
        <p:spPr/>
        <p:txBody>
          <a:bodyPr/>
          <a:lstStyle/>
          <a:p>
            <a:fld id="{7B8FB2EB-7137-4186-8F2B-FD014DE0C0F9}" type="slidenum">
              <a:rPr lang="en-US" altLang="en-US"/>
              <a:pPr/>
              <a:t>35</a:t>
            </a:fld>
            <a:endParaRPr lang="en-US" altLang="en-US"/>
          </a:p>
        </p:txBody>
      </p:sp>
      <p:sp>
        <p:nvSpPr>
          <p:cNvPr id="404482" name="Rectangle 2">
            <a:extLst>
              <a:ext uri="{FF2B5EF4-FFF2-40B4-BE49-F238E27FC236}">
                <a16:creationId xmlns:a16="http://schemas.microsoft.com/office/drawing/2014/main" id="{B993A86A-54E4-AC4D-FDF0-0A73BD24C903}"/>
              </a:ext>
            </a:extLst>
          </p:cNvPr>
          <p:cNvSpPr>
            <a:spLocks noChangeArrowheads="1"/>
          </p:cNvSpPr>
          <p:nvPr/>
        </p:nvSpPr>
        <p:spPr bwMode="auto">
          <a:xfrm>
            <a:off x="1828800" y="2133600"/>
            <a:ext cx="6019800" cy="7620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sz="3600">
                <a:solidFill>
                  <a:srgbClr val="CC0000"/>
                </a:solidFill>
                <a:effectLst/>
                <a:latin typeface="Arial" panose="020B0604020202020204" pitchFamily="34" charset="0"/>
              </a:rPr>
              <a:t>4. OFFICER CHARACTER</a:t>
            </a:r>
          </a:p>
        </p:txBody>
      </p:sp>
      <p:sp>
        <p:nvSpPr>
          <p:cNvPr id="404483" name="Rectangle 3">
            <a:extLst>
              <a:ext uri="{FF2B5EF4-FFF2-40B4-BE49-F238E27FC236}">
                <a16:creationId xmlns:a16="http://schemas.microsoft.com/office/drawing/2014/main" id="{B6B495BA-AFE0-A27E-85F8-01DBA2D1BD3E}"/>
              </a:ext>
            </a:extLst>
          </p:cNvPr>
          <p:cNvSpPr>
            <a:spLocks noChangeArrowheads="1"/>
          </p:cNvSpPr>
          <p:nvPr/>
        </p:nvSpPr>
        <p:spPr bwMode="auto">
          <a:xfrm>
            <a:off x="2819400" y="685800"/>
            <a:ext cx="5181600" cy="7620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endParaRPr lang="en-US" altLang="en-US" sz="2600" b="0">
              <a:solidFill>
                <a:srgbClr val="000066"/>
              </a:solidFill>
              <a:latin typeface="Arial Black" panose="020B0A04020102020204" pitchFamily="34" charset="0"/>
            </a:endParaRPr>
          </a:p>
        </p:txBody>
      </p:sp>
      <p:pic>
        <p:nvPicPr>
          <p:cNvPr id="404484" name="Picture 4">
            <a:extLst>
              <a:ext uri="{FF2B5EF4-FFF2-40B4-BE49-F238E27FC236}">
                <a16:creationId xmlns:a16="http://schemas.microsoft.com/office/drawing/2014/main" id="{59056C89-E849-82AA-CB20-232DD4FC41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
        <p:nvSpPr>
          <p:cNvPr id="404485" name="Rectangle 5">
            <a:extLst>
              <a:ext uri="{FF2B5EF4-FFF2-40B4-BE49-F238E27FC236}">
                <a16:creationId xmlns:a16="http://schemas.microsoft.com/office/drawing/2014/main" id="{A3E51A7D-FF32-92FB-7B6E-8122F9D29A5D}"/>
              </a:ext>
            </a:extLst>
          </p:cNvPr>
          <p:cNvSpPr>
            <a:spLocks noChangeArrowheads="1"/>
          </p:cNvSpPr>
          <p:nvPr/>
        </p:nvSpPr>
        <p:spPr bwMode="auto">
          <a:xfrm>
            <a:off x="2819400" y="2895600"/>
            <a:ext cx="4419600" cy="24384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a:solidFill>
                  <a:srgbClr val="000066"/>
                </a:solidFill>
                <a:effectLst/>
                <a:latin typeface="Arial" panose="020B0604020202020204" pitchFamily="34" charset="0"/>
              </a:rPr>
              <a:t> - Integrity</a:t>
            </a:r>
          </a:p>
          <a:p>
            <a:pPr>
              <a:lnSpc>
                <a:spcPct val="100000"/>
              </a:lnSpc>
              <a:spcBef>
                <a:spcPct val="20000"/>
              </a:spcBef>
              <a:buClrTx/>
              <a:buFontTx/>
              <a:buNone/>
            </a:pPr>
            <a:r>
              <a:rPr lang="en-US" altLang="en-US">
                <a:solidFill>
                  <a:srgbClr val="000066"/>
                </a:solidFill>
                <a:effectLst/>
                <a:latin typeface="Arial" panose="020B0604020202020204" pitchFamily="34" charset="0"/>
              </a:rPr>
              <a:t> - Loyalty </a:t>
            </a:r>
          </a:p>
          <a:p>
            <a:pPr>
              <a:lnSpc>
                <a:spcPct val="100000"/>
              </a:lnSpc>
              <a:spcBef>
                <a:spcPct val="20000"/>
              </a:spcBef>
              <a:buClrTx/>
              <a:buFontTx/>
              <a:buNone/>
            </a:pPr>
            <a:r>
              <a:rPr lang="en-US" altLang="en-US">
                <a:solidFill>
                  <a:srgbClr val="000066"/>
                </a:solidFill>
                <a:effectLst/>
                <a:latin typeface="Arial" panose="020B0604020202020204" pitchFamily="34" charset="0"/>
              </a:rPr>
              <a:t> - Commitment</a:t>
            </a:r>
          </a:p>
          <a:p>
            <a:pPr>
              <a:lnSpc>
                <a:spcPct val="100000"/>
              </a:lnSpc>
              <a:spcBef>
                <a:spcPct val="20000"/>
              </a:spcBef>
              <a:buClrTx/>
              <a:buFontTx/>
              <a:buNone/>
            </a:pPr>
            <a:r>
              <a:rPr lang="en-US" altLang="en-US">
                <a:solidFill>
                  <a:srgbClr val="000066"/>
                </a:solidFill>
                <a:effectLst/>
                <a:latin typeface="Arial" panose="020B0604020202020204" pitchFamily="34" charset="0"/>
              </a:rPr>
              <a:t> - Energy</a:t>
            </a:r>
          </a:p>
          <a:p>
            <a:pPr>
              <a:lnSpc>
                <a:spcPct val="100000"/>
              </a:lnSpc>
              <a:spcBef>
                <a:spcPct val="20000"/>
              </a:spcBef>
              <a:buClrTx/>
              <a:buFontTx/>
              <a:buNone/>
            </a:pPr>
            <a:r>
              <a:rPr lang="en-US" altLang="en-US">
                <a:solidFill>
                  <a:srgbClr val="000066"/>
                </a:solidFill>
                <a:effectLst/>
                <a:latin typeface="Arial" panose="020B0604020202020204" pitchFamily="34" charset="0"/>
              </a:rPr>
              <a:t> - Selflessness</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BEA7D03-49F0-0945-D216-FB7D25F6DA1D}"/>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EA005EBE-B955-3EAE-3049-84A399E56D29}"/>
              </a:ext>
            </a:extLst>
          </p:cNvPr>
          <p:cNvSpPr>
            <a:spLocks noGrp="1"/>
          </p:cNvSpPr>
          <p:nvPr>
            <p:ph type="sldNum" sz="quarter" idx="12"/>
          </p:nvPr>
        </p:nvSpPr>
        <p:spPr/>
        <p:txBody>
          <a:bodyPr/>
          <a:lstStyle/>
          <a:p>
            <a:fld id="{BFB96A05-0916-4C8B-BC73-6D68269243D0}" type="slidenum">
              <a:rPr lang="en-US" altLang="en-US"/>
              <a:pPr/>
              <a:t>36</a:t>
            </a:fld>
            <a:endParaRPr lang="en-US" altLang="en-US"/>
          </a:p>
        </p:txBody>
      </p:sp>
      <p:sp>
        <p:nvSpPr>
          <p:cNvPr id="410626" name="Rectangle 2">
            <a:extLst>
              <a:ext uri="{FF2B5EF4-FFF2-40B4-BE49-F238E27FC236}">
                <a16:creationId xmlns:a16="http://schemas.microsoft.com/office/drawing/2014/main" id="{BF8EDE75-4ADB-79B7-8E68-894925453F74}"/>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Character</a:t>
            </a:r>
          </a:p>
          <a:p>
            <a:pPr lvl="1">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Stands the test of time as a true understanding of an officer’s makeup under stress and periods of extreme pressure. </a:t>
            </a:r>
          </a:p>
          <a:p>
            <a:pPr lvl="1">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Molded and shaped during the course of time over a period which may help the officer grow and mature. </a:t>
            </a:r>
          </a:p>
          <a:p>
            <a:pPr lvl="1">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It takes courage and strength of character to confront a tough situation head on rather than avoiding it. </a:t>
            </a:r>
          </a:p>
        </p:txBody>
      </p:sp>
      <p:sp>
        <p:nvSpPr>
          <p:cNvPr id="410627" name="Rectangle 3">
            <a:extLst>
              <a:ext uri="{FF2B5EF4-FFF2-40B4-BE49-F238E27FC236}">
                <a16:creationId xmlns:a16="http://schemas.microsoft.com/office/drawing/2014/main" id="{7891A61F-31AE-E40F-941D-438DFD38D499}"/>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10628" name="Picture 4">
            <a:extLst>
              <a:ext uri="{FF2B5EF4-FFF2-40B4-BE49-F238E27FC236}">
                <a16:creationId xmlns:a16="http://schemas.microsoft.com/office/drawing/2014/main" id="{C82410FA-EF5A-BBA0-BA15-FFF979B38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2545817-D113-45C6-EF40-9719F2905E35}"/>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BB0FF43D-A020-6013-88CD-359F6FE749AB}"/>
              </a:ext>
            </a:extLst>
          </p:cNvPr>
          <p:cNvSpPr>
            <a:spLocks noGrp="1"/>
          </p:cNvSpPr>
          <p:nvPr>
            <p:ph type="sldNum" sz="quarter" idx="12"/>
          </p:nvPr>
        </p:nvSpPr>
        <p:spPr/>
        <p:txBody>
          <a:bodyPr/>
          <a:lstStyle/>
          <a:p>
            <a:fld id="{18B34D8D-3ACA-4E53-9F87-6C654AD11B7F}" type="slidenum">
              <a:rPr lang="en-US" altLang="en-US"/>
              <a:pPr/>
              <a:t>37</a:t>
            </a:fld>
            <a:endParaRPr lang="en-US" altLang="en-US"/>
          </a:p>
        </p:txBody>
      </p:sp>
      <p:sp>
        <p:nvSpPr>
          <p:cNvPr id="445442" name="Rectangle 2">
            <a:extLst>
              <a:ext uri="{FF2B5EF4-FFF2-40B4-BE49-F238E27FC236}">
                <a16:creationId xmlns:a16="http://schemas.microsoft.com/office/drawing/2014/main" id="{43E4BFC0-E465-BAFC-45FA-7304AA01DCAB}"/>
              </a:ext>
            </a:extLst>
          </p:cNvPr>
          <p:cNvSpPr>
            <a:spLocks noGrp="1" noRot="1" noChangeArrowheads="1"/>
          </p:cNvSpPr>
          <p:nvPr>
            <p:ph type="body" idx="1"/>
          </p:nvPr>
        </p:nvSpPr>
        <p:spPr>
          <a:xfrm>
            <a:off x="533400" y="1981200"/>
            <a:ext cx="8228013" cy="32004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Character</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Officers in the USAF Explorers are known for the character building through different leadership scenarios showing how important character plays in the role of a military professional.</a:t>
            </a:r>
          </a:p>
        </p:txBody>
      </p:sp>
      <p:sp>
        <p:nvSpPr>
          <p:cNvPr id="445443" name="Rectangle 3">
            <a:extLst>
              <a:ext uri="{FF2B5EF4-FFF2-40B4-BE49-F238E27FC236}">
                <a16:creationId xmlns:a16="http://schemas.microsoft.com/office/drawing/2014/main" id="{6231AE7D-ED67-F1A9-B239-675731E9D46E}"/>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45444" name="Picture 4">
            <a:extLst>
              <a:ext uri="{FF2B5EF4-FFF2-40B4-BE49-F238E27FC236}">
                <a16:creationId xmlns:a16="http://schemas.microsoft.com/office/drawing/2014/main" id="{27771B98-371C-13A0-AC7C-B18769B95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8FA6DAB-4667-8E58-AC53-CB2A37C95040}"/>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6DC231E-9BEF-B2AD-D97D-10FA6C6DD1C1}"/>
              </a:ext>
            </a:extLst>
          </p:cNvPr>
          <p:cNvSpPr>
            <a:spLocks noGrp="1"/>
          </p:cNvSpPr>
          <p:nvPr>
            <p:ph type="sldNum" sz="quarter" idx="12"/>
          </p:nvPr>
        </p:nvSpPr>
        <p:spPr/>
        <p:txBody>
          <a:bodyPr/>
          <a:lstStyle/>
          <a:p>
            <a:fld id="{85D725B8-FEC7-47EC-913A-0862BAE0A30B}" type="slidenum">
              <a:rPr lang="en-US" altLang="en-US"/>
              <a:pPr/>
              <a:t>38</a:t>
            </a:fld>
            <a:endParaRPr lang="en-US" altLang="en-US"/>
          </a:p>
        </p:txBody>
      </p:sp>
      <p:sp>
        <p:nvSpPr>
          <p:cNvPr id="446466" name="Rectangle 2">
            <a:extLst>
              <a:ext uri="{FF2B5EF4-FFF2-40B4-BE49-F238E27FC236}">
                <a16:creationId xmlns:a16="http://schemas.microsoft.com/office/drawing/2014/main" id="{A53278A9-3396-64AE-1B78-3C17A5F23005}"/>
              </a:ext>
            </a:extLst>
          </p:cNvPr>
          <p:cNvSpPr>
            <a:spLocks noGrp="1" noRot="1" noChangeArrowheads="1"/>
          </p:cNvSpPr>
          <p:nvPr>
            <p:ph type="body" idx="1"/>
          </p:nvPr>
        </p:nvSpPr>
        <p:spPr>
          <a:xfrm>
            <a:off x="533400" y="1447800"/>
            <a:ext cx="8228013" cy="5029200"/>
          </a:xfrm>
          <a:solidFill>
            <a:srgbClr val="FFFFFF"/>
          </a:solidFill>
          <a:ln w="50800">
            <a:solidFill>
              <a:srgbClr val="000080"/>
            </a:solidFill>
            <a:miter lim="800000"/>
            <a:headEnd/>
            <a:tailEnd/>
          </a:ln>
        </p:spPr>
        <p:txBody>
          <a:bodyPr/>
          <a:lstStyle/>
          <a:p>
            <a:pPr>
              <a:lnSpc>
                <a:spcPct val="80000"/>
              </a:lnSpc>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effectLst>
                  <a:outerShdw blurRad="38100" dist="38100" dir="2700000" algn="tl">
                    <a:srgbClr val="C0C0C0"/>
                  </a:outerShdw>
                </a:effectLst>
              </a:rPr>
              <a:t> </a:t>
            </a:r>
            <a:r>
              <a:rPr lang="en-US" altLang="en-US" sz="2800">
                <a:solidFill>
                  <a:srgbClr val="000066"/>
                </a:solidFill>
                <a:effectLst>
                  <a:outerShdw blurRad="38100" dist="38100" dir="2700000" algn="tl">
                    <a:srgbClr val="C0C0C0"/>
                  </a:outerShdw>
                </a:effectLst>
              </a:rPr>
              <a:t>Character… </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Who your friends are </a:t>
            </a:r>
            <a:r>
              <a:rPr lang="en-US" altLang="en-US" sz="2400">
                <a:solidFill>
                  <a:srgbClr val="CC0000"/>
                </a:solidFill>
                <a:effectLst>
                  <a:outerShdw blurRad="38100" dist="38100" dir="2700000" algn="tl">
                    <a:srgbClr val="C0C0C0"/>
                  </a:outerShdw>
                </a:effectLst>
              </a:rPr>
              <a:t>reflect who you are</a:t>
            </a:r>
            <a:r>
              <a:rPr lang="en-US" altLang="en-US" sz="2400">
                <a:solidFill>
                  <a:srgbClr val="000066"/>
                </a:solidFill>
                <a:effectLst>
                  <a:outerShdw blurRad="38100" dist="38100" dir="2700000" algn="tl">
                    <a:srgbClr val="C0C0C0"/>
                  </a:outerShdw>
                </a:effectLst>
              </a:rPr>
              <a:t>.</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An officer must surround himself with friends and acquaintances </a:t>
            </a:r>
            <a:r>
              <a:rPr lang="en-US" altLang="en-US" sz="2400">
                <a:solidFill>
                  <a:srgbClr val="CC0000"/>
                </a:solidFill>
                <a:effectLst>
                  <a:outerShdw blurRad="38100" dist="38100" dir="2700000" algn="tl">
                    <a:srgbClr val="C0C0C0"/>
                  </a:outerShdw>
                </a:effectLst>
              </a:rPr>
              <a:t>that enhance their ability to achieve their dreams.</a:t>
            </a:r>
            <a:r>
              <a:rPr lang="en-US" altLang="en-US" sz="2400">
                <a:solidFill>
                  <a:srgbClr val="000066"/>
                </a:solidFill>
                <a:effectLst>
                  <a:outerShdw blurRad="38100" dist="38100" dir="2700000" algn="tl">
                    <a:srgbClr val="C0C0C0"/>
                  </a:outerShdw>
                </a:effectLst>
              </a:rPr>
              <a:t> </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Look for those of </a:t>
            </a:r>
            <a:r>
              <a:rPr lang="en-US" altLang="en-US" sz="2400">
                <a:solidFill>
                  <a:srgbClr val="CC0000"/>
                </a:solidFill>
                <a:effectLst>
                  <a:outerShdw blurRad="38100" dist="38100" dir="2700000" algn="tl">
                    <a:srgbClr val="C0C0C0"/>
                  </a:outerShdw>
                </a:effectLst>
              </a:rPr>
              <a:t>like mindedness to assist you</a:t>
            </a:r>
            <a:r>
              <a:rPr lang="en-US" altLang="en-US" sz="2400">
                <a:solidFill>
                  <a:srgbClr val="000066"/>
                </a:solidFill>
                <a:effectLst>
                  <a:outerShdw blurRad="38100" dist="38100" dir="2700000" algn="tl">
                    <a:srgbClr val="C0C0C0"/>
                  </a:outerShdw>
                </a:effectLst>
              </a:rPr>
              <a:t> on your challenges ahead. </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Those that are smarter, brighter and wanting to help you could be those that </a:t>
            </a:r>
            <a:r>
              <a:rPr lang="en-US" altLang="en-US" sz="2400">
                <a:solidFill>
                  <a:srgbClr val="CC0000"/>
                </a:solidFill>
                <a:effectLst>
                  <a:outerShdw blurRad="38100" dist="38100" dir="2700000" algn="tl">
                    <a:srgbClr val="C0C0C0"/>
                  </a:outerShdw>
                </a:effectLst>
              </a:rPr>
              <a:t>will serve with you, alongside you or leading you. </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Seek opportunity to surround yourself with those individuals that </a:t>
            </a:r>
            <a:r>
              <a:rPr lang="en-US" altLang="en-US" sz="2400">
                <a:solidFill>
                  <a:srgbClr val="CC0000"/>
                </a:solidFill>
                <a:effectLst>
                  <a:outerShdw blurRad="38100" dist="38100" dir="2700000" algn="tl">
                    <a:srgbClr val="C0C0C0"/>
                  </a:outerShdw>
                </a:effectLst>
              </a:rPr>
              <a:t>will challenge your intellect</a:t>
            </a:r>
            <a:r>
              <a:rPr lang="en-US" altLang="en-US" sz="2400">
                <a:solidFill>
                  <a:srgbClr val="000066"/>
                </a:solidFill>
                <a:effectLst>
                  <a:outerShdw blurRad="38100" dist="38100" dir="2700000" algn="tl">
                    <a:srgbClr val="C0C0C0"/>
                  </a:outerShdw>
                </a:effectLst>
              </a:rPr>
              <a:t>, assist in your training and work with you. </a:t>
            </a:r>
          </a:p>
          <a:p>
            <a:pPr lvl="1">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These are the ones that will become </a:t>
            </a:r>
            <a:r>
              <a:rPr lang="en-US" altLang="en-US" sz="2400">
                <a:solidFill>
                  <a:srgbClr val="CC0000"/>
                </a:solidFill>
                <a:effectLst>
                  <a:outerShdw blurRad="38100" dist="38100" dir="2700000" algn="tl">
                    <a:srgbClr val="C0C0C0"/>
                  </a:outerShdw>
                </a:effectLst>
              </a:rPr>
              <a:t>true friends for life.</a:t>
            </a:r>
          </a:p>
        </p:txBody>
      </p:sp>
      <p:sp>
        <p:nvSpPr>
          <p:cNvPr id="446467" name="Rectangle 3">
            <a:extLst>
              <a:ext uri="{FF2B5EF4-FFF2-40B4-BE49-F238E27FC236}">
                <a16:creationId xmlns:a16="http://schemas.microsoft.com/office/drawing/2014/main" id="{9B9D8E92-60FB-6003-AFBC-B7D288972B65}"/>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46468" name="Picture 4">
            <a:extLst>
              <a:ext uri="{FF2B5EF4-FFF2-40B4-BE49-F238E27FC236}">
                <a16:creationId xmlns:a16="http://schemas.microsoft.com/office/drawing/2014/main" id="{722A1351-8CF3-5067-1432-AF565B448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41EA53F-C3E4-C6AE-CE5C-60687A3B8EEA}"/>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82E8BDB0-61C4-7C5E-3FE6-0BD0C2104399}"/>
              </a:ext>
            </a:extLst>
          </p:cNvPr>
          <p:cNvSpPr>
            <a:spLocks noGrp="1"/>
          </p:cNvSpPr>
          <p:nvPr>
            <p:ph type="sldNum" sz="quarter" idx="12"/>
          </p:nvPr>
        </p:nvSpPr>
        <p:spPr/>
        <p:txBody>
          <a:bodyPr/>
          <a:lstStyle/>
          <a:p>
            <a:fld id="{EC22D1C0-12A6-4DC5-96A7-68BEFF535037}" type="slidenum">
              <a:rPr lang="en-US" altLang="en-US"/>
              <a:pPr/>
              <a:t>39</a:t>
            </a:fld>
            <a:endParaRPr lang="en-US" altLang="en-US"/>
          </a:p>
        </p:txBody>
      </p:sp>
      <p:sp>
        <p:nvSpPr>
          <p:cNvPr id="447490" name="Rectangle 2">
            <a:extLst>
              <a:ext uri="{FF2B5EF4-FFF2-40B4-BE49-F238E27FC236}">
                <a16:creationId xmlns:a16="http://schemas.microsoft.com/office/drawing/2014/main" id="{10F7C036-F133-8D2E-C34A-747CCFC6F5BC}"/>
              </a:ext>
            </a:extLst>
          </p:cNvPr>
          <p:cNvSpPr>
            <a:spLocks noGrp="1" noRot="1" noChangeArrowheads="1"/>
          </p:cNvSpPr>
          <p:nvPr>
            <p:ph type="body" idx="1"/>
          </p:nvPr>
        </p:nvSpPr>
        <p:spPr>
          <a:xfrm>
            <a:off x="533400" y="1447800"/>
            <a:ext cx="8228013" cy="5029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Integrity…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Each officer should possess a level of Integrity that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Enables him/her to do the right thing each and every time </a:t>
            </a:r>
            <a:r>
              <a:rPr lang="en-US" altLang="en-US">
                <a:solidFill>
                  <a:srgbClr val="CC0000"/>
                </a:solidFill>
                <a:effectLst>
                  <a:outerShdw blurRad="38100" dist="38100" dir="2700000" algn="tl">
                    <a:srgbClr val="C0C0C0"/>
                  </a:outerShdw>
                </a:effectLst>
              </a:rPr>
              <a:t>regardless of circumstance, situation or behavior.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 total commitment to the highest personal and professional standards.</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 leader must be fair and honest with truthfulness a hallmark of leadership. </a:t>
            </a:r>
          </a:p>
        </p:txBody>
      </p:sp>
      <p:sp>
        <p:nvSpPr>
          <p:cNvPr id="447491" name="Rectangle 3">
            <a:extLst>
              <a:ext uri="{FF2B5EF4-FFF2-40B4-BE49-F238E27FC236}">
                <a16:creationId xmlns:a16="http://schemas.microsoft.com/office/drawing/2014/main" id="{33D46B52-2983-8F7B-B147-C605EBB5A79F}"/>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47492" name="Picture 4">
            <a:extLst>
              <a:ext uri="{FF2B5EF4-FFF2-40B4-BE49-F238E27FC236}">
                <a16:creationId xmlns:a16="http://schemas.microsoft.com/office/drawing/2014/main" id="{C0F4588C-9CC4-D15C-F145-3A6B0AA61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AE593C8-F0D1-88D2-2883-C12CAA6B8401}"/>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C122E87D-A9BF-DC5A-D40F-52EC9F6C2A38}"/>
              </a:ext>
            </a:extLst>
          </p:cNvPr>
          <p:cNvSpPr>
            <a:spLocks noGrp="1"/>
          </p:cNvSpPr>
          <p:nvPr>
            <p:ph type="sldNum" sz="quarter" idx="12"/>
          </p:nvPr>
        </p:nvSpPr>
        <p:spPr/>
        <p:txBody>
          <a:bodyPr/>
          <a:lstStyle/>
          <a:p>
            <a:fld id="{103831B3-09E2-4021-9F7B-04FEC4D2821F}" type="slidenum">
              <a:rPr lang="en-US" altLang="en-US"/>
              <a:pPr/>
              <a:t>4</a:t>
            </a:fld>
            <a:endParaRPr lang="en-US" altLang="en-US"/>
          </a:p>
        </p:txBody>
      </p:sp>
      <p:sp>
        <p:nvSpPr>
          <p:cNvPr id="421890" name="Rectangle 2">
            <a:extLst>
              <a:ext uri="{FF2B5EF4-FFF2-40B4-BE49-F238E27FC236}">
                <a16:creationId xmlns:a16="http://schemas.microsoft.com/office/drawing/2014/main" id="{41254B63-C7C4-7B8B-D61D-B0E811A77454}"/>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None/>
            </a:pPr>
            <a:r>
              <a:rPr lang="en-US" altLang="en-US" sz="2400">
                <a:solidFill>
                  <a:srgbClr val="000000"/>
                </a:solidFill>
                <a:effectLst>
                  <a:outerShdw blurRad="38100" dist="38100" dir="2700000" algn="tl">
                    <a:srgbClr val="C0C0C0"/>
                  </a:outerShdw>
                </a:effectLst>
              </a:rPr>
              <a:t>From… AFXD 36-29:</a:t>
            </a:r>
            <a:r>
              <a:rPr lang="en-US" altLang="en-US" sz="2400">
                <a:solidFill>
                  <a:schemeClr val="bg2"/>
                </a:solidFill>
                <a:effectLst>
                  <a:outerShdw blurRad="38100" dist="38100" dir="2700000" algn="tl">
                    <a:srgbClr val="C0C0C0"/>
                  </a:outerShdw>
                </a:effectLst>
              </a:rPr>
              <a:t> </a:t>
            </a:r>
            <a:r>
              <a:rPr lang="en-US" altLang="en-US" sz="2400">
                <a:effectLst>
                  <a:outerShdw blurRad="38100" dist="38100" dir="2700000" algn="tl">
                    <a:srgbClr val="C0C0C0"/>
                  </a:outerShdw>
                </a:effectLst>
              </a:rPr>
              <a:t> </a:t>
            </a:r>
          </a:p>
          <a:p>
            <a:pPr>
              <a:lnSpc>
                <a:spcPct val="90000"/>
              </a:lnSpc>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”This policy directive outlines USAF Explorers Military Standards as applied to all personnel within the USAF Explorer program. </a:t>
            </a:r>
            <a:r>
              <a:rPr lang="en-US" altLang="en-US" sz="2400" b="1">
                <a:solidFill>
                  <a:srgbClr val="CC0000"/>
                </a:solidFill>
                <a:effectLst>
                  <a:outerShdw blurRad="38100" dist="38100" dir="2700000" algn="tl">
                    <a:srgbClr val="C0C0C0"/>
                  </a:outerShdw>
                </a:effectLst>
              </a:rPr>
              <a:t>It applies to all active duty and reserve advisor, cadet and civilian personnel who are members of the organization.</a:t>
            </a:r>
            <a:r>
              <a:rPr lang="en-US" altLang="en-US" sz="2400" b="1">
                <a:solidFill>
                  <a:srgbClr val="000066"/>
                </a:solidFill>
                <a:effectLst>
                  <a:outerShdw blurRad="38100" dist="38100" dir="2700000" algn="tl">
                    <a:srgbClr val="C0C0C0"/>
                  </a:outerShdw>
                </a:effectLst>
              </a:rPr>
              <a:t> It directs each individual </a:t>
            </a:r>
            <a:r>
              <a:rPr lang="en-US" altLang="en-US" sz="2400" b="1">
                <a:solidFill>
                  <a:srgbClr val="CC0000"/>
                </a:solidFill>
                <a:effectLst>
                  <a:outerShdw blurRad="38100" dist="38100" dir="2700000" algn="tl">
                    <a:srgbClr val="C0C0C0"/>
                  </a:outerShdw>
                </a:effectLst>
              </a:rPr>
              <a:t>to be responsible for their actions both on and off duty in and out of uniform.</a:t>
            </a:r>
            <a:r>
              <a:rPr lang="en-US" altLang="en-US" sz="2400" b="1">
                <a:solidFill>
                  <a:srgbClr val="000066"/>
                </a:solidFill>
                <a:effectLst>
                  <a:outerShdw blurRad="38100" dist="38100" dir="2700000" algn="tl">
                    <a:srgbClr val="C0C0C0"/>
                  </a:outerShdw>
                </a:effectLst>
              </a:rPr>
              <a:t> Each and every individual representing the USAF Explorers </a:t>
            </a:r>
            <a:r>
              <a:rPr lang="en-US" altLang="en-US" sz="2400" b="1">
                <a:solidFill>
                  <a:srgbClr val="CC0000"/>
                </a:solidFill>
                <a:effectLst>
                  <a:outerShdw blurRad="38100" dist="38100" dir="2700000" algn="tl">
                    <a:srgbClr val="C0C0C0"/>
                  </a:outerShdw>
                </a:effectLst>
              </a:rPr>
              <a:t>have an impact on how the public perception of a youth military can be different</a:t>
            </a:r>
            <a:r>
              <a:rPr lang="en-US" altLang="en-US" sz="2400" b="1">
                <a:solidFill>
                  <a:srgbClr val="000066"/>
                </a:solidFill>
                <a:effectLst>
                  <a:outerShdw blurRad="38100" dist="38100" dir="2700000" algn="tl">
                    <a:srgbClr val="C0C0C0"/>
                  </a:outerShdw>
                </a:effectLst>
              </a:rPr>
              <a:t> than most programs of a similar vein.” </a:t>
            </a:r>
          </a:p>
        </p:txBody>
      </p:sp>
      <p:sp>
        <p:nvSpPr>
          <p:cNvPr id="421891" name="Rectangle 3">
            <a:extLst>
              <a:ext uri="{FF2B5EF4-FFF2-40B4-BE49-F238E27FC236}">
                <a16:creationId xmlns:a16="http://schemas.microsoft.com/office/drawing/2014/main" id="{BCC80989-7CE6-75FF-D1F4-14938A022996}"/>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421892" name="Picture 4">
            <a:extLst>
              <a:ext uri="{FF2B5EF4-FFF2-40B4-BE49-F238E27FC236}">
                <a16:creationId xmlns:a16="http://schemas.microsoft.com/office/drawing/2014/main" id="{235E2803-BCB5-C054-4338-DAC9409DC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309F667-AE1E-9D00-BEEC-44E8CF611E71}"/>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04BB364-C5DC-AE2D-1BE9-09849227F7F5}"/>
              </a:ext>
            </a:extLst>
          </p:cNvPr>
          <p:cNvSpPr>
            <a:spLocks noGrp="1"/>
          </p:cNvSpPr>
          <p:nvPr>
            <p:ph type="sldNum" sz="quarter" idx="12"/>
          </p:nvPr>
        </p:nvSpPr>
        <p:spPr/>
        <p:txBody>
          <a:bodyPr/>
          <a:lstStyle/>
          <a:p>
            <a:fld id="{47A42D2B-51E1-4DD0-9DC6-2F43879506FF}" type="slidenum">
              <a:rPr lang="en-US" altLang="en-US"/>
              <a:pPr/>
              <a:t>40</a:t>
            </a:fld>
            <a:endParaRPr lang="en-US" altLang="en-US"/>
          </a:p>
        </p:txBody>
      </p:sp>
      <p:sp>
        <p:nvSpPr>
          <p:cNvPr id="448514" name="Rectangle 2">
            <a:extLst>
              <a:ext uri="{FF2B5EF4-FFF2-40B4-BE49-F238E27FC236}">
                <a16:creationId xmlns:a16="http://schemas.microsoft.com/office/drawing/2014/main" id="{8B63E201-ACC9-F312-97CB-27472B1BE880}"/>
              </a:ext>
            </a:extLst>
          </p:cNvPr>
          <p:cNvSpPr>
            <a:spLocks noGrp="1" noRot="1" noChangeArrowheads="1"/>
          </p:cNvSpPr>
          <p:nvPr>
            <p:ph type="body" idx="1"/>
          </p:nvPr>
        </p:nvSpPr>
        <p:spPr>
          <a:xfrm>
            <a:off x="533400" y="1981200"/>
            <a:ext cx="8228013" cy="35814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Loyalty…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 three-dimensional trait which includes</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Faithfulness to </a:t>
            </a:r>
            <a:r>
              <a:rPr lang="en-US" altLang="en-US">
                <a:solidFill>
                  <a:srgbClr val="CC0000"/>
                </a:solidFill>
                <a:effectLst>
                  <a:outerShdw blurRad="38100" dist="38100" dir="2700000" algn="tl">
                    <a:srgbClr val="C0C0C0"/>
                  </a:outerShdw>
                </a:effectLst>
              </a:rPr>
              <a:t>superiors, peers and subordinates. </a:t>
            </a:r>
          </a:p>
          <a:p>
            <a:pPr lvl="2">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Display unit loyalty with commitment to being dedicated to accomplishing mission objectives daily without regard to self. </a:t>
            </a:r>
          </a:p>
        </p:txBody>
      </p:sp>
      <p:sp>
        <p:nvSpPr>
          <p:cNvPr id="448515" name="Rectangle 3">
            <a:extLst>
              <a:ext uri="{FF2B5EF4-FFF2-40B4-BE49-F238E27FC236}">
                <a16:creationId xmlns:a16="http://schemas.microsoft.com/office/drawing/2014/main" id="{9B73F69A-B2C3-45FC-7284-1E576124672A}"/>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48516" name="Picture 4">
            <a:extLst>
              <a:ext uri="{FF2B5EF4-FFF2-40B4-BE49-F238E27FC236}">
                <a16:creationId xmlns:a16="http://schemas.microsoft.com/office/drawing/2014/main" id="{6137AA29-2890-0A61-1B00-3DB8A9B98B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A41F4AC-8B22-20E7-741A-543A9577DAD9}"/>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B382F5B3-D212-47C0-8147-4FF82066B027}"/>
              </a:ext>
            </a:extLst>
          </p:cNvPr>
          <p:cNvSpPr>
            <a:spLocks noGrp="1"/>
          </p:cNvSpPr>
          <p:nvPr>
            <p:ph type="sldNum" sz="quarter" idx="12"/>
          </p:nvPr>
        </p:nvSpPr>
        <p:spPr/>
        <p:txBody>
          <a:bodyPr/>
          <a:lstStyle/>
          <a:p>
            <a:fld id="{A3B8C240-0941-488A-B5FC-C3FA82D95DC9}" type="slidenum">
              <a:rPr lang="en-US" altLang="en-US"/>
              <a:pPr/>
              <a:t>41</a:t>
            </a:fld>
            <a:endParaRPr lang="en-US" altLang="en-US"/>
          </a:p>
        </p:txBody>
      </p:sp>
      <p:sp>
        <p:nvSpPr>
          <p:cNvPr id="411650" name="Rectangle 2">
            <a:extLst>
              <a:ext uri="{FF2B5EF4-FFF2-40B4-BE49-F238E27FC236}">
                <a16:creationId xmlns:a16="http://schemas.microsoft.com/office/drawing/2014/main" id="{8EA2636C-35BE-4AD9-A86C-47C715859637}"/>
              </a:ext>
            </a:extLst>
          </p:cNvPr>
          <p:cNvSpPr>
            <a:spLocks noGrp="1" noRot="1" noChangeArrowheads="1"/>
          </p:cNvSpPr>
          <p:nvPr>
            <p:ph type="body" idx="1"/>
          </p:nvPr>
        </p:nvSpPr>
        <p:spPr>
          <a:xfrm>
            <a:off x="534988" y="1676400"/>
            <a:ext cx="8228012" cy="3886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Commitment</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Complete devotion to duty.</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 leader must demonstrate total dedication to the United States, the United States Air Force Explorers, and the unit.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Without it, failure will become a life long friend.… </a:t>
            </a:r>
          </a:p>
        </p:txBody>
      </p:sp>
      <p:sp>
        <p:nvSpPr>
          <p:cNvPr id="411651" name="Rectangle 3">
            <a:extLst>
              <a:ext uri="{FF2B5EF4-FFF2-40B4-BE49-F238E27FC236}">
                <a16:creationId xmlns:a16="http://schemas.microsoft.com/office/drawing/2014/main" id="{980E9017-4453-2616-E047-59722F3F7DF5}"/>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11652" name="Picture 4">
            <a:extLst>
              <a:ext uri="{FF2B5EF4-FFF2-40B4-BE49-F238E27FC236}">
                <a16:creationId xmlns:a16="http://schemas.microsoft.com/office/drawing/2014/main" id="{26B60D2F-7B27-655C-AB32-DDE473978D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CBB608-5F41-9363-FA4A-673CC35DE53B}"/>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3C4E5CD-58BE-B048-B9B0-B7957BAA9682}"/>
              </a:ext>
            </a:extLst>
          </p:cNvPr>
          <p:cNvSpPr>
            <a:spLocks noGrp="1"/>
          </p:cNvSpPr>
          <p:nvPr>
            <p:ph type="sldNum" sz="quarter" idx="12"/>
          </p:nvPr>
        </p:nvSpPr>
        <p:spPr/>
        <p:txBody>
          <a:bodyPr/>
          <a:lstStyle/>
          <a:p>
            <a:fld id="{9CA8DE38-4BC1-4714-AB05-A0722E45074C}" type="slidenum">
              <a:rPr lang="en-US" altLang="en-US"/>
              <a:pPr/>
              <a:t>42</a:t>
            </a:fld>
            <a:endParaRPr lang="en-US" altLang="en-US"/>
          </a:p>
        </p:txBody>
      </p:sp>
      <p:sp>
        <p:nvSpPr>
          <p:cNvPr id="412674" name="Rectangle 2">
            <a:extLst>
              <a:ext uri="{FF2B5EF4-FFF2-40B4-BE49-F238E27FC236}">
                <a16:creationId xmlns:a16="http://schemas.microsoft.com/office/drawing/2014/main" id="{8DAD917C-D3D1-B28E-4E11-36D7FAF7EE95}"/>
              </a:ext>
            </a:extLst>
          </p:cNvPr>
          <p:cNvSpPr>
            <a:spLocks noGrp="1" noRot="1" noChangeArrowheads="1"/>
          </p:cNvSpPr>
          <p:nvPr>
            <p:ph type="body" idx="1"/>
          </p:nvPr>
        </p:nvSpPr>
        <p:spPr>
          <a:xfrm>
            <a:off x="534988" y="1676400"/>
            <a:ext cx="8228012" cy="46482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solidFill>
                  <a:srgbClr val="000066"/>
                </a:solidFill>
                <a:effectLst>
                  <a:outerShdw blurRad="38100" dist="38100" dir="2700000" algn="tl">
                    <a:srgbClr val="C0C0C0"/>
                  </a:outerShdw>
                </a:effectLst>
              </a:rPr>
              <a:t>Energy</a:t>
            </a:r>
          </a:p>
          <a:p>
            <a:pPr lvl="1">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Enthusiasm and drive to take the initiative under all circumstances. </a:t>
            </a:r>
          </a:p>
          <a:p>
            <a:pPr lvl="1">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Both mental and physical energy is born in the leader to attain greatness under all circumstances and complete the mission. </a:t>
            </a:r>
          </a:p>
          <a:p>
            <a:pPr lvl="1">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Preparation includes physical and mental conditioning which enables the officer to look and act the part. </a:t>
            </a:r>
          </a:p>
          <a:p>
            <a:pPr lvl="1">
              <a:lnSpc>
                <a:spcPct val="9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Then perseverance and stamina stays on course until the mission is completed.</a:t>
            </a:r>
          </a:p>
          <a:p>
            <a:pPr>
              <a:lnSpc>
                <a:spcPct val="90000"/>
              </a:lnSpc>
              <a:buClr>
                <a:srgbClr val="000066"/>
              </a:buClr>
              <a:buFont typeface="Wingdings" panose="05000000000000000000" pitchFamily="2" charset="2"/>
              <a:buNone/>
            </a:pPr>
            <a:r>
              <a:rPr lang="en-US" altLang="en-US" sz="2800">
                <a:effectLst>
                  <a:outerShdw blurRad="38100" dist="38100" dir="2700000" algn="tl">
                    <a:srgbClr val="C0C0C0"/>
                  </a:outerShdw>
                </a:effectLst>
              </a:rPr>
              <a:t> </a:t>
            </a:r>
          </a:p>
        </p:txBody>
      </p:sp>
      <p:sp>
        <p:nvSpPr>
          <p:cNvPr id="412675" name="Rectangle 3">
            <a:extLst>
              <a:ext uri="{FF2B5EF4-FFF2-40B4-BE49-F238E27FC236}">
                <a16:creationId xmlns:a16="http://schemas.microsoft.com/office/drawing/2014/main" id="{DADB1A1E-61BC-933F-1D58-020EB6275F9C}"/>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12676" name="Picture 4">
            <a:extLst>
              <a:ext uri="{FF2B5EF4-FFF2-40B4-BE49-F238E27FC236}">
                <a16:creationId xmlns:a16="http://schemas.microsoft.com/office/drawing/2014/main" id="{8B2C87D5-5F1B-404D-09C8-871AD74A6C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3C1CC45-11AF-9609-AE1E-A6EB6BAEE81F}"/>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98813B7-C430-0CD8-07BA-A4D6D5115CB6}"/>
              </a:ext>
            </a:extLst>
          </p:cNvPr>
          <p:cNvSpPr>
            <a:spLocks noGrp="1"/>
          </p:cNvSpPr>
          <p:nvPr>
            <p:ph type="sldNum" sz="quarter" idx="12"/>
          </p:nvPr>
        </p:nvSpPr>
        <p:spPr/>
        <p:txBody>
          <a:bodyPr/>
          <a:lstStyle/>
          <a:p>
            <a:fld id="{9F08FD74-4996-4CFB-BD29-F8D7FD03BD97}" type="slidenum">
              <a:rPr lang="en-US" altLang="en-US"/>
              <a:pPr/>
              <a:t>43</a:t>
            </a:fld>
            <a:endParaRPr lang="en-US" altLang="en-US"/>
          </a:p>
        </p:txBody>
      </p:sp>
      <p:sp>
        <p:nvSpPr>
          <p:cNvPr id="449538" name="Rectangle 2">
            <a:extLst>
              <a:ext uri="{FF2B5EF4-FFF2-40B4-BE49-F238E27FC236}">
                <a16:creationId xmlns:a16="http://schemas.microsoft.com/office/drawing/2014/main" id="{68773170-5ABA-E5DE-3A5A-E9E6F5B64AD4}"/>
              </a:ext>
            </a:extLst>
          </p:cNvPr>
          <p:cNvSpPr>
            <a:spLocks noGrp="1" noRot="1" noChangeArrowheads="1"/>
          </p:cNvSpPr>
          <p:nvPr>
            <p:ph type="body" idx="1"/>
          </p:nvPr>
        </p:nvSpPr>
        <p:spPr>
          <a:xfrm>
            <a:off x="534988" y="1676400"/>
            <a:ext cx="8228012" cy="46482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a:solidFill>
                  <a:schemeClr val="bg2"/>
                </a:solidFill>
                <a:effectLst>
                  <a:outerShdw blurRad="38100" dist="38100" dir="2700000" algn="tl">
                    <a:srgbClr val="C0C0C0"/>
                  </a:outerShdw>
                </a:effectLst>
              </a:rPr>
              <a:t> </a:t>
            </a:r>
            <a:r>
              <a:rPr lang="en-US" altLang="en-US">
                <a:solidFill>
                  <a:srgbClr val="000066"/>
                </a:solidFill>
                <a:effectLst>
                  <a:outerShdw blurRad="38100" dist="38100" dir="2700000" algn="tl">
                    <a:srgbClr val="C0C0C0"/>
                  </a:outerShdw>
                </a:effectLst>
              </a:rPr>
              <a:t>Selflessness</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Sacrificing personal requirements for a greater cause than one’s own.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Performing the mission by thinking and caring for the welfare of others first.</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Willingness to sacrifice is intrinsic to military service. </a:t>
            </a:r>
          </a:p>
          <a:p>
            <a:pPr lvl="1">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Selflessness also includes the courage to face and overcome difficulties.</a:t>
            </a:r>
          </a:p>
        </p:txBody>
      </p:sp>
      <p:sp>
        <p:nvSpPr>
          <p:cNvPr id="449539" name="Rectangle 3">
            <a:extLst>
              <a:ext uri="{FF2B5EF4-FFF2-40B4-BE49-F238E27FC236}">
                <a16:creationId xmlns:a16="http://schemas.microsoft.com/office/drawing/2014/main" id="{B26756EF-9879-10CB-222B-412C930567C0}"/>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4. OFFICER CHARACTER</a:t>
            </a:r>
          </a:p>
        </p:txBody>
      </p:sp>
      <p:pic>
        <p:nvPicPr>
          <p:cNvPr id="449540" name="Picture 4">
            <a:extLst>
              <a:ext uri="{FF2B5EF4-FFF2-40B4-BE49-F238E27FC236}">
                <a16:creationId xmlns:a16="http://schemas.microsoft.com/office/drawing/2014/main" id="{F24F05E3-AF16-22D1-7FFC-FE369723A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3FD85BF-2A98-E700-F18F-416B19DE43B8}"/>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4CD6430D-7F2E-9007-2FF0-724679D8603A}"/>
              </a:ext>
            </a:extLst>
          </p:cNvPr>
          <p:cNvSpPr>
            <a:spLocks noGrp="1"/>
          </p:cNvSpPr>
          <p:nvPr>
            <p:ph type="sldNum" sz="quarter" idx="12"/>
          </p:nvPr>
        </p:nvSpPr>
        <p:spPr/>
        <p:txBody>
          <a:bodyPr/>
          <a:lstStyle/>
          <a:p>
            <a:fld id="{D9613B67-4933-4FA7-8174-FE1D56FE0224}" type="slidenum">
              <a:rPr lang="en-US" altLang="en-US"/>
              <a:pPr/>
              <a:t>44</a:t>
            </a:fld>
            <a:endParaRPr lang="en-US" altLang="en-US"/>
          </a:p>
        </p:txBody>
      </p:sp>
      <p:sp>
        <p:nvSpPr>
          <p:cNvPr id="406530" name="Rectangle 2">
            <a:extLst>
              <a:ext uri="{FF2B5EF4-FFF2-40B4-BE49-F238E27FC236}">
                <a16:creationId xmlns:a16="http://schemas.microsoft.com/office/drawing/2014/main" id="{1B3673F2-E911-8515-4AFA-5851DADD54CB}"/>
              </a:ext>
            </a:extLst>
          </p:cNvPr>
          <p:cNvSpPr>
            <a:spLocks noChangeArrowheads="1"/>
          </p:cNvSpPr>
          <p:nvPr/>
        </p:nvSpPr>
        <p:spPr bwMode="auto">
          <a:xfrm>
            <a:off x="2667000" y="3276600"/>
            <a:ext cx="4038600" cy="7620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sz="3600">
                <a:solidFill>
                  <a:srgbClr val="CC0000"/>
                </a:solidFill>
                <a:effectLst/>
                <a:latin typeface="Arial" panose="020B0604020202020204" pitchFamily="34" charset="0"/>
              </a:rPr>
              <a:t>5. APPEARANCE</a:t>
            </a:r>
          </a:p>
        </p:txBody>
      </p:sp>
      <p:sp>
        <p:nvSpPr>
          <p:cNvPr id="406531" name="Rectangle 3">
            <a:extLst>
              <a:ext uri="{FF2B5EF4-FFF2-40B4-BE49-F238E27FC236}">
                <a16:creationId xmlns:a16="http://schemas.microsoft.com/office/drawing/2014/main" id="{E923E4EF-2F0E-731E-39D9-8EC0AD6A1F32}"/>
              </a:ext>
            </a:extLst>
          </p:cNvPr>
          <p:cNvSpPr>
            <a:spLocks noChangeArrowheads="1"/>
          </p:cNvSpPr>
          <p:nvPr/>
        </p:nvSpPr>
        <p:spPr bwMode="auto">
          <a:xfrm>
            <a:off x="2819400" y="685800"/>
            <a:ext cx="5181600" cy="7620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endParaRPr lang="en-US" altLang="en-US" sz="2600" b="0">
              <a:solidFill>
                <a:srgbClr val="000066"/>
              </a:solidFill>
              <a:latin typeface="Arial Black" panose="020B0A04020102020204" pitchFamily="34" charset="0"/>
            </a:endParaRPr>
          </a:p>
        </p:txBody>
      </p:sp>
      <p:pic>
        <p:nvPicPr>
          <p:cNvPr id="406532" name="Picture 4">
            <a:extLst>
              <a:ext uri="{FF2B5EF4-FFF2-40B4-BE49-F238E27FC236}">
                <a16:creationId xmlns:a16="http://schemas.microsoft.com/office/drawing/2014/main" id="{D3A460C0-9348-C224-BF5F-25F9A556B3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24004E-1D10-8788-D8F8-FC1D3BA4115E}"/>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7908EBFD-E68D-0A41-4594-7490DD8C5134}"/>
              </a:ext>
            </a:extLst>
          </p:cNvPr>
          <p:cNvSpPr>
            <a:spLocks noGrp="1"/>
          </p:cNvSpPr>
          <p:nvPr>
            <p:ph type="sldNum" sz="quarter" idx="12"/>
          </p:nvPr>
        </p:nvSpPr>
        <p:spPr/>
        <p:txBody>
          <a:bodyPr/>
          <a:lstStyle/>
          <a:p>
            <a:fld id="{9019582A-2311-4E97-BB83-04755BBA119A}" type="slidenum">
              <a:rPr lang="en-US" altLang="en-US"/>
              <a:pPr/>
              <a:t>45</a:t>
            </a:fld>
            <a:endParaRPr lang="en-US" altLang="en-US"/>
          </a:p>
        </p:txBody>
      </p:sp>
      <p:sp>
        <p:nvSpPr>
          <p:cNvPr id="413698" name="Rectangle 2">
            <a:extLst>
              <a:ext uri="{FF2B5EF4-FFF2-40B4-BE49-F238E27FC236}">
                <a16:creationId xmlns:a16="http://schemas.microsoft.com/office/drawing/2014/main" id="{43F5E2CC-BA10-82C3-8B68-426338271861}"/>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a:effectLst>
                  <a:outerShdw blurRad="38100" dist="38100" dir="2700000" algn="tl">
                    <a:srgbClr val="C0C0C0"/>
                  </a:outerShdw>
                </a:effectLst>
              </a:rPr>
              <a:t> </a:t>
            </a:r>
            <a:r>
              <a:rPr lang="en-US" altLang="en-US" sz="2800">
                <a:solidFill>
                  <a:srgbClr val="000066"/>
                </a:solidFill>
                <a:effectLst>
                  <a:outerShdw blurRad="38100" dist="38100" dir="2700000" algn="tl">
                    <a:srgbClr val="C0C0C0"/>
                  </a:outerShdw>
                </a:effectLst>
              </a:rPr>
              <a:t>The USAF Explorer is one that ensures that their appearance both in and out of uniform reflects great personal pride with emphasis on discipline and professionalism.</a:t>
            </a:r>
          </a:p>
          <a:p>
            <a:pPr>
              <a:lnSpc>
                <a:spcPct val="90000"/>
              </a:lnSpc>
              <a:buClr>
                <a:srgbClr val="000066"/>
              </a:buClr>
              <a:buFont typeface="Wingdings" panose="05000000000000000000" pitchFamily="2" charset="2"/>
              <a:buChar char="q"/>
            </a:pPr>
            <a:r>
              <a:rPr lang="en-US" altLang="en-US" sz="2800">
                <a:solidFill>
                  <a:srgbClr val="000066"/>
                </a:solidFill>
                <a:effectLst>
                  <a:outerShdw blurRad="38100" dist="38100" dir="2700000" algn="tl">
                    <a:srgbClr val="C0C0C0"/>
                  </a:outerShdw>
                </a:effectLst>
              </a:rPr>
              <a:t> Military clothing does not replace the discipline or conduct of behavior by which the officer shows in uniform.</a:t>
            </a:r>
          </a:p>
          <a:p>
            <a:pPr>
              <a:lnSpc>
                <a:spcPct val="90000"/>
              </a:lnSpc>
              <a:buClr>
                <a:srgbClr val="000066"/>
              </a:buClr>
              <a:buFont typeface="Wingdings" panose="05000000000000000000" pitchFamily="2" charset="2"/>
              <a:buChar char="q"/>
            </a:pPr>
            <a:r>
              <a:rPr lang="en-US" altLang="en-US" sz="2800">
                <a:solidFill>
                  <a:srgbClr val="000066"/>
                </a:solidFill>
                <a:effectLst>
                  <a:outerShdw blurRad="38100" dist="38100" dir="2700000" algn="tl">
                    <a:srgbClr val="C0C0C0"/>
                  </a:outerShdw>
                </a:effectLst>
              </a:rPr>
              <a:t> Consistent attention to detail to present the best image to ensure public trust and confidence in the cadet is of utmost importance while trying to dress the part as an Air Warrior. </a:t>
            </a:r>
          </a:p>
        </p:txBody>
      </p:sp>
      <p:sp>
        <p:nvSpPr>
          <p:cNvPr id="413699" name="Rectangle 3">
            <a:extLst>
              <a:ext uri="{FF2B5EF4-FFF2-40B4-BE49-F238E27FC236}">
                <a16:creationId xmlns:a16="http://schemas.microsoft.com/office/drawing/2014/main" id="{681840EB-2F9F-2ADF-CBDD-878BA325CDF1}"/>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5. APPEARANCE</a:t>
            </a:r>
          </a:p>
        </p:txBody>
      </p:sp>
      <p:pic>
        <p:nvPicPr>
          <p:cNvPr id="413700" name="Picture 4">
            <a:extLst>
              <a:ext uri="{FF2B5EF4-FFF2-40B4-BE49-F238E27FC236}">
                <a16:creationId xmlns:a16="http://schemas.microsoft.com/office/drawing/2014/main" id="{29E27860-69E5-7931-8AE5-DAB1E7D05C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092FBEB-1514-462B-141F-8C0A91D4EBCD}"/>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EC8CAE63-EBC3-D5E0-808C-2765E1DD2D6E}"/>
              </a:ext>
            </a:extLst>
          </p:cNvPr>
          <p:cNvSpPr>
            <a:spLocks noGrp="1"/>
          </p:cNvSpPr>
          <p:nvPr>
            <p:ph type="sldNum" sz="quarter" idx="12"/>
          </p:nvPr>
        </p:nvSpPr>
        <p:spPr/>
        <p:txBody>
          <a:bodyPr/>
          <a:lstStyle/>
          <a:p>
            <a:fld id="{625851E3-4D04-4571-8B3B-0B1CCFAA6CFC}" type="slidenum">
              <a:rPr lang="en-US" altLang="en-US"/>
              <a:pPr/>
              <a:t>46</a:t>
            </a:fld>
            <a:endParaRPr lang="en-US" altLang="en-US"/>
          </a:p>
        </p:txBody>
      </p:sp>
      <p:sp>
        <p:nvSpPr>
          <p:cNvPr id="414722" name="Rectangle 2">
            <a:extLst>
              <a:ext uri="{FF2B5EF4-FFF2-40B4-BE49-F238E27FC236}">
                <a16:creationId xmlns:a16="http://schemas.microsoft.com/office/drawing/2014/main" id="{491FBEED-FA59-F6D3-0293-86D5124A1D88}"/>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buClr>
                <a:srgbClr val="000066"/>
              </a:buClr>
              <a:buFont typeface="Wingdings" panose="05000000000000000000" pitchFamily="2" charset="2"/>
              <a:buChar char="q"/>
            </a:pPr>
            <a:r>
              <a:rPr lang="en-US" altLang="en-US" sz="2400">
                <a:solidFill>
                  <a:schemeClr val="bg2"/>
                </a:solidFill>
                <a:effectLst>
                  <a:outerShdw blurRad="38100" dist="38100" dir="2700000" algn="tl">
                    <a:srgbClr val="C0C0C0"/>
                  </a:outerShdw>
                </a:effectLst>
              </a:rPr>
              <a:t> </a:t>
            </a:r>
            <a:r>
              <a:rPr lang="en-US" altLang="en-US" sz="2400">
                <a:solidFill>
                  <a:srgbClr val="000066"/>
                </a:solidFill>
                <a:effectLst>
                  <a:outerShdw blurRad="38100" dist="38100" dir="2700000" algn="tl">
                    <a:srgbClr val="C0C0C0"/>
                  </a:outerShdw>
                </a:effectLst>
              </a:rPr>
              <a:t>Personal care with attention to military dress and appearance should be of great importance before a cadet leaves for duty.</a:t>
            </a:r>
          </a:p>
          <a:p>
            <a:pPr>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Remembering that others before them laid the foundation for them to follow as a military youth professional. </a:t>
            </a:r>
          </a:p>
          <a:p>
            <a:pPr>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In a society today at war, young people are to be especially cognizant of their duty and responsibility to dress the part as to enhance the image of the United States Air Force.</a:t>
            </a:r>
          </a:p>
          <a:p>
            <a:pPr>
              <a:lnSpc>
                <a:spcPct val="80000"/>
              </a:lnSpc>
              <a:buClr>
                <a:srgbClr val="000066"/>
              </a:buClr>
              <a:buFont typeface="Wingdings" panose="05000000000000000000" pitchFamily="2" charset="2"/>
              <a:buChar char="q"/>
            </a:pPr>
            <a:r>
              <a:rPr lang="en-US" altLang="en-US" sz="2400">
                <a:solidFill>
                  <a:srgbClr val="000066"/>
                </a:solidFill>
                <a:effectLst>
                  <a:outerShdw blurRad="38100" dist="38100" dir="2700000" algn="tl">
                    <a:srgbClr val="C0C0C0"/>
                  </a:outerShdw>
                </a:effectLst>
              </a:rPr>
              <a:t> To do otherwise would be foolish and irresponsible for those that have made the ultimate sacrifice wearing the uniform of their country.</a:t>
            </a:r>
          </a:p>
        </p:txBody>
      </p:sp>
      <p:pic>
        <p:nvPicPr>
          <p:cNvPr id="414724" name="Picture 4">
            <a:extLst>
              <a:ext uri="{FF2B5EF4-FFF2-40B4-BE49-F238E27FC236}">
                <a16:creationId xmlns:a16="http://schemas.microsoft.com/office/drawing/2014/main" id="{73FD8BC9-650D-A36F-F0E7-86FC1E45B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
        <p:nvSpPr>
          <p:cNvPr id="414730" name="Rectangle 10">
            <a:extLst>
              <a:ext uri="{FF2B5EF4-FFF2-40B4-BE49-F238E27FC236}">
                <a16:creationId xmlns:a16="http://schemas.microsoft.com/office/drawing/2014/main" id="{651B823D-D443-2984-895D-35F9386AAA73}"/>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5. APPEARANCE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4A53408-09C7-F373-E175-D721DDAA6A19}"/>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C7BB6858-873E-2BA8-7F73-77A2E6256F77}"/>
              </a:ext>
            </a:extLst>
          </p:cNvPr>
          <p:cNvSpPr>
            <a:spLocks noGrp="1"/>
          </p:cNvSpPr>
          <p:nvPr>
            <p:ph type="sldNum" sz="quarter" idx="12"/>
          </p:nvPr>
        </p:nvSpPr>
        <p:spPr/>
        <p:txBody>
          <a:bodyPr/>
          <a:lstStyle/>
          <a:p>
            <a:fld id="{4B0566B1-C68F-4516-8144-7E0BAE0B4F56}" type="slidenum">
              <a:rPr lang="en-US" altLang="en-US"/>
              <a:pPr/>
              <a:t>47</a:t>
            </a:fld>
            <a:endParaRPr lang="en-US" altLang="en-US"/>
          </a:p>
        </p:txBody>
      </p:sp>
      <p:sp>
        <p:nvSpPr>
          <p:cNvPr id="415746" name="Rectangle 2">
            <a:extLst>
              <a:ext uri="{FF2B5EF4-FFF2-40B4-BE49-F238E27FC236}">
                <a16:creationId xmlns:a16="http://schemas.microsoft.com/office/drawing/2014/main" id="{8734F548-1CF7-FF5C-AA5D-FC19524A60A5}"/>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pPr>
            <a:r>
              <a:rPr lang="en-US" altLang="en-US" sz="2400">
                <a:solidFill>
                  <a:schemeClr val="bg2"/>
                </a:solidFill>
                <a:effectLst>
                  <a:outerShdw blurRad="38100" dist="38100" dir="2700000" algn="tl">
                    <a:srgbClr val="C0C0C0"/>
                  </a:outerShdw>
                </a:effectLst>
              </a:rPr>
              <a:t> </a:t>
            </a:r>
            <a:r>
              <a:rPr lang="en-US" altLang="en-US" sz="2400">
                <a:solidFill>
                  <a:srgbClr val="000066"/>
                </a:solidFill>
                <a:effectLst>
                  <a:outerShdw blurRad="38100" dist="38100" dir="2700000" algn="tl">
                    <a:srgbClr val="C0C0C0"/>
                  </a:outerShdw>
                </a:effectLst>
              </a:rPr>
              <a:t>When choosing civilian clothing to wear off duty, an officer should always pause to reflect on the issue of their officer image 24/7. </a:t>
            </a:r>
          </a:p>
          <a:p>
            <a:pPr>
              <a:lnSpc>
                <a:spcPct val="80000"/>
              </a:lnSpc>
            </a:pPr>
            <a:r>
              <a:rPr lang="en-US" altLang="en-US" sz="2400">
                <a:solidFill>
                  <a:srgbClr val="000066"/>
                </a:solidFill>
                <a:effectLst>
                  <a:outerShdw blurRad="38100" dist="38100" dir="2700000" algn="tl">
                    <a:srgbClr val="C0C0C0"/>
                  </a:outerShdw>
                </a:effectLst>
              </a:rPr>
              <a:t> Even though they may be off duty, and officer must always face the public and who they represent. </a:t>
            </a:r>
          </a:p>
          <a:p>
            <a:pPr>
              <a:lnSpc>
                <a:spcPct val="80000"/>
              </a:lnSpc>
            </a:pPr>
            <a:r>
              <a:rPr lang="en-US" altLang="en-US" sz="2400">
                <a:solidFill>
                  <a:srgbClr val="000066"/>
                </a:solidFill>
                <a:effectLst>
                  <a:outerShdw blurRad="38100" dist="38100" dir="2700000" algn="tl">
                    <a:srgbClr val="C0C0C0"/>
                  </a:outerShdw>
                </a:effectLst>
              </a:rPr>
              <a:t>Would you be ashamed of your dress and appearance should someone question the unit or beliefs you have and belong to? </a:t>
            </a:r>
          </a:p>
          <a:p>
            <a:pPr>
              <a:lnSpc>
                <a:spcPct val="80000"/>
              </a:lnSpc>
            </a:pPr>
            <a:r>
              <a:rPr lang="en-US" altLang="en-US" sz="2400">
                <a:solidFill>
                  <a:srgbClr val="000066"/>
                </a:solidFill>
                <a:effectLst>
                  <a:outerShdw blurRad="38100" dist="38100" dir="2700000" algn="tl">
                    <a:srgbClr val="C0C0C0"/>
                  </a:outerShdw>
                </a:effectLst>
              </a:rPr>
              <a:t>Be mindful of your personal appearance as you do not know who you may run into in the public domain that will recall your off duty time at possibly an inappropriate time. </a:t>
            </a:r>
          </a:p>
          <a:p>
            <a:pPr>
              <a:lnSpc>
                <a:spcPct val="80000"/>
              </a:lnSpc>
            </a:pPr>
            <a:r>
              <a:rPr lang="en-US" altLang="en-US" sz="2400">
                <a:solidFill>
                  <a:srgbClr val="000066"/>
                </a:solidFill>
                <a:effectLst>
                  <a:outerShdw blurRad="38100" dist="38100" dir="2700000" algn="tl">
                    <a:srgbClr val="C0C0C0"/>
                  </a:outerShdw>
                </a:effectLst>
              </a:rPr>
              <a:t>Personal discipline takes pride and honor in a role that others do not choose: the role of a military officer. </a:t>
            </a:r>
          </a:p>
        </p:txBody>
      </p:sp>
      <p:pic>
        <p:nvPicPr>
          <p:cNvPr id="415748" name="Picture 4">
            <a:extLst>
              <a:ext uri="{FF2B5EF4-FFF2-40B4-BE49-F238E27FC236}">
                <a16:creationId xmlns:a16="http://schemas.microsoft.com/office/drawing/2014/main" id="{5C7D8F26-8E74-178C-B84B-4BCC485A7F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
        <p:nvSpPr>
          <p:cNvPr id="415754" name="Rectangle 10">
            <a:extLst>
              <a:ext uri="{FF2B5EF4-FFF2-40B4-BE49-F238E27FC236}">
                <a16:creationId xmlns:a16="http://schemas.microsoft.com/office/drawing/2014/main" id="{93A7DA49-5DDB-C2E6-83E9-8A2E24B68249}"/>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5. APPEARANCE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EFD2172-EB25-996E-BAC1-1DF5CFF442E0}"/>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3DB51362-D49F-3515-04A7-297295AC4753}"/>
              </a:ext>
            </a:extLst>
          </p:cNvPr>
          <p:cNvSpPr>
            <a:spLocks noGrp="1"/>
          </p:cNvSpPr>
          <p:nvPr>
            <p:ph type="sldNum" sz="quarter" idx="12"/>
          </p:nvPr>
        </p:nvSpPr>
        <p:spPr/>
        <p:txBody>
          <a:bodyPr/>
          <a:lstStyle/>
          <a:p>
            <a:fld id="{27DDA1CA-82D6-4D61-B16C-ED9893F219A5}" type="slidenum">
              <a:rPr lang="en-US" altLang="en-US"/>
              <a:pPr/>
              <a:t>48</a:t>
            </a:fld>
            <a:endParaRPr lang="en-US" altLang="en-US"/>
          </a:p>
        </p:txBody>
      </p:sp>
      <p:sp>
        <p:nvSpPr>
          <p:cNvPr id="408578" name="Rectangle 2">
            <a:extLst>
              <a:ext uri="{FF2B5EF4-FFF2-40B4-BE49-F238E27FC236}">
                <a16:creationId xmlns:a16="http://schemas.microsoft.com/office/drawing/2014/main" id="{F30CAEEE-7D76-761F-15FB-923E45DC82C7}"/>
              </a:ext>
            </a:extLst>
          </p:cNvPr>
          <p:cNvSpPr>
            <a:spLocks noChangeArrowheads="1"/>
          </p:cNvSpPr>
          <p:nvPr/>
        </p:nvSpPr>
        <p:spPr bwMode="auto">
          <a:xfrm>
            <a:off x="1905000" y="3124200"/>
            <a:ext cx="5638800" cy="1219200"/>
          </a:xfrm>
          <a:prstGeom prst="rect">
            <a:avLst/>
          </a:prstGeom>
          <a:solidFill>
            <a:srgbClr val="FFFFFF"/>
          </a:solidFill>
          <a:ln w="50800">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buClrTx/>
              <a:buFontTx/>
              <a:buNone/>
            </a:pPr>
            <a:r>
              <a:rPr lang="en-US" altLang="en-US" sz="3600">
                <a:solidFill>
                  <a:srgbClr val="CC0000"/>
                </a:solidFill>
                <a:effectLst/>
                <a:latin typeface="Arial" panose="020B0604020202020204" pitchFamily="34" charset="0"/>
              </a:rPr>
              <a:t>6. INDIVIDUAL OFFICER RESPONSIBILITIES</a:t>
            </a:r>
          </a:p>
        </p:txBody>
      </p:sp>
      <p:sp>
        <p:nvSpPr>
          <p:cNvPr id="408579" name="Rectangle 3">
            <a:extLst>
              <a:ext uri="{FF2B5EF4-FFF2-40B4-BE49-F238E27FC236}">
                <a16:creationId xmlns:a16="http://schemas.microsoft.com/office/drawing/2014/main" id="{F02B0445-33B1-9248-7E68-8F8D29990583}"/>
              </a:ext>
            </a:extLst>
          </p:cNvPr>
          <p:cNvSpPr>
            <a:spLocks noChangeArrowheads="1"/>
          </p:cNvSpPr>
          <p:nvPr/>
        </p:nvSpPr>
        <p:spPr bwMode="auto">
          <a:xfrm>
            <a:off x="2819400" y="685800"/>
            <a:ext cx="5181600" cy="762000"/>
          </a:xfrm>
          <a:prstGeom prst="rect">
            <a:avLst/>
          </a:prstGeom>
          <a:solidFill>
            <a:srgbClr val="FFFFFF"/>
          </a:solidFill>
          <a:ln w="381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a:spcBef>
                <a:spcPct val="0"/>
              </a:spcBef>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a:lnSpc>
                <a:spcPct val="100000"/>
              </a:lnSpc>
              <a:buClrTx/>
              <a:buFontTx/>
              <a:buNone/>
            </a:pPr>
            <a:r>
              <a:rPr lang="en-US" altLang="en-US" sz="2600" b="0">
                <a:solidFill>
                  <a:srgbClr val="000099"/>
                </a:solidFill>
                <a:latin typeface="Arial Black" panose="020B0A04020102020204" pitchFamily="34" charset="0"/>
              </a:rPr>
              <a:t> </a:t>
            </a:r>
            <a:r>
              <a:rPr lang="en-US" altLang="en-US" sz="2400" b="0">
                <a:solidFill>
                  <a:srgbClr val="000066"/>
                </a:solidFill>
                <a:latin typeface="Arial Black" panose="020B0A04020102020204" pitchFamily="34" charset="0"/>
              </a:rPr>
              <a:t>USAF EXPLORERS </a:t>
            </a:r>
            <a:br>
              <a:rPr lang="en-US" altLang="en-US" sz="2400" b="0">
                <a:solidFill>
                  <a:srgbClr val="000066"/>
                </a:solidFill>
                <a:latin typeface="Arial Black" panose="020B0A04020102020204" pitchFamily="34" charset="0"/>
              </a:rPr>
            </a:br>
            <a:r>
              <a:rPr lang="en-US" altLang="en-US" sz="2400" b="0">
                <a:solidFill>
                  <a:srgbClr val="000066"/>
                </a:solidFill>
                <a:latin typeface="Arial Black" panose="020B0A04020102020204" pitchFamily="34" charset="0"/>
              </a:rPr>
              <a:t>MILITARY STANDARDS</a:t>
            </a:r>
            <a:endParaRPr lang="en-US" altLang="en-US" sz="2600" b="0">
              <a:solidFill>
                <a:srgbClr val="000066"/>
              </a:solidFill>
              <a:latin typeface="Arial Black" panose="020B0A04020102020204" pitchFamily="34" charset="0"/>
            </a:endParaRPr>
          </a:p>
        </p:txBody>
      </p:sp>
      <p:pic>
        <p:nvPicPr>
          <p:cNvPr id="408580" name="Picture 4">
            <a:extLst>
              <a:ext uri="{FF2B5EF4-FFF2-40B4-BE49-F238E27FC236}">
                <a16:creationId xmlns:a16="http://schemas.microsoft.com/office/drawing/2014/main" id="{19FDDB43-C01E-257B-B98D-1CC38905CA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9AC7605-BFB4-614F-8C88-9B4195777A5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5BA059FC-7EDB-82AC-5F31-D082D6E9FC02}"/>
              </a:ext>
            </a:extLst>
          </p:cNvPr>
          <p:cNvSpPr>
            <a:spLocks noGrp="1"/>
          </p:cNvSpPr>
          <p:nvPr>
            <p:ph type="sldNum" sz="quarter" idx="12"/>
          </p:nvPr>
        </p:nvSpPr>
        <p:spPr/>
        <p:txBody>
          <a:bodyPr/>
          <a:lstStyle/>
          <a:p>
            <a:fld id="{9EEAB8B8-951E-446E-9C03-6662BF612F74}" type="slidenum">
              <a:rPr lang="en-US" altLang="en-US"/>
              <a:pPr/>
              <a:t>49</a:t>
            </a:fld>
            <a:endParaRPr lang="en-US" altLang="en-US"/>
          </a:p>
        </p:txBody>
      </p:sp>
      <p:sp>
        <p:nvSpPr>
          <p:cNvPr id="416770" name="Rectangle 2">
            <a:extLst>
              <a:ext uri="{FF2B5EF4-FFF2-40B4-BE49-F238E27FC236}">
                <a16:creationId xmlns:a16="http://schemas.microsoft.com/office/drawing/2014/main" id="{4D632F30-B753-867F-6BD4-1A83DCA75D85}"/>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pPr>
            <a:r>
              <a:rPr lang="en-US" altLang="en-US" sz="2000">
                <a:solidFill>
                  <a:srgbClr val="000066"/>
                </a:solidFill>
                <a:effectLst>
                  <a:outerShdw blurRad="38100" dist="38100" dir="2700000" algn="tl">
                    <a:srgbClr val="C0C0C0"/>
                  </a:outerShdw>
                </a:effectLst>
              </a:rPr>
              <a:t>Each and every officer will strive for excellence in all they do, never sacrificing the attitude of trying to achieve greatness in the accomplishment of all mission operational aspects. </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represent the United States of America and the United States Air Force that will bring pride, honor, professionalism and courage to all whom look up to you. </a:t>
            </a:r>
          </a:p>
          <a:p>
            <a:pPr>
              <a:lnSpc>
                <a:spcPct val="80000"/>
              </a:lnSpc>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Always remembering that you are a member of a unit that strives to serve with honor in all we do. </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become an Air Warrior focused on their ability to enhance their role in becoming an important asset in the mission of the United States Air Force or other U. S. military branch of service for future defense of their country.  </a:t>
            </a:r>
          </a:p>
        </p:txBody>
      </p:sp>
      <p:sp>
        <p:nvSpPr>
          <p:cNvPr id="416771" name="Rectangle 3">
            <a:extLst>
              <a:ext uri="{FF2B5EF4-FFF2-40B4-BE49-F238E27FC236}">
                <a16:creationId xmlns:a16="http://schemas.microsoft.com/office/drawing/2014/main" id="{0154AB37-4CF5-0404-7421-DE2C1AFE845B}"/>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6. INDIVIDUAL OFFICER RESPONSIBILITIES</a:t>
            </a:r>
          </a:p>
        </p:txBody>
      </p:sp>
      <p:pic>
        <p:nvPicPr>
          <p:cNvPr id="416772" name="Picture 4">
            <a:extLst>
              <a:ext uri="{FF2B5EF4-FFF2-40B4-BE49-F238E27FC236}">
                <a16:creationId xmlns:a16="http://schemas.microsoft.com/office/drawing/2014/main" id="{EE9F4FDC-DA4F-D57B-15B8-06E6F709C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39DBCCF-B5E9-F473-1DED-C7B28F0BF559}"/>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5744B46B-5A24-C39B-4919-1D8D2B90E4AD}"/>
              </a:ext>
            </a:extLst>
          </p:cNvPr>
          <p:cNvSpPr>
            <a:spLocks noGrp="1"/>
          </p:cNvSpPr>
          <p:nvPr>
            <p:ph type="sldNum" sz="quarter" idx="12"/>
          </p:nvPr>
        </p:nvSpPr>
        <p:spPr/>
        <p:txBody>
          <a:bodyPr/>
          <a:lstStyle/>
          <a:p>
            <a:fld id="{B9B6D9DA-7FFE-4EA7-B9F9-B8428A6A4304}" type="slidenum">
              <a:rPr lang="en-US" altLang="en-US"/>
              <a:pPr/>
              <a:t>5</a:t>
            </a:fld>
            <a:endParaRPr lang="en-US" altLang="en-US"/>
          </a:p>
        </p:txBody>
      </p:sp>
      <p:sp>
        <p:nvSpPr>
          <p:cNvPr id="314370" name="Rectangle 2">
            <a:extLst>
              <a:ext uri="{FF2B5EF4-FFF2-40B4-BE49-F238E27FC236}">
                <a16:creationId xmlns:a16="http://schemas.microsoft.com/office/drawing/2014/main" id="{E1FA6028-7A1D-F585-4F75-5D1C579B8AB8}"/>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The USAF Explorers - </a:t>
            </a:r>
            <a:r>
              <a:rPr lang="en-US" altLang="en-US" sz="2800" b="1">
                <a:solidFill>
                  <a:srgbClr val="CC0000"/>
                </a:solidFill>
                <a:effectLst>
                  <a:outerShdw blurRad="38100" dist="38100" dir="2700000" algn="tl">
                    <a:srgbClr val="C0C0C0"/>
                  </a:outerShdw>
                </a:effectLst>
              </a:rPr>
              <a:t>developed to be a different</a:t>
            </a:r>
            <a:r>
              <a:rPr lang="en-US" altLang="en-US" sz="2800" b="1">
                <a:solidFill>
                  <a:srgbClr val="000066"/>
                </a:solidFill>
                <a:effectLst>
                  <a:outerShdw blurRad="38100" dist="38100" dir="2700000" algn="tl">
                    <a:srgbClr val="C0C0C0"/>
                  </a:outerShdw>
                </a:effectLst>
              </a:rPr>
              <a:t> kind of youth military training program.</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Different from the traditional military youth programs…</a:t>
            </a:r>
          </a:p>
          <a:p>
            <a:pPr lvl="1">
              <a:buClr>
                <a:srgbClr val="000066"/>
              </a:buClr>
              <a:buFont typeface="Wingdings" panose="05000000000000000000" pitchFamily="2" charset="2"/>
              <a:buChar char="q"/>
            </a:pPr>
            <a:r>
              <a:rPr lang="en-US" altLang="en-US" sz="2400" b="1">
                <a:solidFill>
                  <a:srgbClr val="000066"/>
                </a:solidFill>
                <a:effectLst>
                  <a:outerShdw blurRad="38100" dist="38100" dir="2700000" algn="tl">
                    <a:srgbClr val="C0C0C0"/>
                  </a:outerShdw>
                </a:effectLst>
              </a:rPr>
              <a:t> JROTC, USN Sea Cadets, Young Marines and Civil Air Patrol </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They interested in numbers they have in the program </a:t>
            </a:r>
          </a:p>
          <a:p>
            <a:pPr lvl="2">
              <a:buClr>
                <a:srgbClr val="000066"/>
              </a:buClr>
              <a:buFont typeface="Wingdings" panose="05000000000000000000" pitchFamily="2" charset="2"/>
              <a:buChar char="q"/>
            </a:pPr>
            <a:r>
              <a:rPr lang="en-US" altLang="en-US" sz="2000" b="1">
                <a:solidFill>
                  <a:srgbClr val="000066"/>
                </a:solidFill>
                <a:effectLst>
                  <a:outerShdw blurRad="38100" dist="38100" dir="2700000" algn="tl">
                    <a:srgbClr val="C0C0C0"/>
                  </a:outerShdw>
                </a:effectLst>
              </a:rPr>
              <a:t>  We’re interested in developing you to a </a:t>
            </a:r>
            <a:r>
              <a:rPr lang="en-US" altLang="en-US" sz="2000" b="1">
                <a:solidFill>
                  <a:srgbClr val="CC0000"/>
                </a:solidFill>
                <a:effectLst>
                  <a:outerShdw blurRad="38100" dist="38100" dir="2700000" algn="tl">
                    <a:srgbClr val="C0C0C0"/>
                  </a:outerShdw>
                </a:effectLst>
              </a:rPr>
              <a:t>higher academic standard</a:t>
            </a:r>
            <a:r>
              <a:rPr lang="en-US" altLang="en-US" sz="2000" b="1">
                <a:solidFill>
                  <a:srgbClr val="000066"/>
                </a:solidFill>
                <a:effectLst>
                  <a:outerShdw blurRad="38100" dist="38100" dir="2700000" algn="tl">
                    <a:srgbClr val="C0C0C0"/>
                  </a:outerShdw>
                </a:effectLst>
              </a:rPr>
              <a:t> of Military Knowledge.</a:t>
            </a:r>
          </a:p>
        </p:txBody>
      </p:sp>
      <p:sp>
        <p:nvSpPr>
          <p:cNvPr id="314372" name="Rectangle 4">
            <a:extLst>
              <a:ext uri="{FF2B5EF4-FFF2-40B4-BE49-F238E27FC236}">
                <a16:creationId xmlns:a16="http://schemas.microsoft.com/office/drawing/2014/main" id="{721EAD96-6DE8-0BB5-72C1-9AA2719E1AB0}"/>
              </a:ext>
            </a:extLst>
          </p:cNvPr>
          <p:cNvSpPr>
            <a:spLocks noGrp="1" noRot="1" noChangeArrowheads="1"/>
          </p:cNvSpPr>
          <p:nvPr>
            <p:ph type="title"/>
          </p:nvPr>
        </p:nvSpPr>
        <p:spPr>
          <a:xfrm>
            <a:off x="1600200" y="2286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314374" name="Picture 6">
            <a:extLst>
              <a:ext uri="{FF2B5EF4-FFF2-40B4-BE49-F238E27FC236}">
                <a16:creationId xmlns:a16="http://schemas.microsoft.com/office/drawing/2014/main" id="{AA0A364E-E411-EA4D-9AA1-06266D88D5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3089DB9-97B9-D40F-5FBC-7B417371C7AE}"/>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A832213C-13C3-B6C9-0D1D-2C29C432D947}"/>
              </a:ext>
            </a:extLst>
          </p:cNvPr>
          <p:cNvSpPr>
            <a:spLocks noGrp="1"/>
          </p:cNvSpPr>
          <p:nvPr>
            <p:ph type="sldNum" sz="quarter" idx="12"/>
          </p:nvPr>
        </p:nvSpPr>
        <p:spPr/>
        <p:txBody>
          <a:bodyPr/>
          <a:lstStyle/>
          <a:p>
            <a:fld id="{ADEFF650-84DB-4459-B9D2-5A047285701D}" type="slidenum">
              <a:rPr lang="en-US" altLang="en-US"/>
              <a:pPr/>
              <a:t>50</a:t>
            </a:fld>
            <a:endParaRPr lang="en-US" altLang="en-US"/>
          </a:p>
        </p:txBody>
      </p:sp>
      <p:sp>
        <p:nvSpPr>
          <p:cNvPr id="420866" name="Rectangle 2">
            <a:extLst>
              <a:ext uri="{FF2B5EF4-FFF2-40B4-BE49-F238E27FC236}">
                <a16:creationId xmlns:a16="http://schemas.microsoft.com/office/drawing/2014/main" id="{3EBCEEBB-FBA0-D224-A0FC-E2C929551E79}"/>
              </a:ext>
            </a:extLst>
          </p:cNvPr>
          <p:cNvSpPr>
            <a:spLocks noGrp="1" noRot="1" noChangeArrowheads="1"/>
          </p:cNvSpPr>
          <p:nvPr>
            <p:ph type="body" idx="1"/>
          </p:nvPr>
        </p:nvSpPr>
        <p:spPr>
          <a:xfrm>
            <a:off x="533400" y="1447800"/>
            <a:ext cx="8228013" cy="4953000"/>
          </a:xfrm>
          <a:solidFill>
            <a:srgbClr val="FFFFFF"/>
          </a:solidFill>
          <a:ln w="50800">
            <a:solidFill>
              <a:srgbClr val="000080"/>
            </a:solidFill>
            <a:miter lim="800000"/>
            <a:headEnd/>
            <a:tailEnd/>
          </a:ln>
        </p:spPr>
        <p:txBody>
          <a:bodyPr/>
          <a:lstStyle/>
          <a:p>
            <a:pPr>
              <a:lnSpc>
                <a:spcPct val="80000"/>
              </a:lnSpc>
            </a:pPr>
            <a:r>
              <a:rPr lang="en-US" altLang="en-US" sz="2000">
                <a:solidFill>
                  <a:srgbClr val="000066"/>
                </a:solidFill>
                <a:effectLst>
                  <a:outerShdw blurRad="38100" dist="38100" dir="2700000" algn="tl">
                    <a:srgbClr val="C0C0C0"/>
                  </a:outerShdw>
                </a:effectLst>
              </a:rPr>
              <a:t>Each and every officer will be prepared for any contingency that may arise to which mission objectives shall be accomplished regardless of the sacrifice or commitment you may have to make.</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remember those from our past that have made our country what it is today knowing that they too will have to take the fight up someday in preserving our nations freedom. </a:t>
            </a:r>
          </a:p>
          <a:p>
            <a:pPr>
              <a:lnSpc>
                <a:spcPct val="80000"/>
              </a:lnSpc>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Honor those who have gone before so that you may take their place.</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know of our heritage to preserve it with honor and glory so that others following you will know of the job you have done for them. </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Prepare the way for those to follow without doubt, hesitation, or unwillingness to serve. Leave no doubt, ever. </a:t>
            </a:r>
          </a:p>
        </p:txBody>
      </p:sp>
      <p:sp>
        <p:nvSpPr>
          <p:cNvPr id="420867" name="Rectangle 3">
            <a:extLst>
              <a:ext uri="{FF2B5EF4-FFF2-40B4-BE49-F238E27FC236}">
                <a16:creationId xmlns:a16="http://schemas.microsoft.com/office/drawing/2014/main" id="{130084AF-6337-F2FD-5008-BED471318DB3}"/>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6. INDIVIDUAL OFFICER RESPONSIBILITIES</a:t>
            </a:r>
          </a:p>
        </p:txBody>
      </p:sp>
      <p:pic>
        <p:nvPicPr>
          <p:cNvPr id="420868" name="Picture 4">
            <a:extLst>
              <a:ext uri="{FF2B5EF4-FFF2-40B4-BE49-F238E27FC236}">
                <a16:creationId xmlns:a16="http://schemas.microsoft.com/office/drawing/2014/main" id="{2496639A-6F5F-CB0B-53DE-B522EE743C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741C0D5-810B-0776-9801-2346B69D835A}"/>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8BD1D8A2-EFDD-F469-8337-1DF17341CA2C}"/>
              </a:ext>
            </a:extLst>
          </p:cNvPr>
          <p:cNvSpPr>
            <a:spLocks noGrp="1"/>
          </p:cNvSpPr>
          <p:nvPr>
            <p:ph type="sldNum" sz="quarter" idx="12"/>
          </p:nvPr>
        </p:nvSpPr>
        <p:spPr/>
        <p:txBody>
          <a:bodyPr/>
          <a:lstStyle/>
          <a:p>
            <a:fld id="{56FC4344-BEAE-4235-8E33-B85E00963040}" type="slidenum">
              <a:rPr lang="en-US" altLang="en-US"/>
              <a:pPr/>
              <a:t>51</a:t>
            </a:fld>
            <a:endParaRPr lang="en-US" altLang="en-US"/>
          </a:p>
        </p:txBody>
      </p:sp>
      <p:sp>
        <p:nvSpPr>
          <p:cNvPr id="419842" name="Rectangle 2">
            <a:extLst>
              <a:ext uri="{FF2B5EF4-FFF2-40B4-BE49-F238E27FC236}">
                <a16:creationId xmlns:a16="http://schemas.microsoft.com/office/drawing/2014/main" id="{7501EB13-E769-60BB-A433-A4093C315C1E}"/>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pPr>
            <a:r>
              <a:rPr lang="en-US" altLang="en-US" sz="2000">
                <a:solidFill>
                  <a:srgbClr val="000066"/>
                </a:solidFill>
                <a:effectLst>
                  <a:outerShdw blurRad="38100" dist="38100" dir="2700000" algn="tl">
                    <a:srgbClr val="C0C0C0"/>
                  </a:outerShdw>
                </a:effectLst>
              </a:rPr>
              <a:t>Each and every officer will prepare themselves each and every day to perform their duty admirable in a way that others will see and want to follow.</a:t>
            </a:r>
          </a:p>
          <a:p>
            <a:pPr>
              <a:lnSpc>
                <a:spcPct val="80000"/>
              </a:lnSpc>
              <a:buFont typeface="Wingdings" panose="05000000000000000000" pitchFamily="2" charset="2"/>
              <a:buNone/>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strive for excellence in all they do, never sacrificing the attitude of doing better or becoming better.</a:t>
            </a:r>
          </a:p>
          <a:p>
            <a:pPr>
              <a:lnSpc>
                <a:spcPct val="80000"/>
              </a:lnSpc>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look to our veterans with dignity with a place of honor for their service at a time when the country had men and women ready to answer the call to arms defending our freedom here and abroad.</a:t>
            </a:r>
          </a:p>
          <a:p>
            <a:pPr>
              <a:lnSpc>
                <a:spcPct val="80000"/>
              </a:lnSpc>
            </a:pPr>
            <a:endParaRPr lang="en-US" altLang="en-US" sz="2000">
              <a:solidFill>
                <a:srgbClr val="000066"/>
              </a:solidFill>
              <a:effectLst>
                <a:outerShdw blurRad="38100" dist="38100" dir="2700000" algn="tl">
                  <a:srgbClr val="C0C0C0"/>
                </a:outerShdw>
              </a:effectLst>
            </a:endParaRPr>
          </a:p>
          <a:p>
            <a:pPr>
              <a:lnSpc>
                <a:spcPct val="80000"/>
              </a:lnSpc>
            </a:pPr>
            <a:r>
              <a:rPr lang="en-US" altLang="en-US" sz="2000">
                <a:solidFill>
                  <a:srgbClr val="000066"/>
                </a:solidFill>
                <a:effectLst>
                  <a:outerShdw blurRad="38100" dist="38100" dir="2700000" algn="tl">
                    <a:srgbClr val="C0C0C0"/>
                  </a:outerShdw>
                </a:effectLst>
              </a:rPr>
              <a:t>Each and every officer will carry out their mission in a swift military manner no matter how small or large the order or time of day as required.  </a:t>
            </a:r>
          </a:p>
        </p:txBody>
      </p:sp>
      <p:sp>
        <p:nvSpPr>
          <p:cNvPr id="419843" name="Rectangle 3">
            <a:extLst>
              <a:ext uri="{FF2B5EF4-FFF2-40B4-BE49-F238E27FC236}">
                <a16:creationId xmlns:a16="http://schemas.microsoft.com/office/drawing/2014/main" id="{D4BBF2EC-4C42-6C94-FE31-401B938005C0}"/>
              </a:ext>
            </a:extLst>
          </p:cNvPr>
          <p:cNvSpPr>
            <a:spLocks noGrp="1" noRot="1" noChangeArrowheads="1"/>
          </p:cNvSpPr>
          <p:nvPr>
            <p:ph type="title"/>
          </p:nvPr>
        </p:nvSpPr>
        <p:spPr>
          <a:xfrm>
            <a:off x="15240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000" b="1">
                <a:solidFill>
                  <a:srgbClr val="CC0000"/>
                </a:solidFill>
                <a:effectLst>
                  <a:outerShdw blurRad="38100" dist="38100" dir="2700000" algn="tl">
                    <a:srgbClr val="C0C0C0"/>
                  </a:outerShdw>
                </a:effectLst>
              </a:rPr>
              <a:t>6. INDIVIDUAL OFFICER RESPONSIBILITIES</a:t>
            </a:r>
          </a:p>
        </p:txBody>
      </p:sp>
      <p:pic>
        <p:nvPicPr>
          <p:cNvPr id="419844" name="Picture 4">
            <a:extLst>
              <a:ext uri="{FF2B5EF4-FFF2-40B4-BE49-F238E27FC236}">
                <a16:creationId xmlns:a16="http://schemas.microsoft.com/office/drawing/2014/main" id="{55B641B7-FBBC-F62C-169C-1C59ACE79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699C7CB0-719F-2937-47F1-E504944A7E38}"/>
              </a:ext>
            </a:extLst>
          </p:cNvPr>
          <p:cNvSpPr>
            <a:spLocks noGrp="1"/>
          </p:cNvSpPr>
          <p:nvPr>
            <p:ph type="dt" sz="half" idx="10"/>
          </p:nvPr>
        </p:nvSpPr>
        <p:spPr/>
        <p:txBody>
          <a:bodyPr/>
          <a:lstStyle/>
          <a:p>
            <a:r>
              <a:rPr lang="en-US" altLang="en-US"/>
              <a:t>January, 2017</a:t>
            </a:r>
          </a:p>
        </p:txBody>
      </p:sp>
      <p:sp>
        <p:nvSpPr>
          <p:cNvPr id="3" name="Slide Number Placeholder 6">
            <a:extLst>
              <a:ext uri="{FF2B5EF4-FFF2-40B4-BE49-F238E27FC236}">
                <a16:creationId xmlns:a16="http://schemas.microsoft.com/office/drawing/2014/main" id="{3EB45736-A44F-C0F3-864A-3614D6D66509}"/>
              </a:ext>
            </a:extLst>
          </p:cNvPr>
          <p:cNvSpPr>
            <a:spLocks noGrp="1"/>
          </p:cNvSpPr>
          <p:nvPr>
            <p:ph type="sldNum" sz="quarter" idx="12"/>
          </p:nvPr>
        </p:nvSpPr>
        <p:spPr/>
        <p:txBody>
          <a:bodyPr/>
          <a:lstStyle/>
          <a:p>
            <a:fld id="{B16FE424-EA14-4B66-8B28-24960C851040}" type="slidenum">
              <a:rPr lang="en-US" altLang="en-US"/>
              <a:pPr/>
              <a:t>52</a:t>
            </a:fld>
            <a:endParaRPr lang="en-US" altLang="en-US"/>
          </a:p>
        </p:txBody>
      </p:sp>
      <p:sp>
        <p:nvSpPr>
          <p:cNvPr id="382980" name="Rectangle 4">
            <a:extLst>
              <a:ext uri="{FF2B5EF4-FFF2-40B4-BE49-F238E27FC236}">
                <a16:creationId xmlns:a16="http://schemas.microsoft.com/office/drawing/2014/main" id="{91ED42FF-9E7A-FD57-48E7-18EF3ACF50F4}"/>
              </a:ext>
            </a:extLst>
          </p:cNvPr>
          <p:cNvSpPr>
            <a:spLocks noChangeArrowheads="1"/>
          </p:cNvSpPr>
          <p:nvPr/>
        </p:nvSpPr>
        <p:spPr bwMode="auto">
          <a:xfrm>
            <a:off x="1295400" y="2209800"/>
            <a:ext cx="6553200" cy="4114800"/>
          </a:xfrm>
          <a:prstGeom prst="rect">
            <a:avLst/>
          </a:prstGeom>
          <a:solidFill>
            <a:schemeClr val="tx1"/>
          </a:solidFill>
          <a:ln w="508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buChar char="§"/>
              <a:defRPr sz="32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1pPr>
            <a:lvl2pPr marL="990600" indent="-533400">
              <a:buChar char="–"/>
              <a:defRPr sz="28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marL="1371600" indent="-457200">
              <a:buChar char="§"/>
              <a:defRPr sz="24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marL="1752600" indent="-381000">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marL="2209800" indent="-381000">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2667000" indent="-38100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3124200" indent="-38100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3581400" indent="-38100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4038600" indent="-38100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9pPr>
          </a:lstStyle>
          <a:p>
            <a:pPr lvl="1">
              <a:lnSpc>
                <a:spcPct val="100000"/>
              </a:lnSpc>
              <a:buClr>
                <a:srgbClr val="FFCC00"/>
              </a:buClr>
              <a:buFont typeface="Wingdings" panose="05000000000000000000" pitchFamily="2" charset="2"/>
              <a:buNone/>
            </a:pPr>
            <a:r>
              <a:rPr lang="en-US" altLang="en-US" sz="6600">
                <a:solidFill>
                  <a:schemeClr val="bg1"/>
                </a:solidFill>
              </a:rPr>
              <a:t>        END </a:t>
            </a:r>
          </a:p>
          <a:p>
            <a:pPr lvl="1">
              <a:lnSpc>
                <a:spcPct val="100000"/>
              </a:lnSpc>
              <a:buClr>
                <a:srgbClr val="FFCC00"/>
              </a:buClr>
              <a:buFont typeface="Wingdings" panose="05000000000000000000" pitchFamily="2" charset="2"/>
              <a:buNone/>
            </a:pPr>
            <a:r>
              <a:rPr lang="en-US" altLang="en-US" sz="6600">
                <a:solidFill>
                  <a:schemeClr val="bg1"/>
                </a:solidFill>
              </a:rPr>
              <a:t>         Of</a:t>
            </a:r>
          </a:p>
          <a:p>
            <a:pPr lvl="1" algn="ctr">
              <a:lnSpc>
                <a:spcPct val="100000"/>
              </a:lnSpc>
              <a:buClr>
                <a:srgbClr val="FFCC00"/>
              </a:buClr>
              <a:buFont typeface="Wingdings" panose="05000000000000000000" pitchFamily="2" charset="2"/>
              <a:buNone/>
            </a:pPr>
            <a:r>
              <a:rPr lang="en-US" altLang="en-US" sz="6600">
                <a:solidFill>
                  <a:schemeClr val="bg1"/>
                </a:solidFill>
              </a:rPr>
              <a:t>COURSE</a:t>
            </a:r>
          </a:p>
        </p:txBody>
      </p:sp>
      <p:sp>
        <p:nvSpPr>
          <p:cNvPr id="382983" name="Rectangle 7">
            <a:extLst>
              <a:ext uri="{FF2B5EF4-FFF2-40B4-BE49-F238E27FC236}">
                <a16:creationId xmlns:a16="http://schemas.microsoft.com/office/drawing/2014/main" id="{9F29CDA6-CBC4-3965-8F0A-EBFA99E8879F}"/>
              </a:ext>
            </a:extLst>
          </p:cNvPr>
          <p:cNvSpPr>
            <a:spLocks noGrp="1" noChangeArrowheads="1"/>
          </p:cNvSpPr>
          <p:nvPr>
            <p:ph type="title"/>
          </p:nvPr>
        </p:nvSpPr>
        <p:spPr>
          <a:xfrm>
            <a:off x="2351088" y="604838"/>
            <a:ext cx="6461125" cy="511175"/>
          </a:xfrm>
          <a:solidFill>
            <a:srgbClr val="FFFFFF"/>
          </a:solidFill>
          <a:ln w="38100">
            <a:solidFill>
              <a:srgbClr val="000080"/>
            </a:solidFill>
            <a:miter lim="800000"/>
            <a:headEnd/>
            <a:tailEnd/>
          </a:ln>
        </p:spPr>
        <p:txBody>
          <a:bodyPr/>
          <a:lstStyle/>
          <a:p>
            <a:r>
              <a:rPr lang="en-US" altLang="en-US" sz="2800" b="1">
                <a:solidFill>
                  <a:srgbClr val="000066"/>
                </a:solidFill>
                <a:effectLst>
                  <a:outerShdw blurRad="38100" dist="38100" dir="2700000" algn="tl">
                    <a:srgbClr val="C0C0C0"/>
                  </a:outerShdw>
                </a:effectLst>
              </a:rPr>
              <a:t>USAFX MILITARY STANDARDS</a:t>
            </a:r>
            <a:endParaRPr lang="en-US" altLang="en-US" sz="2000" b="1">
              <a:solidFill>
                <a:srgbClr val="000066"/>
              </a:solidFill>
              <a:effectLst>
                <a:outerShdw blurRad="38100" dist="38100" dir="2700000" algn="tl">
                  <a:srgbClr val="C0C0C0"/>
                </a:outerShdw>
              </a:effectLst>
            </a:endParaRPr>
          </a:p>
        </p:txBody>
      </p:sp>
      <p:pic>
        <p:nvPicPr>
          <p:cNvPr id="382984" name="Picture 8">
            <a:extLst>
              <a:ext uri="{FF2B5EF4-FFF2-40B4-BE49-F238E27FC236}">
                <a16:creationId xmlns:a16="http://schemas.microsoft.com/office/drawing/2014/main" id="{90AE0EB3-C242-9744-A1E4-74A5D436F9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83239F5-5704-8FA3-8AB4-FB9D838A9B4A}"/>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631FF814-F47E-6FD0-49ED-4852A3347FCC}"/>
              </a:ext>
            </a:extLst>
          </p:cNvPr>
          <p:cNvSpPr>
            <a:spLocks noGrp="1"/>
          </p:cNvSpPr>
          <p:nvPr>
            <p:ph type="sldNum" sz="quarter" idx="12"/>
          </p:nvPr>
        </p:nvSpPr>
        <p:spPr/>
        <p:txBody>
          <a:bodyPr/>
          <a:lstStyle/>
          <a:p>
            <a:fld id="{9ADB0338-A0D8-4B65-AEB9-0BD7F02EEB9F}" type="slidenum">
              <a:rPr lang="en-US" altLang="en-US"/>
              <a:pPr/>
              <a:t>6</a:t>
            </a:fld>
            <a:endParaRPr lang="en-US" altLang="en-US"/>
          </a:p>
        </p:txBody>
      </p:sp>
      <p:sp>
        <p:nvSpPr>
          <p:cNvPr id="425986" name="Rectangle 2">
            <a:extLst>
              <a:ext uri="{FF2B5EF4-FFF2-40B4-BE49-F238E27FC236}">
                <a16:creationId xmlns:a16="http://schemas.microsoft.com/office/drawing/2014/main" id="{CB9913C6-0ADC-6C0E-C34F-7E3DE1E42748}"/>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80000"/>
              </a:lnSpc>
              <a:buClr>
                <a:srgbClr val="000066"/>
              </a:buClr>
              <a:buFont typeface="Wingdings" panose="05000000000000000000" pitchFamily="2" charset="2"/>
              <a:buNone/>
            </a:pPr>
            <a:r>
              <a:rPr lang="en-US" altLang="en-US" sz="2800" b="1">
                <a:solidFill>
                  <a:srgbClr val="000066"/>
                </a:solidFill>
                <a:effectLst>
                  <a:outerShdw blurRad="38100" dist="38100" dir="2700000" algn="tl">
                    <a:srgbClr val="C0C0C0"/>
                  </a:outerShdw>
                </a:effectLst>
              </a:rPr>
              <a:t>Our Program does force you to strive for </a:t>
            </a:r>
            <a:r>
              <a:rPr lang="en-US" altLang="en-US" sz="2800" b="1">
                <a:solidFill>
                  <a:srgbClr val="CC0000"/>
                </a:solidFill>
                <a:effectLst>
                  <a:outerShdw blurRad="38100" dist="38100" dir="2700000" algn="tl">
                    <a:srgbClr val="C0C0C0"/>
                  </a:outerShdw>
                </a:effectLst>
              </a:rPr>
              <a:t>higher standards – above the norm</a:t>
            </a:r>
            <a:r>
              <a:rPr lang="en-US" altLang="en-US" sz="2800" b="1">
                <a:solidFill>
                  <a:srgbClr val="000066"/>
                </a:solidFill>
                <a:effectLst>
                  <a:outerShdw blurRad="38100" dist="38100" dir="2700000" algn="tl">
                    <a:srgbClr val="C0C0C0"/>
                  </a:outerShdw>
                </a:effectLst>
              </a:rPr>
              <a:t>.</a:t>
            </a:r>
          </a:p>
          <a:p>
            <a:pPr>
              <a:lnSpc>
                <a:spcPct val="80000"/>
              </a:lnSpc>
              <a:buClr>
                <a:srgbClr val="000066"/>
              </a:buClr>
              <a:buFont typeface="Wingdings" panose="05000000000000000000" pitchFamily="2" charset="2"/>
              <a:buNone/>
            </a:pPr>
            <a:endParaRPr lang="en-US" altLang="en-US" sz="2800" b="1">
              <a:solidFill>
                <a:srgbClr val="000066"/>
              </a:solidFill>
              <a:effectLst>
                <a:outerShdw blurRad="38100" dist="38100" dir="2700000" algn="tl">
                  <a:srgbClr val="C0C0C0"/>
                </a:outerShdw>
              </a:effectLst>
            </a:endParaRPr>
          </a:p>
          <a:p>
            <a:pPr>
              <a:lnSpc>
                <a:spcPct val="8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By striving for higher standards in a variety of areas, the USAF Explorers </a:t>
            </a:r>
            <a:r>
              <a:rPr lang="en-US" altLang="en-US" sz="2800" b="1">
                <a:solidFill>
                  <a:srgbClr val="CC0000"/>
                </a:solidFill>
                <a:effectLst>
                  <a:outerShdw blurRad="38100" dist="38100" dir="2700000" algn="tl">
                    <a:srgbClr val="C0C0C0"/>
                  </a:outerShdw>
                </a:effectLst>
              </a:rPr>
              <a:t>can and will change the way the public treats youth</a:t>
            </a:r>
            <a:r>
              <a:rPr lang="en-US" altLang="en-US" sz="2800" b="1">
                <a:solidFill>
                  <a:srgbClr val="000066"/>
                </a:solidFill>
                <a:effectLst>
                  <a:outerShdw blurRad="38100" dist="38100" dir="2700000" algn="tl">
                    <a:srgbClr val="C0C0C0"/>
                  </a:outerShdw>
                </a:effectLst>
              </a:rPr>
              <a:t> in a military environment. </a:t>
            </a:r>
          </a:p>
          <a:p>
            <a:pPr>
              <a:lnSpc>
                <a:spcPct val="80000"/>
              </a:lnSpc>
              <a:buClr>
                <a:srgbClr val="000066"/>
              </a:buClr>
              <a:buFont typeface="Wingdings" panose="05000000000000000000" pitchFamily="2" charset="2"/>
              <a:buNone/>
            </a:pPr>
            <a:endParaRPr lang="en-US" altLang="en-US" sz="2800" b="1">
              <a:solidFill>
                <a:srgbClr val="000066"/>
              </a:solidFill>
              <a:effectLst>
                <a:outerShdw blurRad="38100" dist="38100" dir="2700000" algn="tl">
                  <a:srgbClr val="C0C0C0"/>
                </a:outerShdw>
              </a:effectLst>
            </a:endParaRPr>
          </a:p>
          <a:p>
            <a:pPr>
              <a:lnSpc>
                <a:spcPct val="8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As such, it is the </a:t>
            </a:r>
            <a:r>
              <a:rPr lang="en-US" altLang="en-US" sz="2800" b="1">
                <a:solidFill>
                  <a:srgbClr val="CC0000"/>
                </a:solidFill>
                <a:effectLst>
                  <a:outerShdw blurRad="38100" dist="38100" dir="2700000" algn="tl">
                    <a:srgbClr val="C0C0C0"/>
                  </a:outerShdw>
                </a:effectLst>
              </a:rPr>
              <a:t>responsibility of each and every individual</a:t>
            </a:r>
            <a:r>
              <a:rPr lang="en-US" altLang="en-US" sz="2800" b="1">
                <a:solidFill>
                  <a:srgbClr val="000066"/>
                </a:solidFill>
                <a:effectLst>
                  <a:outerShdw blurRad="38100" dist="38100" dir="2700000" algn="tl">
                    <a:srgbClr val="C0C0C0"/>
                  </a:outerShdw>
                </a:effectLst>
              </a:rPr>
              <a:t> involved to be a part of that public perception</a:t>
            </a:r>
            <a:r>
              <a:rPr lang="en-US" altLang="en-US" sz="2800">
                <a:solidFill>
                  <a:srgbClr val="000066"/>
                </a:solidFill>
                <a:effectLst>
                  <a:outerShdw blurRad="38100" dist="38100" dir="2700000" algn="tl">
                    <a:srgbClr val="C0C0C0"/>
                  </a:outerShdw>
                </a:effectLst>
              </a:rPr>
              <a:t>. </a:t>
            </a:r>
            <a:endParaRPr lang="en-US" altLang="en-US" sz="2800" b="1">
              <a:solidFill>
                <a:srgbClr val="000066"/>
              </a:solidFill>
              <a:effectLst>
                <a:outerShdw blurRad="38100" dist="38100" dir="2700000" algn="tl">
                  <a:srgbClr val="C0C0C0"/>
                </a:outerShdw>
              </a:effectLst>
            </a:endParaRPr>
          </a:p>
        </p:txBody>
      </p:sp>
      <p:sp>
        <p:nvSpPr>
          <p:cNvPr id="425987" name="Rectangle 3">
            <a:extLst>
              <a:ext uri="{FF2B5EF4-FFF2-40B4-BE49-F238E27FC236}">
                <a16:creationId xmlns:a16="http://schemas.microsoft.com/office/drawing/2014/main" id="{AD00896F-8006-28A8-AD22-7BEEABFC1427}"/>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solidFill>
                  <a:srgbClr val="000066"/>
                </a:solidFill>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425988" name="Picture 4">
            <a:extLst>
              <a:ext uri="{FF2B5EF4-FFF2-40B4-BE49-F238E27FC236}">
                <a16:creationId xmlns:a16="http://schemas.microsoft.com/office/drawing/2014/main" id="{03244CC0-E4AA-03C0-2163-EBA40CE7E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8AD79B7-2470-E4E1-A240-498193A3AB1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0BAE5A77-7179-0005-A96F-2EA0BA487308}"/>
              </a:ext>
            </a:extLst>
          </p:cNvPr>
          <p:cNvSpPr>
            <a:spLocks noGrp="1"/>
          </p:cNvSpPr>
          <p:nvPr>
            <p:ph type="sldNum" sz="quarter" idx="12"/>
          </p:nvPr>
        </p:nvSpPr>
        <p:spPr/>
        <p:txBody>
          <a:bodyPr/>
          <a:lstStyle/>
          <a:p>
            <a:fld id="{284279AF-8B21-41B7-9348-464AD4457364}" type="slidenum">
              <a:rPr lang="en-US" altLang="en-US"/>
              <a:pPr/>
              <a:t>7</a:t>
            </a:fld>
            <a:endParaRPr lang="en-US" altLang="en-US"/>
          </a:p>
        </p:txBody>
      </p:sp>
      <p:sp>
        <p:nvSpPr>
          <p:cNvPr id="422914" name="Rectangle 2">
            <a:extLst>
              <a:ext uri="{FF2B5EF4-FFF2-40B4-BE49-F238E27FC236}">
                <a16:creationId xmlns:a16="http://schemas.microsoft.com/office/drawing/2014/main" id="{8132118B-59D4-2AC9-CB84-FC0D6CCF802D}"/>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The USAF Explorer program was developed  </a:t>
            </a:r>
            <a:r>
              <a:rPr lang="en-US" altLang="en-US" b="1">
                <a:solidFill>
                  <a:srgbClr val="CC0000"/>
                </a:solidFill>
                <a:effectLst>
                  <a:outerShdw blurRad="38100" dist="38100" dir="2700000" algn="tl">
                    <a:srgbClr val="C0C0C0"/>
                  </a:outerShdw>
                </a:effectLst>
              </a:rPr>
              <a:t>to change the military youth standards</a:t>
            </a:r>
            <a:r>
              <a:rPr lang="en-US" altLang="en-US" b="1">
                <a:solidFill>
                  <a:srgbClr val="000066"/>
                </a:solidFill>
                <a:effectLst>
                  <a:outerShdw blurRad="38100" dist="38100" dir="2700000" algn="tl">
                    <a:srgbClr val="C0C0C0"/>
                  </a:outerShdw>
                </a:effectLst>
              </a:rPr>
              <a:t> and make new ones. </a:t>
            </a:r>
          </a:p>
          <a:p>
            <a:pPr>
              <a:buClr>
                <a:srgbClr val="000066"/>
              </a:buClr>
              <a:buFont typeface="Wingdings" panose="05000000000000000000" pitchFamily="2" charset="2"/>
              <a:buNone/>
            </a:pPr>
            <a:endParaRPr lang="en-US" altLang="en-US" b="1">
              <a:solidFill>
                <a:srgbClr val="000066"/>
              </a:solidFill>
              <a:effectLst>
                <a:outerShdw blurRad="38100" dist="38100" dir="2700000" algn="tl">
                  <a:srgbClr val="C0C0C0"/>
                </a:outerShdw>
              </a:effectLst>
            </a:endParaRPr>
          </a:p>
          <a:p>
            <a:pPr>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Our goal is to raise that bar significantly to </a:t>
            </a:r>
            <a:r>
              <a:rPr lang="en-US" altLang="en-US" b="1">
                <a:solidFill>
                  <a:srgbClr val="CC0000"/>
                </a:solidFill>
                <a:effectLst>
                  <a:outerShdw blurRad="38100" dist="38100" dir="2700000" algn="tl">
                    <a:srgbClr val="C0C0C0"/>
                  </a:outerShdw>
                </a:effectLst>
              </a:rPr>
              <a:t>challenge you</a:t>
            </a:r>
            <a:r>
              <a:rPr lang="en-US" altLang="en-US" b="1">
                <a:solidFill>
                  <a:srgbClr val="000066"/>
                </a:solidFill>
                <a:effectLst>
                  <a:outerShdw blurRad="38100" dist="38100" dir="2700000" algn="tl">
                    <a:srgbClr val="C0C0C0"/>
                  </a:outerShdw>
                </a:effectLst>
              </a:rPr>
              <a:t> and </a:t>
            </a:r>
            <a:r>
              <a:rPr lang="en-US" altLang="en-US" b="1">
                <a:solidFill>
                  <a:srgbClr val="CC0000"/>
                </a:solidFill>
                <a:effectLst>
                  <a:outerShdw blurRad="38100" dist="38100" dir="2700000" algn="tl">
                    <a:srgbClr val="C0C0C0"/>
                  </a:outerShdw>
                </a:effectLst>
              </a:rPr>
              <a:t>bring forth the best</a:t>
            </a:r>
            <a:r>
              <a:rPr lang="en-US" altLang="en-US" b="1">
                <a:solidFill>
                  <a:srgbClr val="000066"/>
                </a:solidFill>
                <a:effectLst>
                  <a:outerShdw blurRad="38100" dist="38100" dir="2700000" algn="tl">
                    <a:srgbClr val="C0C0C0"/>
                  </a:outerShdw>
                </a:effectLst>
              </a:rPr>
              <a:t> from each of  you.</a:t>
            </a:r>
            <a:r>
              <a:rPr lang="en-US" altLang="en-US">
                <a:solidFill>
                  <a:srgbClr val="000066"/>
                </a:solidFill>
                <a:effectLst>
                  <a:outerShdw blurRad="38100" dist="38100" dir="2700000" algn="tl">
                    <a:srgbClr val="C0C0C0"/>
                  </a:outerShdw>
                </a:effectLst>
              </a:rPr>
              <a:t> </a:t>
            </a:r>
          </a:p>
        </p:txBody>
      </p:sp>
      <p:sp>
        <p:nvSpPr>
          <p:cNvPr id="422915" name="Rectangle 3">
            <a:extLst>
              <a:ext uri="{FF2B5EF4-FFF2-40B4-BE49-F238E27FC236}">
                <a16:creationId xmlns:a16="http://schemas.microsoft.com/office/drawing/2014/main" id="{44DB33A9-A0F3-390C-34A8-DFBF34AD1DD1}"/>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422916" name="Picture 4">
            <a:extLst>
              <a:ext uri="{FF2B5EF4-FFF2-40B4-BE49-F238E27FC236}">
                <a16:creationId xmlns:a16="http://schemas.microsoft.com/office/drawing/2014/main" id="{9D4F11C7-03D6-B5E3-2C23-D8B31035E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85DFD8A-CA82-453A-257D-CB85B6196E43}"/>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75806AC6-B6EB-D6D2-37D3-FF115553BAC4}"/>
              </a:ext>
            </a:extLst>
          </p:cNvPr>
          <p:cNvSpPr>
            <a:spLocks noGrp="1"/>
          </p:cNvSpPr>
          <p:nvPr>
            <p:ph type="sldNum" sz="quarter" idx="12"/>
          </p:nvPr>
        </p:nvSpPr>
        <p:spPr/>
        <p:txBody>
          <a:bodyPr/>
          <a:lstStyle/>
          <a:p>
            <a:fld id="{D96BE7DF-7C45-451F-892E-880D1C23EC94}" type="slidenum">
              <a:rPr lang="en-US" altLang="en-US"/>
              <a:pPr/>
              <a:t>8</a:t>
            </a:fld>
            <a:endParaRPr lang="en-US" altLang="en-US"/>
          </a:p>
        </p:txBody>
      </p:sp>
      <p:sp>
        <p:nvSpPr>
          <p:cNvPr id="423938" name="Rectangle 2">
            <a:extLst>
              <a:ext uri="{FF2B5EF4-FFF2-40B4-BE49-F238E27FC236}">
                <a16:creationId xmlns:a16="http://schemas.microsoft.com/office/drawing/2014/main" id="{04EEC763-4C76-25EA-1FAC-886A81BA6298}"/>
              </a:ext>
            </a:extLst>
          </p:cNvPr>
          <p:cNvSpPr>
            <a:spLocks noGrp="1" noRot="1" noChangeArrowheads="1"/>
          </p:cNvSpPr>
          <p:nvPr>
            <p:ph type="body" idx="1"/>
          </p:nvPr>
        </p:nvSpPr>
        <p:spPr>
          <a:xfrm>
            <a:off x="533400" y="1524000"/>
            <a:ext cx="8228013" cy="48768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This Program is advertised as a U.S. Air Force &amp; U.S. Military Officer’s </a:t>
            </a:r>
            <a:r>
              <a:rPr lang="en-US" altLang="en-US" b="1">
                <a:solidFill>
                  <a:srgbClr val="CC0000"/>
                </a:solidFill>
                <a:effectLst>
                  <a:outerShdw blurRad="38100" dist="38100" dir="2700000" algn="tl">
                    <a:srgbClr val="C0C0C0"/>
                  </a:outerShdw>
                </a:effectLst>
              </a:rPr>
              <a:t>Preparatory Program</a:t>
            </a:r>
            <a:r>
              <a:rPr lang="en-US" altLang="en-US" b="1">
                <a:solidFill>
                  <a:srgbClr val="000066"/>
                </a:solidFill>
                <a:effectLst>
                  <a:outerShdw blurRad="38100" dist="38100" dir="2700000" algn="tl">
                    <a:srgbClr val="C0C0C0"/>
                  </a:outerShdw>
                </a:effectLst>
              </a:rPr>
              <a:t>.</a:t>
            </a:r>
          </a:p>
          <a:p>
            <a:pPr>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We start with an </a:t>
            </a:r>
            <a:r>
              <a:rPr lang="en-US" altLang="en-US" b="1">
                <a:solidFill>
                  <a:srgbClr val="CC0000"/>
                </a:solidFill>
                <a:effectLst>
                  <a:outerShdw blurRad="38100" dist="38100" dir="2700000" algn="tl">
                    <a:srgbClr val="C0C0C0"/>
                  </a:outerShdw>
                </a:effectLst>
              </a:rPr>
              <a:t>Air Force Academy / ROTC</a:t>
            </a:r>
            <a:r>
              <a:rPr lang="en-US" altLang="en-US" b="1">
                <a:solidFill>
                  <a:srgbClr val="000066"/>
                </a:solidFill>
                <a:effectLst>
                  <a:outerShdw blurRad="38100" dist="38100" dir="2700000" algn="tl">
                    <a:srgbClr val="C0C0C0"/>
                  </a:outerShdw>
                </a:effectLst>
              </a:rPr>
              <a:t> Standard. </a:t>
            </a:r>
          </a:p>
          <a:p>
            <a:pPr>
              <a:lnSpc>
                <a:spcPct val="90000"/>
              </a:lnSpc>
              <a:buClr>
                <a:srgbClr val="000066"/>
              </a:buClr>
              <a:buFont typeface="Wingdings" panose="05000000000000000000" pitchFamily="2" charset="2"/>
              <a:buChar char="q"/>
            </a:pPr>
            <a:r>
              <a:rPr lang="en-US" altLang="en-US" b="1">
                <a:solidFill>
                  <a:srgbClr val="000066"/>
                </a:solidFill>
                <a:effectLst>
                  <a:outerShdw blurRad="38100" dist="38100" dir="2700000" algn="tl">
                    <a:srgbClr val="C0C0C0"/>
                  </a:outerShdw>
                </a:effectLst>
              </a:rPr>
              <a:t> When you enter in after high school, we already know </a:t>
            </a:r>
            <a:r>
              <a:rPr lang="en-US" altLang="en-US" b="1">
                <a:solidFill>
                  <a:srgbClr val="CC0000"/>
                </a:solidFill>
                <a:effectLst>
                  <a:outerShdw blurRad="38100" dist="38100" dir="2700000" algn="tl">
                    <a:srgbClr val="C0C0C0"/>
                  </a:outerShdw>
                </a:effectLst>
              </a:rPr>
              <a:t>you will make it in the Military.</a:t>
            </a:r>
          </a:p>
          <a:p>
            <a:pPr>
              <a:lnSpc>
                <a:spcPct val="90000"/>
              </a:lnSpc>
              <a:buClr>
                <a:srgbClr val="000066"/>
              </a:buClr>
              <a:buFont typeface="Wingdings" panose="05000000000000000000" pitchFamily="2" charset="2"/>
              <a:buChar char="q"/>
            </a:pPr>
            <a:r>
              <a:rPr lang="en-US" altLang="en-US">
                <a:solidFill>
                  <a:srgbClr val="000066"/>
                </a:solidFill>
                <a:effectLst>
                  <a:outerShdw blurRad="38100" dist="38100" dir="2700000" algn="tl">
                    <a:srgbClr val="C0C0C0"/>
                  </a:outerShdw>
                </a:effectLst>
              </a:rPr>
              <a:t> </a:t>
            </a:r>
            <a:r>
              <a:rPr lang="en-US" altLang="en-US" b="1">
                <a:solidFill>
                  <a:srgbClr val="000066"/>
                </a:solidFill>
                <a:effectLst>
                  <a:outerShdw blurRad="38100" dist="38100" dir="2700000" algn="tl">
                    <a:srgbClr val="C0C0C0"/>
                  </a:outerShdw>
                </a:effectLst>
              </a:rPr>
              <a:t>We’re giving you that added advantage… </a:t>
            </a:r>
            <a:r>
              <a:rPr lang="en-US" altLang="en-US" sz="2800" b="1" i="1">
                <a:solidFill>
                  <a:srgbClr val="CC0000"/>
                </a:solidFill>
                <a:effectLst>
                  <a:outerShdw blurRad="38100" dist="38100" dir="2700000" algn="tl">
                    <a:srgbClr val="C0C0C0"/>
                  </a:outerShdw>
                </a:effectLst>
              </a:rPr>
              <a:t>Officer / Leadership skill set.</a:t>
            </a:r>
          </a:p>
        </p:txBody>
      </p:sp>
      <p:sp>
        <p:nvSpPr>
          <p:cNvPr id="423939" name="Rectangle 3">
            <a:extLst>
              <a:ext uri="{FF2B5EF4-FFF2-40B4-BE49-F238E27FC236}">
                <a16:creationId xmlns:a16="http://schemas.microsoft.com/office/drawing/2014/main" id="{52D76EF0-E306-CF81-B5C5-8638D453469E}"/>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423940" name="Picture 4">
            <a:extLst>
              <a:ext uri="{FF2B5EF4-FFF2-40B4-BE49-F238E27FC236}">
                <a16:creationId xmlns:a16="http://schemas.microsoft.com/office/drawing/2014/main" id="{3C5993CC-957D-C63E-0D24-C0A96113FB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172F2D4-A519-3C15-5EF2-DF9A7B188E2F}"/>
              </a:ext>
            </a:extLst>
          </p:cNvPr>
          <p:cNvSpPr>
            <a:spLocks noGrp="1"/>
          </p:cNvSpPr>
          <p:nvPr>
            <p:ph type="dt" sz="half" idx="10"/>
          </p:nvPr>
        </p:nvSpPr>
        <p:spPr/>
        <p:txBody>
          <a:bodyPr/>
          <a:lstStyle/>
          <a:p>
            <a:r>
              <a:rPr lang="en-US" altLang="en-US"/>
              <a:t>January, 2017</a:t>
            </a:r>
          </a:p>
        </p:txBody>
      </p:sp>
      <p:sp>
        <p:nvSpPr>
          <p:cNvPr id="3" name="Slide Number Placeholder 5">
            <a:extLst>
              <a:ext uri="{FF2B5EF4-FFF2-40B4-BE49-F238E27FC236}">
                <a16:creationId xmlns:a16="http://schemas.microsoft.com/office/drawing/2014/main" id="{58715AF8-8959-C5AE-2F32-BC6F53FCB266}"/>
              </a:ext>
            </a:extLst>
          </p:cNvPr>
          <p:cNvSpPr>
            <a:spLocks noGrp="1"/>
          </p:cNvSpPr>
          <p:nvPr>
            <p:ph type="sldNum" sz="quarter" idx="12"/>
          </p:nvPr>
        </p:nvSpPr>
        <p:spPr/>
        <p:txBody>
          <a:bodyPr/>
          <a:lstStyle/>
          <a:p>
            <a:fld id="{6E870EE4-BC46-425D-BED3-85EAFC48B502}" type="slidenum">
              <a:rPr lang="en-US" altLang="en-US"/>
              <a:pPr/>
              <a:t>9</a:t>
            </a:fld>
            <a:endParaRPr lang="en-US" altLang="en-US"/>
          </a:p>
        </p:txBody>
      </p:sp>
      <p:sp>
        <p:nvSpPr>
          <p:cNvPr id="392194" name="Rectangle 2">
            <a:extLst>
              <a:ext uri="{FF2B5EF4-FFF2-40B4-BE49-F238E27FC236}">
                <a16:creationId xmlns:a16="http://schemas.microsoft.com/office/drawing/2014/main" id="{7349A02B-4E17-9992-28E5-01D7B6ACEF5C}"/>
              </a:ext>
            </a:extLst>
          </p:cNvPr>
          <p:cNvSpPr>
            <a:spLocks noGrp="1" noRot="1" noChangeArrowheads="1"/>
          </p:cNvSpPr>
          <p:nvPr>
            <p:ph type="body" idx="1"/>
          </p:nvPr>
        </p:nvSpPr>
        <p:spPr>
          <a:xfrm>
            <a:off x="534988" y="1676400"/>
            <a:ext cx="8228012" cy="4572000"/>
          </a:xfrm>
          <a:solidFill>
            <a:srgbClr val="FFFFFF"/>
          </a:solidFill>
          <a:ln w="50800">
            <a:solidFill>
              <a:srgbClr val="000080"/>
            </a:solidFill>
            <a:miter lim="800000"/>
            <a:headEnd/>
            <a:tailEnd/>
          </a:ln>
        </p:spPr>
        <p:txBody>
          <a:bodyPr/>
          <a:lstStyle/>
          <a:p>
            <a:pPr>
              <a:lnSpc>
                <a:spcPct val="90000"/>
              </a:lnSpc>
              <a:buClr>
                <a:srgbClr val="000066"/>
              </a:buClr>
              <a:buFont typeface="Wingdings" panose="05000000000000000000" pitchFamily="2" charset="2"/>
              <a:buChar char="q"/>
            </a:pPr>
            <a:r>
              <a:rPr lang="en-US" altLang="en-US" sz="2800">
                <a:solidFill>
                  <a:schemeClr val="bg2"/>
                </a:solidFill>
                <a:effectLst>
                  <a:outerShdw blurRad="38100" dist="38100" dir="2700000" algn="tl">
                    <a:srgbClr val="C0C0C0"/>
                  </a:outerShdw>
                </a:effectLst>
              </a:rPr>
              <a:t> </a:t>
            </a:r>
            <a:r>
              <a:rPr lang="en-US" altLang="en-US" sz="2800" b="1">
                <a:solidFill>
                  <a:srgbClr val="000066"/>
                </a:solidFill>
                <a:effectLst>
                  <a:outerShdw blurRad="38100" dist="38100" dir="2700000" algn="tl">
                    <a:srgbClr val="C0C0C0"/>
                  </a:outerShdw>
                </a:effectLst>
              </a:rPr>
              <a:t>Our goal is to produce cadets with  </a:t>
            </a:r>
          </a:p>
          <a:p>
            <a:pPr>
              <a:lnSpc>
                <a:spcPct val="90000"/>
              </a:lnSpc>
              <a:buClr>
                <a:srgbClr val="000066"/>
              </a:buClr>
              <a:buFont typeface="Wingdings" panose="05000000000000000000" pitchFamily="2" charset="2"/>
              <a:buNone/>
            </a:pPr>
            <a:r>
              <a:rPr lang="en-US" altLang="en-US" sz="2800" b="1">
                <a:solidFill>
                  <a:srgbClr val="000066"/>
                </a:solidFill>
                <a:effectLst>
                  <a:outerShdw blurRad="38100" dist="38100" dir="2700000" algn="tl">
                    <a:srgbClr val="C0C0C0"/>
                  </a:outerShdw>
                </a:effectLst>
              </a:rPr>
              <a:t>      </a:t>
            </a:r>
            <a:r>
              <a:rPr lang="en-US" altLang="en-US" sz="2800" b="1">
                <a:solidFill>
                  <a:srgbClr val="CC0000"/>
                </a:solidFill>
                <a:effectLst>
                  <a:outerShdw blurRad="38100" dist="38100" dir="2700000" algn="tl">
                    <a:srgbClr val="C0C0C0"/>
                  </a:outerShdw>
                </a:effectLst>
              </a:rPr>
              <a:t>USAFA standards.</a:t>
            </a:r>
          </a:p>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Standards that will get you into </a:t>
            </a:r>
            <a:r>
              <a:rPr lang="en-US" altLang="en-US" sz="2800" b="1">
                <a:solidFill>
                  <a:srgbClr val="CC0000"/>
                </a:solidFill>
                <a:effectLst>
                  <a:outerShdw blurRad="38100" dist="38100" dir="2700000" algn="tl">
                    <a:srgbClr val="C0C0C0"/>
                  </a:outerShdw>
                </a:effectLst>
              </a:rPr>
              <a:t>any of </a:t>
            </a:r>
          </a:p>
          <a:p>
            <a:pPr>
              <a:lnSpc>
                <a:spcPct val="90000"/>
              </a:lnSpc>
              <a:buClr>
                <a:srgbClr val="000066"/>
              </a:buClr>
              <a:buFont typeface="Wingdings" panose="05000000000000000000" pitchFamily="2" charset="2"/>
              <a:buNone/>
            </a:pPr>
            <a:r>
              <a:rPr lang="en-US" altLang="en-US" sz="2800" b="1">
                <a:solidFill>
                  <a:srgbClr val="CC0000"/>
                </a:solidFill>
                <a:effectLst>
                  <a:outerShdw blurRad="38100" dist="38100" dir="2700000" algn="tl">
                    <a:srgbClr val="C0C0C0"/>
                  </a:outerShdw>
                </a:effectLst>
              </a:rPr>
              <a:t>      the U. S. Service Academies</a:t>
            </a:r>
            <a:r>
              <a:rPr lang="en-US" altLang="en-US" sz="2800" b="1">
                <a:solidFill>
                  <a:srgbClr val="000066"/>
                </a:solidFill>
                <a:effectLst>
                  <a:outerShdw blurRad="38100" dist="38100" dir="2700000" algn="tl">
                    <a:srgbClr val="C0C0C0"/>
                  </a:outerShdw>
                </a:effectLst>
              </a:rPr>
              <a:t>. </a:t>
            </a:r>
          </a:p>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We set the pace for </a:t>
            </a:r>
            <a:r>
              <a:rPr lang="en-US" altLang="en-US" sz="2800" b="1">
                <a:solidFill>
                  <a:srgbClr val="CC0000"/>
                </a:solidFill>
                <a:effectLst>
                  <a:outerShdw blurRad="38100" dist="38100" dir="2700000" algn="tl">
                    <a:srgbClr val="C0C0C0"/>
                  </a:outerShdw>
                </a:effectLst>
              </a:rPr>
              <a:t>ROTC Scholarships</a:t>
            </a:r>
            <a:r>
              <a:rPr lang="en-US" altLang="en-US" sz="2800" b="1">
                <a:solidFill>
                  <a:srgbClr val="000066"/>
                </a:solidFill>
                <a:effectLst>
                  <a:outerShdw blurRad="38100" dist="38100" dir="2700000" algn="tl">
                    <a:srgbClr val="C0C0C0"/>
                  </a:outerShdw>
                </a:effectLst>
              </a:rPr>
              <a:t> </a:t>
            </a:r>
          </a:p>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Military enlistments preparing you for </a:t>
            </a:r>
          </a:p>
          <a:p>
            <a:pPr>
              <a:lnSpc>
                <a:spcPct val="90000"/>
              </a:lnSpc>
              <a:buClr>
                <a:srgbClr val="000066"/>
              </a:buClr>
              <a:buFont typeface="Wingdings" panose="05000000000000000000" pitchFamily="2" charset="2"/>
              <a:buNone/>
            </a:pPr>
            <a:r>
              <a:rPr lang="en-US" altLang="en-US" sz="2800" b="1">
                <a:solidFill>
                  <a:srgbClr val="000066"/>
                </a:solidFill>
                <a:effectLst>
                  <a:outerShdw blurRad="38100" dist="38100" dir="2700000" algn="tl">
                    <a:srgbClr val="C0C0C0"/>
                  </a:outerShdw>
                </a:effectLst>
              </a:rPr>
              <a:t>     </a:t>
            </a:r>
            <a:r>
              <a:rPr lang="en-US" altLang="en-US" sz="2800" b="1">
                <a:solidFill>
                  <a:srgbClr val="CC0000"/>
                </a:solidFill>
                <a:effectLst>
                  <a:outerShdw blurRad="38100" dist="38100" dir="2700000" algn="tl">
                    <a:srgbClr val="C0C0C0"/>
                  </a:outerShdw>
                </a:effectLst>
              </a:rPr>
              <a:t>DG’s in your Enlistment classes</a:t>
            </a:r>
            <a:r>
              <a:rPr lang="en-US" altLang="en-US" sz="2800" b="1">
                <a:solidFill>
                  <a:srgbClr val="000066"/>
                </a:solidFill>
                <a:effectLst>
                  <a:outerShdw blurRad="38100" dist="38100" dir="2700000" algn="tl">
                    <a:srgbClr val="C0C0C0"/>
                  </a:outerShdw>
                </a:effectLst>
              </a:rPr>
              <a:t>.</a:t>
            </a:r>
          </a:p>
          <a:p>
            <a:pPr>
              <a:lnSpc>
                <a:spcPct val="90000"/>
              </a:lnSpc>
              <a:buClr>
                <a:srgbClr val="000066"/>
              </a:buClr>
              <a:buFont typeface="Wingdings" panose="05000000000000000000" pitchFamily="2" charset="2"/>
              <a:buChar char="q"/>
            </a:pPr>
            <a:r>
              <a:rPr lang="en-US" altLang="en-US" sz="2800" b="1">
                <a:solidFill>
                  <a:srgbClr val="000066"/>
                </a:solidFill>
                <a:effectLst>
                  <a:outerShdw blurRad="38100" dist="38100" dir="2700000" algn="tl">
                    <a:srgbClr val="C0C0C0"/>
                  </a:outerShdw>
                </a:effectLst>
              </a:rPr>
              <a:t>  Being a </a:t>
            </a:r>
            <a:r>
              <a:rPr lang="en-US" altLang="en-US" sz="2800" b="1">
                <a:solidFill>
                  <a:srgbClr val="CC0000"/>
                </a:solidFill>
                <a:effectLst>
                  <a:outerShdw blurRad="38100" dist="38100" dir="2700000" algn="tl">
                    <a:srgbClr val="C0C0C0"/>
                  </a:outerShdw>
                </a:effectLst>
              </a:rPr>
              <a:t>professional</a:t>
            </a:r>
            <a:r>
              <a:rPr lang="en-US" altLang="en-US" sz="2800" b="1">
                <a:solidFill>
                  <a:srgbClr val="000066"/>
                </a:solidFill>
                <a:effectLst>
                  <a:outerShdw blurRad="38100" dist="38100" dir="2700000" algn="tl">
                    <a:srgbClr val="C0C0C0"/>
                  </a:outerShdw>
                </a:effectLst>
              </a:rPr>
              <a:t> in any of our Armed</a:t>
            </a:r>
          </a:p>
          <a:p>
            <a:pPr>
              <a:lnSpc>
                <a:spcPct val="90000"/>
              </a:lnSpc>
              <a:buClr>
                <a:srgbClr val="000066"/>
              </a:buClr>
              <a:buFont typeface="Wingdings" panose="05000000000000000000" pitchFamily="2" charset="2"/>
              <a:buNone/>
            </a:pPr>
            <a:r>
              <a:rPr lang="en-US" altLang="en-US" sz="2800" b="1">
                <a:solidFill>
                  <a:srgbClr val="000066"/>
                </a:solidFill>
                <a:effectLst>
                  <a:outerShdw blurRad="38100" dist="38100" dir="2700000" algn="tl">
                    <a:srgbClr val="C0C0C0"/>
                  </a:outerShdw>
                </a:effectLst>
              </a:rPr>
              <a:t>     Forces Services.</a:t>
            </a:r>
          </a:p>
        </p:txBody>
      </p:sp>
      <p:sp>
        <p:nvSpPr>
          <p:cNvPr id="392195" name="Rectangle 3">
            <a:extLst>
              <a:ext uri="{FF2B5EF4-FFF2-40B4-BE49-F238E27FC236}">
                <a16:creationId xmlns:a16="http://schemas.microsoft.com/office/drawing/2014/main" id="{0923BA3F-9935-1A12-16A0-F0C7F8052DB8}"/>
              </a:ext>
            </a:extLst>
          </p:cNvPr>
          <p:cNvSpPr>
            <a:spLocks noGrp="1" noRot="1" noChangeArrowheads="1"/>
          </p:cNvSpPr>
          <p:nvPr>
            <p:ph type="title"/>
          </p:nvPr>
        </p:nvSpPr>
        <p:spPr>
          <a:xfrm>
            <a:off x="1600200" y="304800"/>
            <a:ext cx="7239000" cy="922338"/>
          </a:xfrm>
          <a:solidFill>
            <a:srgbClr val="FFFFFF"/>
          </a:solidFill>
          <a:ln w="38100">
            <a:solidFill>
              <a:srgbClr val="000080"/>
            </a:solidFill>
            <a:miter lim="800000"/>
            <a:headEnd/>
            <a:tailEnd/>
          </a:ln>
        </p:spPr>
        <p:txBody>
          <a:bodyPr/>
          <a:lstStyle/>
          <a:p>
            <a:r>
              <a:rPr lang="en-US" altLang="en-US" sz="2800">
                <a:solidFill>
                  <a:srgbClr val="000066"/>
                </a:solidFill>
                <a:effectLst>
                  <a:outerShdw blurRad="38100" dist="38100" dir="2700000" algn="tl">
                    <a:srgbClr val="C0C0C0"/>
                  </a:outerShdw>
                </a:effectLst>
                <a:latin typeface="Arial Black" panose="020B0A04020102020204" pitchFamily="34" charset="0"/>
              </a:rPr>
              <a:t>USAFX MILITARY STANDARDS</a:t>
            </a:r>
            <a:br>
              <a:rPr lang="en-US" altLang="en-US" sz="2800">
                <a:effectLst>
                  <a:outerShdw blurRad="38100" dist="38100" dir="2700000" algn="tl">
                    <a:srgbClr val="C0C0C0"/>
                  </a:outerShdw>
                </a:effectLst>
                <a:latin typeface="Arial Black" panose="020B0A04020102020204" pitchFamily="34" charset="0"/>
              </a:rPr>
            </a:br>
            <a:r>
              <a:rPr lang="en-US" altLang="en-US" sz="2800">
                <a:effectLst>
                  <a:outerShdw blurRad="38100" dist="38100" dir="2700000" algn="tl">
                    <a:srgbClr val="C0C0C0"/>
                  </a:outerShdw>
                </a:effectLst>
                <a:latin typeface="Arial Black" panose="020B0A04020102020204" pitchFamily="34" charset="0"/>
              </a:rPr>
              <a:t>         </a:t>
            </a:r>
            <a:r>
              <a:rPr lang="en-US" altLang="en-US" sz="2000" b="1">
                <a:solidFill>
                  <a:srgbClr val="CC0000"/>
                </a:solidFill>
                <a:effectLst>
                  <a:outerShdw blurRad="38100" dist="38100" dir="2700000" algn="tl">
                    <a:srgbClr val="C0C0C0"/>
                  </a:outerShdw>
                </a:effectLst>
              </a:rPr>
              <a:t>1. INTRO – USAF EXPLORER PROGRAM</a:t>
            </a:r>
          </a:p>
        </p:txBody>
      </p:sp>
      <p:pic>
        <p:nvPicPr>
          <p:cNvPr id="392196" name="Picture 4">
            <a:extLst>
              <a:ext uri="{FF2B5EF4-FFF2-40B4-BE49-F238E27FC236}">
                <a16:creationId xmlns:a16="http://schemas.microsoft.com/office/drawing/2014/main" id="{15E6B97D-1F68-C595-F423-BC0472DC72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63500" cap="flat" cmpd="sng" algn="ctr">
          <a:solidFill>
            <a:srgbClr val="000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
            <a:schemeClr val="hlink"/>
          </a:buClr>
          <a:buSzTx/>
          <a:buFont typeface="Wingdings" panose="05000000000000000000" pitchFamily="2" charset="2"/>
          <a:buNone/>
          <a:tabLst/>
          <a:defRPr kumimoji="0" lang="en-US" altLang="en-US" sz="1800" b="1" i="0" u="none" strike="noStrike" cap="none" normalizeH="0" baseline="0" smtClean="0">
            <a:ln>
              <a:noFill/>
            </a:ln>
            <a:solidFill>
              <a:srgbClr val="00006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FFFFFF"/>
        </a:solidFill>
        <a:ln w="63500" cap="flat" cmpd="sng" algn="ctr">
          <a:solidFill>
            <a:srgbClr val="000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
            <a:schemeClr val="hlink"/>
          </a:buClr>
          <a:buSzTx/>
          <a:buFont typeface="Wingdings" panose="05000000000000000000" pitchFamily="2" charset="2"/>
          <a:buNone/>
          <a:tabLst/>
          <a:defRPr kumimoji="0" lang="en-US" altLang="en-US" sz="1800" b="1" i="0" u="none" strike="noStrike" cap="none" normalizeH="0" baseline="0" smtClean="0">
            <a:ln>
              <a:noFill/>
            </a:ln>
            <a:solidFill>
              <a:srgbClr val="00006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defPPr>
      </a:lst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Clouds</Template>
  <TotalTime>5795</TotalTime>
  <Words>3918</Words>
  <Application>Microsoft Office PowerPoint</Application>
  <PresentationFormat>On-screen Show (4:3)</PresentationFormat>
  <Paragraphs>420</Paragraphs>
  <Slides>52</Slides>
  <Notes>8</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Times New Roman</vt:lpstr>
      <vt:lpstr>Arial</vt:lpstr>
      <vt:lpstr>Wingdings</vt:lpstr>
      <vt:lpstr>Arial Black</vt:lpstr>
      <vt:lpstr>Clouds</vt:lpstr>
      <vt:lpstr>PowerPoint Presentation</vt:lpstr>
      <vt:lpstr> AIR FORCE OFFICERSHIP - II AF EXPLORERS MILITARY STANDARDS</vt:lpstr>
      <vt:lpstr>PowerPoint Presentation</vt:lpstr>
      <vt:lpstr>USAFX MILITARY STANDARDS          1. INTRO – USAF EXPLORER PROGRAM</vt:lpstr>
      <vt:lpstr>USAFX MILITARY STANDARDS          1. INTRO – USAF EXPLORER PROGRAM</vt:lpstr>
      <vt:lpstr>USAFX MILITARY STANDARDS          1. INTRO – USAF EXPLORER PROGRAM</vt:lpstr>
      <vt:lpstr>USAFX MILITARY STANDARDS          1. INTRO – USAF EXPLORER PROGRAM</vt:lpstr>
      <vt:lpstr>USAFX MILITARY STANDARDS          1. INTRO – USAF EXPLORER PROGRAM</vt:lpstr>
      <vt:lpstr>USAFX MILITARY STANDARDS          1. INTRO – USAF EXPLORER PROGRAM</vt:lpstr>
      <vt:lpstr>PowerPoint Presentation</vt:lpstr>
      <vt:lpstr>USAFX MILITARY STANDARDS      2. ENVIRONMENTS</vt:lpstr>
      <vt:lpstr>USAFX MILITARY STANDARDS      2. ENVIRONMENTS</vt:lpstr>
      <vt:lpstr>USAFX MILITARY STANDARDS  2. ENVIRONMENTS</vt:lpstr>
      <vt:lpstr>USAFX MILITARY STANDARDS 2. OUR MILITARY ENVIRONMENTS</vt:lpstr>
      <vt:lpstr>USAFX MILITARY STANDARDS 2. OUR MILITARY ENVIRONMENTS</vt:lpstr>
      <vt:lpstr>USAFX MILITARY STANDARDS 2. OUR MILITARY ENVIRONMENTS</vt:lpstr>
      <vt:lpstr>USAFX MILITARY STANDARDS 2. OUR MILITARY ENVIRONMENTS</vt:lpstr>
      <vt:lpstr>USAFX MILITARY STANDARDS 2. OUR MILITARY ENVIRONMENTS</vt:lpstr>
      <vt:lpstr>USAFX MILITARY STANDARDS 2. OUR MILITARY ENVIRONMENTS</vt:lpstr>
      <vt:lpstr>PowerPoint Presentation</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USAFX MILITARY STANDARDS 3. OFFICER CONDUCT</vt:lpstr>
      <vt:lpstr>PowerPoint Presentation</vt:lpstr>
      <vt:lpstr>USAFX MILITARY STANDARDS 4. OFFICER CHARACTER</vt:lpstr>
      <vt:lpstr>USAFX MILITARY STANDARDS 4. OFFICER CHARACTER</vt:lpstr>
      <vt:lpstr>USAFX MILITARY STANDARDS 4. OFFICER CHARACTER</vt:lpstr>
      <vt:lpstr>USAFX MILITARY STANDARDS 4. OFFICER CHARACTER</vt:lpstr>
      <vt:lpstr>USAFX MILITARY STANDARDS 4. OFFICER CHARACTER</vt:lpstr>
      <vt:lpstr>USAFX MILITARY STANDARDS 4. OFFICER CHARACTER</vt:lpstr>
      <vt:lpstr>USAFX MILITARY STANDARDS 4. OFFICER CHARACTER</vt:lpstr>
      <vt:lpstr>USAFX MILITARY STANDARDS 4. OFFICER CHARACTER</vt:lpstr>
      <vt:lpstr>PowerPoint Presentation</vt:lpstr>
      <vt:lpstr>USAFX MILITARY STANDARDS 5. APPEARANCE</vt:lpstr>
      <vt:lpstr>USAFX MILITARY STANDARDS 5. APPEARANCE</vt:lpstr>
      <vt:lpstr>USAFX MILITARY STANDARDS 5. APPEARANCE</vt:lpstr>
      <vt:lpstr>PowerPoint Presentation</vt:lpstr>
      <vt:lpstr>USAFX MILITARY STANDARDS 6. INDIVIDUAL OFFICER RESPONSIBILITIES</vt:lpstr>
      <vt:lpstr>USAFX MILITARY STANDARDS 6. INDIVIDUAL OFFICER RESPONSIBILITIES</vt:lpstr>
      <vt:lpstr>USAFX MILITARY STANDARDS 6. INDIVIDUAL OFFICER RESPONSIBILITIES</vt:lpstr>
      <vt:lpstr>USAFX MILITARY STANDARDS</vt:lpstr>
    </vt:vector>
  </TitlesOfParts>
  <Company>PMA InfoSys,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Officer Candidate School  “OFFICERSHIP COURSE”</dc:title>
  <dc:creator>Administrator</dc:creator>
  <cp:lastModifiedBy>Thomas Block</cp:lastModifiedBy>
  <cp:revision>254</cp:revision>
  <dcterms:created xsi:type="dcterms:W3CDTF">2002-04-26T23:42:40Z</dcterms:created>
  <dcterms:modified xsi:type="dcterms:W3CDTF">2024-07-22T18:26:29Z</dcterms:modified>
</cp:coreProperties>
</file>