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0"/>
  </p:notesMasterIdLst>
  <p:handoutMasterIdLst>
    <p:handoutMasterId r:id="rId51"/>
  </p:handoutMasterIdLst>
  <p:sldIdLst>
    <p:sldId id="410" r:id="rId2"/>
    <p:sldId id="411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437" r:id="rId16"/>
    <p:sldId id="438" r:id="rId17"/>
    <p:sldId id="439" r:id="rId18"/>
    <p:sldId id="440" r:id="rId19"/>
    <p:sldId id="442" r:id="rId20"/>
    <p:sldId id="470" r:id="rId21"/>
    <p:sldId id="471" r:id="rId22"/>
    <p:sldId id="472" r:id="rId23"/>
    <p:sldId id="473" r:id="rId24"/>
    <p:sldId id="474" r:id="rId25"/>
    <p:sldId id="475" r:id="rId26"/>
    <p:sldId id="476" r:id="rId27"/>
    <p:sldId id="477" r:id="rId28"/>
    <p:sldId id="478" r:id="rId29"/>
    <p:sldId id="483" r:id="rId30"/>
    <p:sldId id="484" r:id="rId31"/>
    <p:sldId id="485" r:id="rId32"/>
    <p:sldId id="486" r:id="rId33"/>
    <p:sldId id="487" r:id="rId34"/>
    <p:sldId id="488" r:id="rId35"/>
    <p:sldId id="489" r:id="rId36"/>
    <p:sldId id="490" r:id="rId37"/>
    <p:sldId id="491" r:id="rId38"/>
    <p:sldId id="492" r:id="rId39"/>
    <p:sldId id="479" r:id="rId40"/>
    <p:sldId id="480" r:id="rId41"/>
    <p:sldId id="481" r:id="rId42"/>
    <p:sldId id="482" r:id="rId43"/>
    <p:sldId id="493" r:id="rId44"/>
    <p:sldId id="494" r:id="rId45"/>
    <p:sldId id="495" r:id="rId46"/>
    <p:sldId id="496" r:id="rId47"/>
    <p:sldId id="497" r:id="rId48"/>
    <p:sldId id="441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595" autoAdjust="0"/>
  </p:normalViewPr>
  <p:slideViewPr>
    <p:cSldViewPr>
      <p:cViewPr varScale="1">
        <p:scale>
          <a:sx n="106" d="100"/>
          <a:sy n="106" d="100"/>
        </p:scale>
        <p:origin x="10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91AC64B1-4146-5C24-AE03-913750DA8A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A40E76A-F2CE-0010-D956-C8654226746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2F379433-5DF8-DC15-37F9-F35DEE2FEAD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56ED3244-D978-72B5-8359-52625C4A16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AF962B0-E989-4C6B-9CF6-0F38B38814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A963881-EB23-FB6E-43E6-9B68638D28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80670E8-5FF6-0964-EBBE-0D0A8A74DF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65968DC-458E-2FB8-AB2D-09FAE7EA8F4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22BF4F9-7E2A-4E4A-75D5-5D79CA2E54B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6C370888-FF0C-4369-CEE6-4AA4F7FCC5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F72F1CE-AD5F-9D57-C6D0-C3638A987D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F0BEA296-E1A1-4333-B5B8-721D5321A2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8D9AF70-E18A-1D6C-8EE1-F58956EF76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7CBB9A-C4E7-4522-A4A4-D95CEBD31C5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50882" name="Rectangle 2">
            <a:extLst>
              <a:ext uri="{FF2B5EF4-FFF2-40B4-BE49-F238E27FC236}">
                <a16:creationId xmlns:a16="http://schemas.microsoft.com/office/drawing/2014/main" id="{510EEFCA-8925-8D4A-9F38-54F811A81E4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E33B6F41-EBC2-8A72-CFC3-2684A8E98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5EA3941-8867-40FD-3F1F-994E699487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C9C42-294A-48E2-8B9B-9458BD954B7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8530" name="Rectangle 2">
            <a:extLst>
              <a:ext uri="{FF2B5EF4-FFF2-40B4-BE49-F238E27FC236}">
                <a16:creationId xmlns:a16="http://schemas.microsoft.com/office/drawing/2014/main" id="{41878595-83E9-8587-99BD-546085ACB7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F4BBB34B-1FF4-5EFB-E2E4-91C79B9A2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7E28466-6632-E4EB-90F2-1DDE30ABF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986EA-3854-4013-8DD9-ECE15A892E0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5D557B4E-7BA7-33E5-17C0-4101C9077A6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4403333C-38A3-5BDA-D2FD-B4F8AB0D45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5E178BD-ED13-6239-D4B3-FD157F3B5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2B6DA0-30E7-4CD3-B48C-529998BF5DCA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97986" name="Rectangle 2">
            <a:extLst>
              <a:ext uri="{FF2B5EF4-FFF2-40B4-BE49-F238E27FC236}">
                <a16:creationId xmlns:a16="http://schemas.microsoft.com/office/drawing/2014/main" id="{381D2385-0748-13DA-ED58-0029D11672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>
            <a:extLst>
              <a:ext uri="{FF2B5EF4-FFF2-40B4-BE49-F238E27FC236}">
                <a16:creationId xmlns:a16="http://schemas.microsoft.com/office/drawing/2014/main" id="{24249CE8-F394-F041-25BD-75C6E4069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A5540FAD-7CD9-9AC8-314D-0E4BE456C118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AD216E49-47DD-D88C-9FEA-5A2B5B908F2F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9E38FC27-01EA-6114-6DB7-96F6E3B5FEDE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01061" name="Rectangle 5">
            <a:extLst>
              <a:ext uri="{FF2B5EF4-FFF2-40B4-BE49-F238E27FC236}">
                <a16:creationId xmlns:a16="http://schemas.microsoft.com/office/drawing/2014/main" id="{0667C634-405D-2A29-721E-97494B704C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155B3E9C-353A-8F7C-1D21-D35AA60D36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ADDA40-5056-4236-9F9B-6063EE1FC7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3DDB-FF95-6712-2D99-6B5D8EACA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98CBA6-66D7-934A-179B-EC08764FD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3405B-FA11-4D9C-C743-2D2AC7BB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95C48-4845-B2E0-517E-98283D03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4B382-6ED0-C2C5-4B6B-E324B220C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21DD4-E3D0-4D9A-AA7B-81F1258402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9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CD7A74-149E-0D91-9692-6DF1CFB7ED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F7E80-60D6-1DC2-8E82-A554A0FBD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A8D71-D558-060A-0315-963930DC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6EDDC-7BD7-26CD-D271-984C4113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A3F91-0D6A-CE59-82F0-A578E26D8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EC908-A098-4F1A-822A-D78AC3A8B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5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8B6C8-E263-08C9-6714-50D10645F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00CEEC-5B63-9BB1-0E19-C7B13EFC813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19B11BD1-2583-9D1C-5798-CAB50F54E069}"/>
              </a:ext>
            </a:extLst>
          </p:cNvPr>
          <p:cNvSpPr>
            <a:spLocks noGrp="1"/>
          </p:cNvSpPr>
          <p:nvPr>
            <p:ph type="media"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0F1CF9-8457-EB00-F673-965BD64A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8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E91B9-7615-5B03-2DB8-E38FF4245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01CD7-B82C-23B8-1F7A-C37339EE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6000" cy="476250"/>
          </a:xfrm>
        </p:spPr>
        <p:txBody>
          <a:bodyPr/>
          <a:lstStyle>
            <a:lvl1pPr>
              <a:defRPr/>
            </a:lvl1pPr>
          </a:lstStyle>
          <a:p>
            <a:fld id="{7A44847C-2710-4F0A-9756-4DF9C79A8F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71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9013-558E-BF3C-32A4-2CF567AB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63C6A-50BD-1B42-65FC-3B15AC47B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E3268-1CAF-4188-5D47-97256A4B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730C1-14E6-7815-5875-3E5C6437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69FEA-FF58-2507-447B-993B46717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EE4FC-7DDD-4D9A-BA9B-464455C37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83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596FD-BBC8-52B3-F875-34195FE7D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250D7-7433-2D10-76C8-0883E6F41F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163E0-975E-700F-8203-EE431E06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A3B96-591D-C0D7-B531-FC6AE320B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AF864-992C-4DF3-C45F-CA4C05F7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9C0DD-218F-4059-A0F4-BC08156706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724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1B5CB-5C01-FD9B-674C-8FDA4CA6D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08385-CC5C-00B7-961A-CE981BFC0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30BE4-87D1-3B8E-184B-8C11D4A24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2B2BE5-E93E-7AAC-DE85-F7F80C0A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2D411-51EE-5357-B074-38481427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B0FC6-085B-07DA-4EC0-9E38FEE46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6A081-3108-476F-8A9E-EF1782D34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68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A9EA6-2067-D821-FA2B-AE611FDF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CD02B-1700-9219-0FBA-B888003A0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A823F8-E0DC-80A9-A030-F027E3C42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E3A46A-1C18-190F-7895-EE3836D59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563EE7-9BC9-BA71-A4C3-4A7C2C22D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C59CC6-D5FF-903B-D64C-8335A8956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2E9F8F-7D47-1BBF-5DA3-7074D6B33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C65903-C42B-B0E4-108D-27BC849B0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A4434-8BCC-42F0-A554-6E9D082B3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876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F6412-F409-97BB-8243-0AE8BEC08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D9FEA-F8C1-2C15-F463-F174D3D2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55269F-41B0-EFDF-5023-F15F7729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41919-1A06-B8FD-A831-E983F51F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C9378-E20B-48DC-B42B-1CC134B916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16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3BF4FB-BF90-D322-E657-BD2B1BA40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9BDDA0-3590-FDE6-E349-9273A52E0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F788A-5D7D-6856-FE05-12E878C81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6CE16-8FAA-4C77-8EFA-4429245F1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390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D3336-CACA-496C-87A5-6474D23B3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1570E-AEF1-56A9-FAB5-64D4128FD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F1835-577D-CA88-6160-B55813F1E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11071-4512-E48E-6C87-1D32D70C7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81717-E500-E8CA-1685-6AC17FF7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64CD7-584F-ABDB-2732-4DF988EBA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DA657-161D-48AF-948F-563FDD4B41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91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271FF-F233-AE29-F8E8-394E56A86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018ED1-90F5-9E6F-D879-935BEA752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FA3AF-617B-61AC-5397-DC18B023F1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3BEC3-9BAA-C61B-AF0A-9C7133FC1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5C99D-4C1B-6198-C18F-30717BDD0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F77E6-09A7-5D52-9129-D6409F8C5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CDD8F-0A06-4C78-A5BB-C7EDD6D8FF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551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1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7ED267CE-F420-CBDC-278B-4E6004EA92A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117BBBB1-06C2-DBC2-11AE-1036D0D5411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FDBDF3F7-9872-553D-412A-4CA2ED6DA2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/>
              <a:t>September, 2007</a:t>
            </a:r>
          </a:p>
        </p:txBody>
      </p:sp>
      <p:sp>
        <p:nvSpPr>
          <p:cNvPr id="300037" name="Rectangle 5">
            <a:extLst>
              <a:ext uri="{FF2B5EF4-FFF2-40B4-BE49-F238E27FC236}">
                <a16:creationId xmlns:a16="http://schemas.microsoft.com/office/drawing/2014/main" id="{67151823-2B92-AEEB-5A19-17FDE210B1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00038" name="Rectangle 6">
            <a:extLst>
              <a:ext uri="{FF2B5EF4-FFF2-40B4-BE49-F238E27FC236}">
                <a16:creationId xmlns:a16="http://schemas.microsoft.com/office/drawing/2014/main" id="{92C2A8AA-0D0A-FFD5-0871-E1A75521D3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218342A-A47F-41C1-9957-60E6B458F0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C03FFC1-6B6C-DBCE-92B5-1E14346B2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E6D915A-B480-EE49-56F2-B24D3FCDC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26B7-941E-4709-A67D-0C869E0420B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9859" name="Rectangle 3">
            <a:extLst>
              <a:ext uri="{FF2B5EF4-FFF2-40B4-BE49-F238E27FC236}">
                <a16:creationId xmlns:a16="http://schemas.microsoft.com/office/drawing/2014/main" id="{18257FA8-9818-E9DC-FE0E-8492579BCFE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4724400"/>
            <a:ext cx="7391400" cy="1447800"/>
          </a:xfrm>
          <a:solidFill>
            <a:srgbClr val="FFFFFF"/>
          </a:solidFill>
          <a:ln w="635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AIR FORCE OFFICERSHIP-I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LEADERSHIP-I  (Part 2)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Reference:   Air Force Officers Guide Manual (AFOG)</a:t>
            </a:r>
            <a:r>
              <a:rPr lang="en-US" altLang="en-US" sz="1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249860" name="Rectangle 4">
            <a:extLst>
              <a:ext uri="{FF2B5EF4-FFF2-40B4-BE49-F238E27FC236}">
                <a16:creationId xmlns:a16="http://schemas.microsoft.com/office/drawing/2014/main" id="{B81D72DB-8962-E5C0-7849-7C762926DD88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838200" y="4191000"/>
            <a:ext cx="7391400" cy="457200"/>
          </a:xfrm>
          <a:prstGeom prst="rect">
            <a:avLst/>
          </a:prstGeom>
          <a:solidFill>
            <a:srgbClr val="808080"/>
          </a:solidFill>
          <a:ln w="635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000" b="1">
                <a:solidFill>
                  <a:srgbClr val="000066"/>
                </a:solidFill>
              </a:rPr>
              <a:t> </a:t>
            </a:r>
            <a:r>
              <a:rPr lang="en-US" altLang="en-US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OFFICER CANDIDATE SCHOOL</a:t>
            </a:r>
            <a:endParaRPr lang="en-US" altLang="en-US" sz="2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49862" name="Picture 6">
            <a:extLst>
              <a:ext uri="{FF2B5EF4-FFF2-40B4-BE49-F238E27FC236}">
                <a16:creationId xmlns:a16="http://schemas.microsoft.com/office/drawing/2014/main" id="{3483891C-809B-E84C-C063-0A81E3281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56B6D1-3A8D-C979-1B5D-836B5AE5C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F2D4EC7-A0A8-D0FE-6B6B-EF0489877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F41F1-0865-454D-8644-E144ADCA14F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86722" name="Rectangle 2">
            <a:extLst>
              <a:ext uri="{FF2B5EF4-FFF2-40B4-BE49-F238E27FC236}">
                <a16:creationId xmlns:a16="http://schemas.microsoft.com/office/drawing/2014/main" id="{AE374502-1660-3824-F74C-ABB2467DB81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EDUCATE and TRAIN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should be properly educated &amp; trained to do their jobs.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Military Education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Technical Training Courses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On-the-job training</a:t>
            </a: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Informal training, practice, personal experience at the unit level are crucial reinforcements to formal training.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24" name="Rectangle 4">
            <a:extLst>
              <a:ext uri="{FF2B5EF4-FFF2-40B4-BE49-F238E27FC236}">
                <a16:creationId xmlns:a16="http://schemas.microsoft.com/office/drawing/2014/main" id="{D7729F33-2426-E1FA-BBB6-4AF3CE8AB81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6726" name="Picture 6">
            <a:extLst>
              <a:ext uri="{FF2B5EF4-FFF2-40B4-BE49-F238E27FC236}">
                <a16:creationId xmlns:a16="http://schemas.microsoft.com/office/drawing/2014/main" id="{1DE0CCC1-D249-F531-32A8-247897E405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766DC11-0F39-1C44-75DB-7F3353AC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680F7D9-ECBE-30CF-9B0E-8E1A3849B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BFA4-A081-4662-88DB-840B47C4CEAB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7746" name="Rectangle 2">
            <a:extLst>
              <a:ext uri="{FF2B5EF4-FFF2-40B4-BE49-F238E27FC236}">
                <a16:creationId xmlns:a16="http://schemas.microsoft.com/office/drawing/2014/main" id="{F3370F9F-B225-05BA-4216-EC34BBD4B66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en-US" altLang="en-US" sz="36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EQUIP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It’s your responsibility to ensure your subordinates are equipped properly.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Your leadership responsibilities include: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Identifying needs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Securing funds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Obtaining necessary weapons, tools, and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equipment.</a:t>
            </a: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7748" name="Rectangle 4">
            <a:extLst>
              <a:ext uri="{FF2B5EF4-FFF2-40B4-BE49-F238E27FC236}">
                <a16:creationId xmlns:a16="http://schemas.microsoft.com/office/drawing/2014/main" id="{82B8A1B0-2435-0E56-D60C-7D5BD185859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7750" name="Picture 6">
            <a:extLst>
              <a:ext uri="{FF2B5EF4-FFF2-40B4-BE49-F238E27FC236}">
                <a16:creationId xmlns:a16="http://schemas.microsoft.com/office/drawing/2014/main" id="{1D892458-065E-3938-7A2E-B625AD911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D4E713-82E4-19B8-CE23-8F5424DB1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8608963-7FF1-9051-1187-88A22BD0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7B32-BE4C-450B-8F5C-395EC932BEB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88770" name="Rectangle 2">
            <a:extLst>
              <a:ext uri="{FF2B5EF4-FFF2-40B4-BE49-F238E27FC236}">
                <a16:creationId xmlns:a16="http://schemas.microsoft.com/office/drawing/2014/main" id="{48C1346A-3C25-BBE0-459A-68E1CCC03D6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</a:t>
            </a:r>
            <a:r>
              <a:rPr lang="en-US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YOUR RESPONSIBILITY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Any unwillingness to accept responsibility for failure destroys your credibility as a leader, breaks the bond of respect and loyalty.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you fail, you are accountable for your actions.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leader should reward a job well done, punish those who fail to meet their responsibilities or established standards.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It isn’t always easy, but great leaders are bread, not born.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288772" name="Rectangle 4">
            <a:extLst>
              <a:ext uri="{FF2B5EF4-FFF2-40B4-BE49-F238E27FC236}">
                <a16:creationId xmlns:a16="http://schemas.microsoft.com/office/drawing/2014/main" id="{ADE16850-7C62-E3EA-6883-1EE6C9D5348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8774" name="Picture 6">
            <a:extLst>
              <a:ext uri="{FF2B5EF4-FFF2-40B4-BE49-F238E27FC236}">
                <a16:creationId xmlns:a16="http://schemas.microsoft.com/office/drawing/2014/main" id="{09BD02F6-4525-3AAC-75BF-46F0BAC50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7DCE8CE-8405-D76C-31B5-B3E9F3413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59AE79A-2AE3-E2E5-FC2D-FF901B6EF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8571E-4D34-49EF-BD5B-C6AB0AAD93B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89794" name="Rectangle 2">
            <a:extLst>
              <a:ext uri="{FF2B5EF4-FFF2-40B4-BE49-F238E27FC236}">
                <a16:creationId xmlns:a16="http://schemas.microsoft.com/office/drawing/2014/main" id="{C37CBFAA-C204-3C06-A933-BF0413E2D48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</a:t>
            </a:r>
            <a:r>
              <a:rPr lang="en-US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MOTIVATE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Greatest challenge is to motivate subordinates to achieve high standards set for them.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Motivation is the moving force behind successful leadership.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you publicly applaud their efforts, you build a cohesive organization.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Most people will work for an org. that they know cares about them.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Provide an environment that fosters + rewards self-motivation.</a:t>
            </a:r>
            <a:r>
              <a:rPr lang="en-US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altLang="en-US" sz="24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9796" name="Rectangle 4">
            <a:extLst>
              <a:ext uri="{FF2B5EF4-FFF2-40B4-BE49-F238E27FC236}">
                <a16:creationId xmlns:a16="http://schemas.microsoft.com/office/drawing/2014/main" id="{6C55E9EE-A1A8-6573-3344-562100F051C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9798" name="Picture 6">
            <a:extLst>
              <a:ext uri="{FF2B5EF4-FFF2-40B4-BE49-F238E27FC236}">
                <a16:creationId xmlns:a16="http://schemas.microsoft.com/office/drawing/2014/main" id="{C9D701FE-7269-63D3-3055-5B10690660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23A8C63-0424-17AF-592B-AEAF78EC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42E0E07-62A1-1E18-CBB9-4087CC42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2BF44-B13D-49E1-8C64-6A77E327021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90818" name="Rectangle 2">
            <a:extLst>
              <a:ext uri="{FF2B5EF4-FFF2-40B4-BE49-F238E27FC236}">
                <a16:creationId xmlns:a16="http://schemas.microsoft.com/office/drawing/2014/main" id="{739708E0-38E5-367D-1119-80F424F4166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DEVELOP TEAMWORK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mold a collection of individual performers into one cohesive team.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unit’s mission will suffer if each person will do his / her own thing.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also must know how the various functions within the unit fit together and to work in harmony.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Teamwork comes when people are willing to put unit’s mission before all else.</a:t>
            </a: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2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0820" name="Rectangle 4">
            <a:extLst>
              <a:ext uri="{FF2B5EF4-FFF2-40B4-BE49-F238E27FC236}">
                <a16:creationId xmlns:a16="http://schemas.microsoft.com/office/drawing/2014/main" id="{8935522D-4588-728D-B3B8-A89705E620C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90822" name="Picture 6">
            <a:extLst>
              <a:ext uri="{FF2B5EF4-FFF2-40B4-BE49-F238E27FC236}">
                <a16:creationId xmlns:a16="http://schemas.microsoft.com/office/drawing/2014/main" id="{2AE16071-5EFC-AF7B-26D6-DAED5F3ED7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61D1D9E-27B1-9F44-A55B-57719612A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BAD9420-42B6-3B0F-6A38-0C9F0F9D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2E15-9685-4BC4-865C-CCDA07115C03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91842" name="Rectangle 2">
            <a:extLst>
              <a:ext uri="{FF2B5EF4-FFF2-40B4-BE49-F238E27FC236}">
                <a16:creationId xmlns:a16="http://schemas.microsoft.com/office/drawing/2014/main" id="{5DCC14BF-9F4C-DDEE-3F15-38153B02047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</a:t>
            </a:r>
            <a:r>
              <a:rPr lang="en-US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 FLEXIBLE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There is no one perfect leadership style.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Most effective style when a leader tailors to the mission, people, and environment.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 methods that work in one group or situation, may not work with the same group in a different environment.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be able to alter your leadership behavior as necessary.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Be sensitive to your surroundings.</a:t>
            </a:r>
            <a:endParaRPr lang="en-US" altLang="en-US" sz="24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1844" name="Rectangle 4">
            <a:extLst>
              <a:ext uri="{FF2B5EF4-FFF2-40B4-BE49-F238E27FC236}">
                <a16:creationId xmlns:a16="http://schemas.microsoft.com/office/drawing/2014/main" id="{3C153657-5382-6981-D9D2-CFA3931D53D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91846" name="Picture 6">
            <a:extLst>
              <a:ext uri="{FF2B5EF4-FFF2-40B4-BE49-F238E27FC236}">
                <a16:creationId xmlns:a16="http://schemas.microsoft.com/office/drawing/2014/main" id="{08BC7120-7247-FE84-6CD0-CC902EC7A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4724266-ED3C-B325-91B4-AF8AC702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67823F6-F7A5-D3BF-4839-0A4488C6D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14187-149A-47ED-A4A4-0865EF8D0A5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92866" name="Rectangle 2">
            <a:extLst>
              <a:ext uri="{FF2B5EF4-FFF2-40B4-BE49-F238E27FC236}">
                <a16:creationId xmlns:a16="http://schemas.microsoft.com/office/drawing/2014/main" id="{B3AE0515-62AE-B1D8-372B-5D3F3B95A48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0" y="609600"/>
            <a:ext cx="3733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LEADERSHIP-I</a:t>
            </a:r>
          </a:p>
        </p:txBody>
      </p:sp>
      <p:sp>
        <p:nvSpPr>
          <p:cNvPr id="292867" name="Rectangle 3">
            <a:extLst>
              <a:ext uri="{FF2B5EF4-FFF2-40B4-BE49-F238E27FC236}">
                <a16:creationId xmlns:a16="http://schemas.microsoft.com/office/drawing/2014/main" id="{2DE23B26-6ED3-0E95-C5CF-DCD7D893C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76600"/>
            <a:ext cx="8229600" cy="13716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4. LEADERSHIP PREPARATION / QUALITY AIR FORCE</a:t>
            </a:r>
          </a:p>
        </p:txBody>
      </p:sp>
      <p:pic>
        <p:nvPicPr>
          <p:cNvPr id="292869" name="Picture 5">
            <a:extLst>
              <a:ext uri="{FF2B5EF4-FFF2-40B4-BE49-F238E27FC236}">
                <a16:creationId xmlns:a16="http://schemas.microsoft.com/office/drawing/2014/main" id="{4E062F6A-F112-3E88-0119-79B54CF97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BE574FC-B50C-A11C-49B0-4B52C684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707226E-1F2C-FD13-87F4-4A054717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DCA7-3EBF-406D-AB12-9B8733B84A8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94914" name="Rectangle 2">
            <a:extLst>
              <a:ext uri="{FF2B5EF4-FFF2-40B4-BE49-F238E27FC236}">
                <a16:creationId xmlns:a16="http://schemas.microsoft.com/office/drawing/2014/main" id="{63553B3B-96F2-2250-BB7F-27C60116060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How best to prepare yourself to lead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Think about leadership.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What would you do in a given situation? And Why?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Observe Leaders in action.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How does your commander handle certain situations? Why did a particular action succeed or fail?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Study leadership and the Profession of Arms.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Practice leadership.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Look for opportunities to exercise leadership.</a:t>
            </a: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4916" name="Rectangle 4">
            <a:extLst>
              <a:ext uri="{FF2B5EF4-FFF2-40B4-BE49-F238E27FC236}">
                <a16:creationId xmlns:a16="http://schemas.microsoft.com/office/drawing/2014/main" id="{5131CBB9-06E3-380C-B2F5-3E2D4CBDFE1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LEADERSHIP PREPARATION / QUALITY AIR FORCE</a:t>
            </a:r>
          </a:p>
        </p:txBody>
      </p:sp>
      <p:pic>
        <p:nvPicPr>
          <p:cNvPr id="294918" name="Picture 6">
            <a:extLst>
              <a:ext uri="{FF2B5EF4-FFF2-40B4-BE49-F238E27FC236}">
                <a16:creationId xmlns:a16="http://schemas.microsoft.com/office/drawing/2014/main" id="{FD1FCD49-8C67-8550-A37B-CA33658F85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321A84-17C8-9773-E000-8D5875BF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12987D1-D9B6-2F78-5140-826C3AF9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338BD-6A6A-4ECA-ADFF-0E20039CDA12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295938" name="Rectangle 2">
            <a:extLst>
              <a:ext uri="{FF2B5EF4-FFF2-40B4-BE49-F238E27FC236}">
                <a16:creationId xmlns:a16="http://schemas.microsoft.com/office/drawing/2014/main" id="{5DB2581E-1E5C-2BEB-C3E6-A44398D7FBC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382000" cy="4419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How best to prepare yourself to lead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Always lead by positive example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Do not confuse leadership with management.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 is about people.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Management is about things.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 is not the private domain of responsibility of senior officers.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0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IT IS THE RESPONSIBILITY FOR WHICH EVERY MEMBER OF THE AIR FORCE and </a:t>
            </a: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U.S. AIR FORCE EXPLORERS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MUST PREPARE – </a:t>
            </a:r>
            <a:r>
              <a:rPr lang="en-US" altLang="en-US" sz="2000" b="1" i="1" u="sng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LEAD</a:t>
            </a: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!!!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800" b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5940" name="Rectangle 4">
            <a:extLst>
              <a:ext uri="{FF2B5EF4-FFF2-40B4-BE49-F238E27FC236}">
                <a16:creationId xmlns:a16="http://schemas.microsoft.com/office/drawing/2014/main" id="{2C884B63-7F83-1FDE-2F92-D2412FD8EE1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LEADERSHIP PREPARATION / QUALITY AIR FORCE</a:t>
            </a:r>
          </a:p>
        </p:txBody>
      </p:sp>
      <p:pic>
        <p:nvPicPr>
          <p:cNvPr id="295942" name="Picture 6">
            <a:extLst>
              <a:ext uri="{FF2B5EF4-FFF2-40B4-BE49-F238E27FC236}">
                <a16:creationId xmlns:a16="http://schemas.microsoft.com/office/drawing/2014/main" id="{FC371351-B5D2-8195-6E53-47D3878DA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A142C9B-DFA6-C14D-5846-90D9620C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9E4CB56-6348-090E-F7EE-139E6840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984B3-EEEC-4883-A3E8-3311C570FE3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D2590788-8DCA-1BDE-CFB9-402C8085AFA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8288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REVIEW OF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 </a:t>
            </a:r>
          </a:p>
          <a:p>
            <a:pPr marL="990600" lvl="1" indent="-533400" algn="ctr"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304132" name="Rectangle 4">
            <a:extLst>
              <a:ext uri="{FF2B5EF4-FFF2-40B4-BE49-F238E27FC236}">
                <a16:creationId xmlns:a16="http://schemas.microsoft.com/office/drawing/2014/main" id="{2A0308CF-B03F-200B-6009-08646EC4B055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2590800" y="304800"/>
            <a:ext cx="3657600" cy="60960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  <a:t>                                                               </a:t>
            </a:r>
            <a:b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</a:br>
            <a:r>
              <a:rPr lang="en-US" altLang="en-US" sz="900">
                <a:solidFill>
                  <a:srgbClr val="000099"/>
                </a:solidFill>
                <a:latin typeface="Arial Black" panose="020B0A04020102020204" pitchFamily="34" charset="0"/>
              </a:rPr>
              <a:t>         </a:t>
            </a: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latin typeface="Arial Black" panose="020B0A04020102020204" pitchFamily="34" charset="0"/>
              </a:rPr>
            </a:br>
            <a:r>
              <a:rPr lang="en-US" altLang="en-US" sz="2800">
                <a:latin typeface="Arial Black" panose="020B0A04020102020204" pitchFamily="34" charset="0"/>
              </a:rPr>
              <a:t>       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04134" name="Picture 6">
            <a:extLst>
              <a:ext uri="{FF2B5EF4-FFF2-40B4-BE49-F238E27FC236}">
                <a16:creationId xmlns:a16="http://schemas.microsoft.com/office/drawing/2014/main" id="{A70C9B17-B272-502E-CCDE-C8071C8E8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27B2543-A08C-FF8A-5C6A-2D7687739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79FC4EA-3B15-2EE5-5D44-D4F836D6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3B97-30AF-445A-B197-431B0CBD3BB9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51906" name="Rectangle 2">
            <a:extLst>
              <a:ext uri="{FF2B5EF4-FFF2-40B4-BE49-F238E27FC236}">
                <a16:creationId xmlns:a16="http://schemas.microsoft.com/office/drawing/2014/main" id="{E7140748-4930-0CC2-4D61-ACC41BF0A55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5800" y="2971800"/>
            <a:ext cx="7908925" cy="2632075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LEADERSHIP PRINCIPLES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4. LEADERSHIP PREPARATION / 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QUALITY AIR FORCE</a:t>
            </a: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1908" name="Rectangle 4">
            <a:extLst>
              <a:ext uri="{FF2B5EF4-FFF2-40B4-BE49-F238E27FC236}">
                <a16:creationId xmlns:a16="http://schemas.microsoft.com/office/drawing/2014/main" id="{BF89ADCA-72F8-DBB7-A040-39EA228BF64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2362200" y="381000"/>
            <a:ext cx="6096000" cy="654050"/>
          </a:xfrm>
          <a:solidFill>
            <a:srgbClr val="FFFFFF"/>
          </a:solidFill>
          <a:ln w="38100">
            <a:solidFill>
              <a:srgbClr val="0000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 (Part 2)</a:t>
            </a:r>
            <a:endParaRPr lang="en-US" altLang="en-US" sz="3200" b="1" i="1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51909" name="Rectangle 5">
            <a:extLst>
              <a:ext uri="{FF2B5EF4-FFF2-40B4-BE49-F238E27FC236}">
                <a16:creationId xmlns:a16="http://schemas.microsoft.com/office/drawing/2014/main" id="{98128419-1432-A739-52FF-A0500A9BA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2362200"/>
            <a:ext cx="4724400" cy="457200"/>
          </a:xfrm>
          <a:prstGeom prst="rect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latin typeface="Arial Black" panose="020B0A04020102020204" pitchFamily="34" charset="0"/>
              </a:rPr>
              <a:t>     </a:t>
            </a:r>
            <a:r>
              <a:rPr lang="en-US" altLang="en-US" sz="2800">
                <a:solidFill>
                  <a:schemeClr val="tx1"/>
                </a:solidFill>
                <a:latin typeface="Arial Black" panose="020B0A04020102020204" pitchFamily="34" charset="0"/>
              </a:rPr>
              <a:t>COURSE TOPICS</a:t>
            </a:r>
            <a:endParaRPr lang="en-US" altLang="en-US" sz="2800" b="1" i="1">
              <a:solidFill>
                <a:schemeClr val="tx1"/>
              </a:solidFill>
            </a:endParaRPr>
          </a:p>
        </p:txBody>
      </p:sp>
      <p:pic>
        <p:nvPicPr>
          <p:cNvPr id="251911" name="Picture 7">
            <a:extLst>
              <a:ext uri="{FF2B5EF4-FFF2-40B4-BE49-F238E27FC236}">
                <a16:creationId xmlns:a16="http://schemas.microsoft.com/office/drawing/2014/main" id="{DC93AA22-1880-1A94-E1DC-59957E059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043AD50-24C5-AECE-4EB8-8448E91E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DC4B1C4-DF59-6133-BE60-F038CD2CD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7818-C83A-40E6-8668-D001EDC378D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87E171D2-12A0-B48A-0C49-FCC68E0DB1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14. One must also know there are Leadership Principles which act as guidelines, and they have been tested and proven over the years by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successful leaders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Though some principles apply only to commanders, MOST are applicable to all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Officers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Remember, all officers are not commanders, but all officers are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leaders.</a:t>
            </a:r>
            <a:endParaRPr lang="en-US" altLang="en-US" sz="2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B70E9694-7F66-B47E-6806-3689A4D96D8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2806" name="Picture 6">
            <a:extLst>
              <a:ext uri="{FF2B5EF4-FFF2-40B4-BE49-F238E27FC236}">
                <a16:creationId xmlns:a16="http://schemas.microsoft.com/office/drawing/2014/main" id="{E27D45CB-DAC4-60C5-139C-79E511D66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988C711-0D7C-E6E6-D9ED-5A746955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0E20A37-6FFA-C399-DAA3-C03EDBFAA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5B273-8621-423C-98CC-7FABEB4AB0C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33826" name="Rectangle 2">
            <a:extLst>
              <a:ext uri="{FF2B5EF4-FFF2-40B4-BE49-F238E27FC236}">
                <a16:creationId xmlns:a16="http://schemas.microsoft.com/office/drawing/2014/main" id="{D86EAB00-518B-0752-B605-55C8517B985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15.	 Principle #1 = _________________:  People will follow you if you are a _______ _______ who has the ________ needed to complete the mission. You should have a broad view of your _____  _______ and you must make sure all members of your unit ________ how their jobs relate to the ________.</a:t>
            </a:r>
          </a:p>
        </p:txBody>
      </p:sp>
      <p:sp>
        <p:nvSpPr>
          <p:cNvPr id="333828" name="Rectangle 4">
            <a:extLst>
              <a:ext uri="{FF2B5EF4-FFF2-40B4-BE49-F238E27FC236}">
                <a16:creationId xmlns:a16="http://schemas.microsoft.com/office/drawing/2014/main" id="{FBEF0A20-46CD-5C53-BBF8-EE4F9ACCFBD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0C37B4C-6801-2A2F-E495-93ED65B6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8B72173-45AB-431B-6720-09A4EDE9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14AEC-8CE8-4DCB-9017-9B285BBAB6F4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627D1072-E2F5-38D0-2051-E42BFECCAEA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15.	 Principle #1 =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 YOUR JOB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 People will follow you if you are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competent person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who has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knowledge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needed to complete the mission. You should have a broad view of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unit’s mission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you must make sure all members of your unit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how their jobs relate to their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</a:t>
            </a:r>
          </a:p>
        </p:txBody>
      </p:sp>
      <p:sp>
        <p:nvSpPr>
          <p:cNvPr id="334852" name="Rectangle 4">
            <a:extLst>
              <a:ext uri="{FF2B5EF4-FFF2-40B4-BE49-F238E27FC236}">
                <a16:creationId xmlns:a16="http://schemas.microsoft.com/office/drawing/2014/main" id="{49FA0345-3835-3B81-800B-839BC2902D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4854" name="Picture 6">
            <a:extLst>
              <a:ext uri="{FF2B5EF4-FFF2-40B4-BE49-F238E27FC236}">
                <a16:creationId xmlns:a16="http://schemas.microsoft.com/office/drawing/2014/main" id="{0DF43753-A5A9-282B-B3BE-ECD8BDAAC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426C9D-9FA4-F19D-7CB6-7432F4AA2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913340F-20AB-6E90-6737-B75B8A76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0D1B2-22DD-43FD-969D-42B0194884A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35874" name="Rectangle 2">
            <a:extLst>
              <a:ext uri="{FF2B5EF4-FFF2-40B4-BE49-F238E27FC236}">
                <a16:creationId xmlns:a16="http://schemas.microsoft.com/office/drawing/2014/main" id="{72BA7D60-E7EA-0881-B839-9DF2A77395CD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733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16.	Principle #2 = _________________: Knowing your own _____________ and ___________ is important to successful leadership, to help accomplish this you must recognize your personal _______ and _________.</a:t>
            </a:r>
          </a:p>
        </p:txBody>
      </p:sp>
      <p:sp>
        <p:nvSpPr>
          <p:cNvPr id="335876" name="Rectangle 4">
            <a:extLst>
              <a:ext uri="{FF2B5EF4-FFF2-40B4-BE49-F238E27FC236}">
                <a16:creationId xmlns:a16="http://schemas.microsoft.com/office/drawing/2014/main" id="{887149E1-25BC-B261-FDE6-1F2B09F2765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5878" name="Picture 6">
            <a:extLst>
              <a:ext uri="{FF2B5EF4-FFF2-40B4-BE49-F238E27FC236}">
                <a16:creationId xmlns:a16="http://schemas.microsoft.com/office/drawing/2014/main" id="{21996B40-72AB-DEB5-45A5-C241D3FA9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8B549CE-0CF9-DB8F-02DE-8740BBBA3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7E2FDDA-4395-F698-969D-B6095B4EA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5F5EA-E11E-4F80-885C-54EB8ADC2E3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A73DEE9C-5694-FB22-D844-C01E667C715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657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16.	Principle #2 =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 YOURSELF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Knowing your own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strengths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weaknesses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important to successful leadership, to help accomplish this you must recognize your personal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capabilities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limitations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</a:p>
        </p:txBody>
      </p:sp>
      <p:sp>
        <p:nvSpPr>
          <p:cNvPr id="336900" name="Rectangle 4">
            <a:extLst>
              <a:ext uri="{FF2B5EF4-FFF2-40B4-BE49-F238E27FC236}">
                <a16:creationId xmlns:a16="http://schemas.microsoft.com/office/drawing/2014/main" id="{2BC29096-BAE4-0F95-183A-553459A2B30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6902" name="Picture 6">
            <a:extLst>
              <a:ext uri="{FF2B5EF4-FFF2-40B4-BE49-F238E27FC236}">
                <a16:creationId xmlns:a16="http://schemas.microsoft.com/office/drawing/2014/main" id="{F2770317-25B3-5A70-9C9E-177E8E39FB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59899B8-43E5-0870-7D35-5AE01D977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F0DE2B8-DF55-430F-3FB9-2B38F467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5A6D6-2D55-4BEF-A4C9-28971DC5059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337922" name="Rectangle 2">
            <a:extLst>
              <a:ext uri="{FF2B5EF4-FFF2-40B4-BE49-F238E27FC236}">
                <a16:creationId xmlns:a16="http://schemas.microsoft.com/office/drawing/2014/main" id="{45802D48-C733-B9C4-437D-6484B01E6A9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17.	Principle #3 = _________________: You must set the standard for your unit. People will emulate your standards of personal ________ and ___________, as well as also observing your ______ characteristics. If you are arrogant or domineering, you will get no respect, only _________.       </a:t>
            </a: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6117ECC0-9FBC-695F-14EC-623345F4049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7926" name="Picture 6">
            <a:extLst>
              <a:ext uri="{FF2B5EF4-FFF2-40B4-BE49-F238E27FC236}">
                <a16:creationId xmlns:a16="http://schemas.microsoft.com/office/drawing/2014/main" id="{1AA473C2-10F5-089D-6C3B-5B4FC4B4F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2D9976-BDC3-643F-7758-883A35AE4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C90249E-6BA3-AF62-C430-0154009D0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E8B2-1DC8-48D2-ADE9-555E443CCE0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8689DA2D-5490-51D4-81A6-A7D2CC0FF5B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17.	Principle #3 =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SET THE EXAMPLE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You must set the standard for your unit. People will emulate your standards of personal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conduct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appearance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as well as also observing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negative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characteristics. If you are arrogant or domineering, you will get no respect, only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resentment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 </a:t>
            </a:r>
          </a:p>
        </p:txBody>
      </p:sp>
      <p:sp>
        <p:nvSpPr>
          <p:cNvPr id="338948" name="Rectangle 4">
            <a:extLst>
              <a:ext uri="{FF2B5EF4-FFF2-40B4-BE49-F238E27FC236}">
                <a16:creationId xmlns:a16="http://schemas.microsoft.com/office/drawing/2014/main" id="{D86F078C-F04F-B3AD-95A3-4EB047F28DA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8950" name="Picture 6">
            <a:extLst>
              <a:ext uri="{FF2B5EF4-FFF2-40B4-BE49-F238E27FC236}">
                <a16:creationId xmlns:a16="http://schemas.microsoft.com/office/drawing/2014/main" id="{23A830C4-ED93-BFEC-B79E-222CD5E29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0329834-AC06-1626-8A84-D6BB8655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F812FA1-1CBA-41E9-EA03-40C4E8577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E5F70-341A-4BDE-8BBE-2EB42A1C3540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39970" name="Rectangle 2">
            <a:extLst>
              <a:ext uri="{FF2B5EF4-FFF2-40B4-BE49-F238E27FC236}">
                <a16:creationId xmlns:a16="http://schemas.microsoft.com/office/drawing/2014/main" id="{5AB86A38-F741-986C-3E6C-258C5A097EC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2362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18.	Lack of _______  also destroys unit cohesion, and Self-discipline also pertains to ________ _________.</a:t>
            </a:r>
          </a:p>
        </p:txBody>
      </p:sp>
      <p:sp>
        <p:nvSpPr>
          <p:cNvPr id="339972" name="Rectangle 4">
            <a:extLst>
              <a:ext uri="{FF2B5EF4-FFF2-40B4-BE49-F238E27FC236}">
                <a16:creationId xmlns:a16="http://schemas.microsoft.com/office/drawing/2014/main" id="{D5BEF04E-7131-EEE4-8385-BF9CAFC614A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39974" name="Picture 6">
            <a:extLst>
              <a:ext uri="{FF2B5EF4-FFF2-40B4-BE49-F238E27FC236}">
                <a16:creationId xmlns:a16="http://schemas.microsoft.com/office/drawing/2014/main" id="{DEAFE18A-1512-0EB2-94C8-336E801288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5BB6DA-EDFB-D94B-BA66-826677871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681CC2-578C-1934-5A89-6537BE181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1157C-ACC1-4807-923E-DCB87F559EA0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C82C03B6-4DB0-D7D8-99CA-9E0B3F43D18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2133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18.	Lack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self-discipline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also destroys unit cohesion, and Self-discipline also pertains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physical fitness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</a:t>
            </a:r>
          </a:p>
        </p:txBody>
      </p:sp>
      <p:sp>
        <p:nvSpPr>
          <p:cNvPr id="340996" name="Rectangle 4">
            <a:extLst>
              <a:ext uri="{FF2B5EF4-FFF2-40B4-BE49-F238E27FC236}">
                <a16:creationId xmlns:a16="http://schemas.microsoft.com/office/drawing/2014/main" id="{50D7ADEC-5B71-D41A-D459-64BA16711D9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0998" name="Picture 6">
            <a:extLst>
              <a:ext uri="{FF2B5EF4-FFF2-40B4-BE49-F238E27FC236}">
                <a16:creationId xmlns:a16="http://schemas.microsoft.com/office/drawing/2014/main" id="{9341A619-334E-041D-FBB6-09255A5D4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BD61B16-8E18-CA51-2AF3-2924D50B6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AC5AF2B-733C-9723-EF49-5D2CEF5FF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43C9-BB33-40C2-BA9F-C160F130B4B9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46114" name="Rectangle 2">
            <a:extLst>
              <a:ext uri="{FF2B5EF4-FFF2-40B4-BE49-F238E27FC236}">
                <a16:creationId xmlns:a16="http://schemas.microsoft.com/office/drawing/2014/main" id="{5A082A6E-EFBB-99A2-06DD-80A9ECCF6B8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19.	Principle #4 = COMMUNICATION: _______ should flow throughout the organization and is a ___ ___ process. Only an informed leader will be able to realistically evaluate your unit’s progress toward ______  ____________. Workers who are informed will be more effective and more ______  ___ ________.      </a:t>
            </a:r>
          </a:p>
        </p:txBody>
      </p:sp>
      <p:sp>
        <p:nvSpPr>
          <p:cNvPr id="346116" name="Rectangle 4">
            <a:extLst>
              <a:ext uri="{FF2B5EF4-FFF2-40B4-BE49-F238E27FC236}">
                <a16:creationId xmlns:a16="http://schemas.microsoft.com/office/drawing/2014/main" id="{C333BFB9-2D3E-6DCC-5EA7-0A0B55DF919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6118" name="Picture 6">
            <a:extLst>
              <a:ext uri="{FF2B5EF4-FFF2-40B4-BE49-F238E27FC236}">
                <a16:creationId xmlns:a16="http://schemas.microsoft.com/office/drawing/2014/main" id="{FD39F78C-760B-3CF4-2239-2E8F87F1A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E1BD706-76B4-20C9-82E7-2B9C5DED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08BBE79-B13A-B835-562B-BB86037A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5D493-4765-4062-B4DC-760C9D02B65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77506" name="Rectangle 2">
            <a:extLst>
              <a:ext uri="{FF2B5EF4-FFF2-40B4-BE49-F238E27FC236}">
                <a16:creationId xmlns:a16="http://schemas.microsoft.com/office/drawing/2014/main" id="{95BA3891-0738-04D2-58E6-976E23D3161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0" y="609600"/>
            <a:ext cx="3733800" cy="6096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LEADERSHIP-I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69C419FB-74CA-4A83-1A78-724FF75C7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276600"/>
            <a:ext cx="7620000" cy="762000"/>
          </a:xfrm>
          <a:prstGeom prst="rect">
            <a:avLst/>
          </a:prstGeom>
          <a:solidFill>
            <a:srgbClr val="FFFFFF"/>
          </a:solidFill>
          <a:ln w="5080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 3. LEADERSHIP PRINCIPLES</a:t>
            </a:r>
          </a:p>
        </p:txBody>
      </p:sp>
      <p:pic>
        <p:nvPicPr>
          <p:cNvPr id="277509" name="Picture 5">
            <a:extLst>
              <a:ext uri="{FF2B5EF4-FFF2-40B4-BE49-F238E27FC236}">
                <a16:creationId xmlns:a16="http://schemas.microsoft.com/office/drawing/2014/main" id="{D0D273DC-6E67-80F4-7C4E-42B3C15E9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393FECE-05F1-F02F-53F9-E73B28D8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CFCCE7-BF31-43CD-2D93-5EC7FC9F7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D357-18E3-43FB-A984-C215FCB65477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23AF61E1-E4A3-D7BE-AE89-993C40F5492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19.	Principle #4 = COMMUNICATION: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Information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should flow throughout the organization and is a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two-way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process. Only an informed leader will be able to realistically evaluate your unit’s progress toward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 accomplishment.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Workers who are informed will be more effective and more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motivated to work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    </a:t>
            </a:r>
          </a:p>
        </p:txBody>
      </p:sp>
      <p:sp>
        <p:nvSpPr>
          <p:cNvPr id="347140" name="Rectangle 4">
            <a:extLst>
              <a:ext uri="{FF2B5EF4-FFF2-40B4-BE49-F238E27FC236}">
                <a16:creationId xmlns:a16="http://schemas.microsoft.com/office/drawing/2014/main" id="{3B56E48B-6CDA-1F60-66E4-B58C3370B63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13280A3-1E48-07BF-E589-6C938225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814BD3B-3871-3AD0-BCDB-9F7A2A814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E0090-B8D8-4DB4-A310-E1D40D1DE957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348162" name="Rectangle 2">
            <a:extLst>
              <a:ext uri="{FF2B5EF4-FFF2-40B4-BE49-F238E27FC236}">
                <a16:creationId xmlns:a16="http://schemas.microsoft.com/office/drawing/2014/main" id="{83A996AF-964D-5DE0-9B47-E3313FECCED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114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20.	Principle #5 = ______________: People should be properly educated and trained to do their jobs by, _____ _____ _____, Technical Training Courses, and __ _______ training. Informal training, practice and _______ _________ at the unit level are crucial reinforcements to formal training.</a:t>
            </a:r>
          </a:p>
        </p:txBody>
      </p:sp>
      <p:sp>
        <p:nvSpPr>
          <p:cNvPr id="348164" name="Rectangle 4">
            <a:extLst>
              <a:ext uri="{FF2B5EF4-FFF2-40B4-BE49-F238E27FC236}">
                <a16:creationId xmlns:a16="http://schemas.microsoft.com/office/drawing/2014/main" id="{4B3C2A56-0210-4DFB-D971-096FF3809C9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EC4253-810C-C96A-1CD1-43F3C513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D052923-7F15-FEBA-E956-9D0315AA8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6C035-B040-429B-B18E-79CB1A2B34D6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5F733E09-7633-61C5-969D-09A9EC50634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20.	Principle #5 =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EDUCATE and TRAIN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People should be properly educated and trained to do their jobs by,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Professional Military Education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Technical Training Courses,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On-the-Job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training. Informal training, practice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personal experience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at the unit level are crucial reinforcements to formal training.</a:t>
            </a:r>
          </a:p>
        </p:txBody>
      </p:sp>
      <p:sp>
        <p:nvSpPr>
          <p:cNvPr id="349188" name="Rectangle 4">
            <a:extLst>
              <a:ext uri="{FF2B5EF4-FFF2-40B4-BE49-F238E27FC236}">
                <a16:creationId xmlns:a16="http://schemas.microsoft.com/office/drawing/2014/main" id="{BD926D7C-33FE-42FD-6AC9-B1A03D8CFCA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9190" name="Picture 6">
            <a:extLst>
              <a:ext uri="{FF2B5EF4-FFF2-40B4-BE49-F238E27FC236}">
                <a16:creationId xmlns:a16="http://schemas.microsoft.com/office/drawing/2014/main" id="{357941F9-2617-5DF4-E61C-6073F6383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436F9C9-9B0A-9208-2965-03825BE8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6E85CB6-B4B9-2039-F2F6-012C9D38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D4866-46C9-45DF-AAFD-A1590EAE3BC5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350210" name="Rectangle 2">
            <a:extLst>
              <a:ext uri="{FF2B5EF4-FFF2-40B4-BE49-F238E27FC236}">
                <a16:creationId xmlns:a16="http://schemas.microsoft.com/office/drawing/2014/main" id="{FDE7810A-21F7-D958-39E7-B5757DA11FE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21.	Principle #6 = EQUIP: Your leadership responsibilities to ensure your subordinates are equipped properly include… (1) _______ needs, (2) ______ ______, (3) obtaining necessary weapons, ____ and ________.</a:t>
            </a:r>
          </a:p>
        </p:txBody>
      </p:sp>
      <p:sp>
        <p:nvSpPr>
          <p:cNvPr id="350212" name="Rectangle 4">
            <a:extLst>
              <a:ext uri="{FF2B5EF4-FFF2-40B4-BE49-F238E27FC236}">
                <a16:creationId xmlns:a16="http://schemas.microsoft.com/office/drawing/2014/main" id="{C79E4885-70D2-B3C4-0E37-CCB5906EE72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0214" name="Picture 6">
            <a:extLst>
              <a:ext uri="{FF2B5EF4-FFF2-40B4-BE49-F238E27FC236}">
                <a16:creationId xmlns:a16="http://schemas.microsoft.com/office/drawing/2014/main" id="{423B53C2-3BC6-71DA-9E08-37EFC6638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94EED3-5482-8BE9-8066-4A835930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0E3BCD-5D07-36F8-0A70-C7962F1B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483CC-19C5-420B-9777-A863B7CFFA99}" type="slidenum">
              <a:rPr lang="en-US" altLang="en-US"/>
              <a:pPr/>
              <a:t>34</a:t>
            </a:fld>
            <a:endParaRPr lang="en-US" altLang="en-US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ED9C64D9-D8E4-46B5-6532-8D5D9D74FEF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21.	Principle #6 = EQUIP: Your leadership responsibilities to ensure your subordinates are equipped properly include… (1)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Indentifying needs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(2)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Securing funds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(3) obtaining necessary weapons,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tools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equipment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51236" name="Rectangle 4">
            <a:extLst>
              <a:ext uri="{FF2B5EF4-FFF2-40B4-BE49-F238E27FC236}">
                <a16:creationId xmlns:a16="http://schemas.microsoft.com/office/drawing/2014/main" id="{CE41AEEC-63E4-95F2-ECCC-9542FAAA09F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1238" name="Picture 6">
            <a:extLst>
              <a:ext uri="{FF2B5EF4-FFF2-40B4-BE49-F238E27FC236}">
                <a16:creationId xmlns:a16="http://schemas.microsoft.com/office/drawing/2014/main" id="{38F9EEBA-4AF6-E151-CA8C-9A67D25F5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A7AF358-596F-ABB2-32AF-E8BB9A48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61F1C1D-A211-313A-CD2F-2E9736F14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11BAB-878B-4FBE-8FE4-20471DD5F60D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352258" name="Rectangle 2">
            <a:extLst>
              <a:ext uri="{FF2B5EF4-FFF2-40B4-BE49-F238E27FC236}">
                <a16:creationId xmlns:a16="http://schemas.microsoft.com/office/drawing/2014/main" id="{FDC30400-32C6-67A4-2958-E3A0CEAD03C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810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22.	Principle #7 = ____________________: If you are unwilling to accept responsibility for failure, it destroys your ________ as a leader, and breaks the bond of _____ and ________. If you fail, you are __________ for your actions. A leader should ________ a job well done and _________ those who fail to meet their responsibilities or established standards.</a:t>
            </a:r>
          </a:p>
        </p:txBody>
      </p:sp>
      <p:sp>
        <p:nvSpPr>
          <p:cNvPr id="352260" name="Rectangle 4">
            <a:extLst>
              <a:ext uri="{FF2B5EF4-FFF2-40B4-BE49-F238E27FC236}">
                <a16:creationId xmlns:a16="http://schemas.microsoft.com/office/drawing/2014/main" id="{F007B094-FE3B-5292-9B9C-C87D873AD0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2262" name="Picture 6">
            <a:extLst>
              <a:ext uri="{FF2B5EF4-FFF2-40B4-BE49-F238E27FC236}">
                <a16:creationId xmlns:a16="http://schemas.microsoft.com/office/drawing/2014/main" id="{F233123B-E5CA-261D-AE98-074959F0D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0F792F0-A64C-3170-09BA-7B886017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AEC6E0F-A215-7A70-65E0-52C2DCE12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69D4-59D8-404B-9423-9B54F4FCF2FC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04BFC304-2E53-A351-F783-AD4AE5C1E51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22.	Principle #7 =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ACCEPT YOUR RESPONSIBILITY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If you are unwilling to accept responsibility for failure, it destroys your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credibility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a leader, and breaks the bond of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respect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loyalty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If you fail, you are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accountable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for your actions. A leader should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reward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 job well done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punish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those who fail to meet their responsibilities or established standards.      </a:t>
            </a:r>
          </a:p>
        </p:txBody>
      </p:sp>
      <p:sp>
        <p:nvSpPr>
          <p:cNvPr id="353284" name="Rectangle 4">
            <a:extLst>
              <a:ext uri="{FF2B5EF4-FFF2-40B4-BE49-F238E27FC236}">
                <a16:creationId xmlns:a16="http://schemas.microsoft.com/office/drawing/2014/main" id="{D5EA04B5-9CD0-3471-CCB1-74F30C00018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3286" name="Picture 6">
            <a:extLst>
              <a:ext uri="{FF2B5EF4-FFF2-40B4-BE49-F238E27FC236}">
                <a16:creationId xmlns:a16="http://schemas.microsoft.com/office/drawing/2014/main" id="{126FD502-CC9D-08E5-5D7C-8E5D003086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2CB778-2CB0-C17F-DCC4-9D0BDD0D3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F9AE3B1C-128E-3B74-E46F-6506B264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9D1E-D5D5-4CEC-85BE-FC4240A07357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354306" name="Rectangle 2">
            <a:extLst>
              <a:ext uri="{FF2B5EF4-FFF2-40B4-BE49-F238E27FC236}">
                <a16:creationId xmlns:a16="http://schemas.microsoft.com/office/drawing/2014/main" id="{387B031F-A9E2-0AAF-AE0D-A75B6F3AE1E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23.	Principle #8 = ___________: The greatest challenge is to _______ _______ to achieve high standards set for them; ____________ is the moving force behind successful leadership. When you ______ ______ their efforts, you build a _________ organization. Since most people will work for an org. that they know cares about them, so our goal is to provide an __________ that fosters and rewards ___-___________.     </a:t>
            </a:r>
          </a:p>
        </p:txBody>
      </p:sp>
      <p:sp>
        <p:nvSpPr>
          <p:cNvPr id="354308" name="Rectangle 4">
            <a:extLst>
              <a:ext uri="{FF2B5EF4-FFF2-40B4-BE49-F238E27FC236}">
                <a16:creationId xmlns:a16="http://schemas.microsoft.com/office/drawing/2014/main" id="{440CA330-6753-E8DB-F11D-4DC5D9C63BE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4310" name="Picture 6">
            <a:extLst>
              <a:ext uri="{FF2B5EF4-FFF2-40B4-BE49-F238E27FC236}">
                <a16:creationId xmlns:a16="http://schemas.microsoft.com/office/drawing/2014/main" id="{4390099C-D76E-DFE4-29CE-079212294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72EBF1-5689-8117-1E19-2597703AF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EB19144-9D98-228C-1E3C-47882677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44C8B-EA06-4B15-8E2E-83C6B675E29B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355330" name="Rectangle 2">
            <a:extLst>
              <a:ext uri="{FF2B5EF4-FFF2-40B4-BE49-F238E27FC236}">
                <a16:creationId xmlns:a16="http://schemas.microsoft.com/office/drawing/2014/main" id="{DD03C24F-FE64-7DF2-7A04-443EE6F949E4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23.	Principle #8 =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MOTIVATE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The greatest challenge is to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motivate subordinates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achieve high standards set for them;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motivation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the moving force behind successful leadership. When you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publicly applaud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their efforts, you build a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cohesive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organization. Since most people will work for an org. that they know cares about them, so our goal is to provide an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that fosters and rewards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self-motivation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  <p:sp>
        <p:nvSpPr>
          <p:cNvPr id="355332" name="Rectangle 4">
            <a:extLst>
              <a:ext uri="{FF2B5EF4-FFF2-40B4-BE49-F238E27FC236}">
                <a16:creationId xmlns:a16="http://schemas.microsoft.com/office/drawing/2014/main" id="{6854FB75-0F25-57F7-0766-4575EEC0443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5334" name="Picture 6">
            <a:extLst>
              <a:ext uri="{FF2B5EF4-FFF2-40B4-BE49-F238E27FC236}">
                <a16:creationId xmlns:a16="http://schemas.microsoft.com/office/drawing/2014/main" id="{EC9533CD-41C9-8AD8-3649-3FD469BDD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EB8C6D-8E41-C66D-C391-CF153E38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1082AE2-69BE-ECA4-7820-6F2B4F0F4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0154-6D03-45D4-84A1-3F983C23B3CB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342018" name="Rectangle 2">
            <a:extLst>
              <a:ext uri="{FF2B5EF4-FFF2-40B4-BE49-F238E27FC236}">
                <a16:creationId xmlns:a16="http://schemas.microsoft.com/office/drawing/2014/main" id="{F1FEB144-9114-BD68-6C13-3C6AA6123E47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24.	Principle #9 = ________________: You must mold a collection of individual performers into one ______ _____. A unit’s mission will ____ if ____ person will do his / her own thing. You also must know how the various ________ within the unit fit together and to work in harmony.  _______ comes when people are willing to put unit’s ______ before all else.      </a:t>
            </a:r>
          </a:p>
        </p:txBody>
      </p:sp>
      <p:sp>
        <p:nvSpPr>
          <p:cNvPr id="342020" name="Rectangle 4">
            <a:extLst>
              <a:ext uri="{FF2B5EF4-FFF2-40B4-BE49-F238E27FC236}">
                <a16:creationId xmlns:a16="http://schemas.microsoft.com/office/drawing/2014/main" id="{A73DAC36-16EA-85F3-1E76-1DD02001C27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2022" name="Picture 6">
            <a:extLst>
              <a:ext uri="{FF2B5EF4-FFF2-40B4-BE49-F238E27FC236}">
                <a16:creationId xmlns:a16="http://schemas.microsoft.com/office/drawing/2014/main" id="{0429B95A-FA08-DF1E-6E62-8177A99E1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1BD319D-29BD-CE4D-4CCC-7F08BF9A6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1D719EF-15DB-4377-0856-C34A6029E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CD442-91D0-4651-BB70-2FEBA30F36B3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79554" name="Rectangle 2">
            <a:extLst>
              <a:ext uri="{FF2B5EF4-FFF2-40B4-BE49-F238E27FC236}">
                <a16:creationId xmlns:a16="http://schemas.microsoft.com/office/drawing/2014/main" id="{FE637ABB-0DAC-19F5-018C-949567904A9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REGARDING LEADERSHIP PRINCIPLES: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principles are guidelines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that have been tested and proven over the years by successful leaders.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Although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some principles apply only to commanders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MOST are applicable to all officers.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officers are not commanders</a:t>
            </a: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8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24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But ALL ARE LEADERS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 sz="24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9556" name="Rectangle 4">
            <a:extLst>
              <a:ext uri="{FF2B5EF4-FFF2-40B4-BE49-F238E27FC236}">
                <a16:creationId xmlns:a16="http://schemas.microsoft.com/office/drawing/2014/main" id="{3162D1E5-4A3B-1ABE-D27D-FE38726FFB9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79558" name="Picture 6">
            <a:extLst>
              <a:ext uri="{FF2B5EF4-FFF2-40B4-BE49-F238E27FC236}">
                <a16:creationId xmlns:a16="http://schemas.microsoft.com/office/drawing/2014/main" id="{1C8AA12C-F9B6-7901-90FA-6C086BC804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99267FA-24E0-F192-C398-422657A3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4508344-ABFB-AD47-1E5E-C3B08939B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8F012-150F-4259-B55D-BA7FBA1D2B5C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28888CB7-C664-67E6-8A29-11D294F210F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24.	Principle #9 =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DEVELOP TEAMWORK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You must mold a collection of individual performers into one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cohesive team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A unit’s mission will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suffer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each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person will do his / her own thing. You also must know how the various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functions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within the unit fit together and to work in harmony. 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Teamwork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comes when people are willing to put unit’s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 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before all else. </a:t>
            </a:r>
          </a:p>
        </p:txBody>
      </p:sp>
      <p:sp>
        <p:nvSpPr>
          <p:cNvPr id="343044" name="Rectangle 4">
            <a:extLst>
              <a:ext uri="{FF2B5EF4-FFF2-40B4-BE49-F238E27FC236}">
                <a16:creationId xmlns:a16="http://schemas.microsoft.com/office/drawing/2014/main" id="{7CB51C6D-1544-3C83-B801-8047B24D58F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3046" name="Picture 6">
            <a:extLst>
              <a:ext uri="{FF2B5EF4-FFF2-40B4-BE49-F238E27FC236}">
                <a16:creationId xmlns:a16="http://schemas.microsoft.com/office/drawing/2014/main" id="{43C46404-41A1-4BF5-ACA4-F1FF2AABF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F63DEE6-53D8-B0E1-1036-D31F9D2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E3241FC-E81A-B1AA-2BFC-7C13BC05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A78DF-9B9D-4E8D-8305-D6213CC2E9CC}" type="slidenum">
              <a:rPr lang="en-US" altLang="en-US"/>
              <a:pPr/>
              <a:t>41</a:t>
            </a:fld>
            <a:endParaRPr lang="en-US" altLang="en-US"/>
          </a:p>
        </p:txBody>
      </p:sp>
      <p:sp>
        <p:nvSpPr>
          <p:cNvPr id="344066" name="Rectangle 2">
            <a:extLst>
              <a:ext uri="{FF2B5EF4-FFF2-40B4-BE49-F238E27FC236}">
                <a16:creationId xmlns:a16="http://schemas.microsoft.com/office/drawing/2014/main" id="{6E4ACD40-A235-E496-C380-87280E7C245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25.	Principle #10 = BE FLEXIBLE: There is no one perfect ________ style. The most effective style is when a leader tailors to the _________, ________ and __________. One leadership method that works in ___ ____ or ________, may not work with the same group in a different _________. You must be able to alter your leadership _________ as necessary.      </a:t>
            </a:r>
          </a:p>
        </p:txBody>
      </p:sp>
      <p:sp>
        <p:nvSpPr>
          <p:cNvPr id="344068" name="Rectangle 4">
            <a:extLst>
              <a:ext uri="{FF2B5EF4-FFF2-40B4-BE49-F238E27FC236}">
                <a16:creationId xmlns:a16="http://schemas.microsoft.com/office/drawing/2014/main" id="{A46C9DB5-078B-026A-E393-016B9BB2001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4070" name="Picture 6">
            <a:extLst>
              <a:ext uri="{FF2B5EF4-FFF2-40B4-BE49-F238E27FC236}">
                <a16:creationId xmlns:a16="http://schemas.microsoft.com/office/drawing/2014/main" id="{C6914B10-C7E9-1FD6-D6A5-2630DBC86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A11FA90-3AB2-BA7F-06FA-5725E1A7F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08058278-0E40-B796-D3A1-EAC489D59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CE6EA-0A2F-4E9E-9652-A0C965463B7D}" type="slidenum">
              <a:rPr lang="en-US" altLang="en-US"/>
              <a:pPr/>
              <a:t>42</a:t>
            </a:fld>
            <a:endParaRPr lang="en-US" altLang="en-US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C096CC1B-0DED-C96A-D255-41069A2BDE0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25.	Principle #10 = BE FLEXIBLE: There is no one perfect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style. The most effective style is when a leader tailors to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mission, people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One leadership method that works in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one group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or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situation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may not work with the same group in a different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You must be able to alter your leadership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behavior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as necessary.     </a:t>
            </a:r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EE1C8F6C-5DFB-4DD6-1644-046100592DF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45094" name="Picture 6">
            <a:extLst>
              <a:ext uri="{FF2B5EF4-FFF2-40B4-BE49-F238E27FC236}">
                <a16:creationId xmlns:a16="http://schemas.microsoft.com/office/drawing/2014/main" id="{BFF5AC09-06FE-B888-A439-D70CFF3DC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B903AD4-5754-3A80-EF56-BCE29EB7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484425-7B2E-00B3-BD0B-6B46FBC9A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FCAC1-E6F7-4280-9A9B-B2120DF18CF5}" type="slidenum">
              <a:rPr lang="en-US" altLang="en-US"/>
              <a:pPr/>
              <a:t>43</a:t>
            </a:fld>
            <a:endParaRPr lang="en-US" altLang="en-US"/>
          </a:p>
        </p:txBody>
      </p:sp>
      <p:sp>
        <p:nvSpPr>
          <p:cNvPr id="356354" name="Rectangle 2">
            <a:extLst>
              <a:ext uri="{FF2B5EF4-FFF2-40B4-BE49-F238E27FC236}">
                <a16:creationId xmlns:a16="http://schemas.microsoft.com/office/drawing/2014/main" id="{B4A194B2-5B21-86AF-F1F4-B943E0703A9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3581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26.	To best prepare yourself to lead, one must ______ about leadership, ______ leaders in action, _____ leadership and the ________ of ______, and look for opportunities to ___________ leadership.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56356" name="Rectangle 4">
            <a:extLst>
              <a:ext uri="{FF2B5EF4-FFF2-40B4-BE49-F238E27FC236}">
                <a16:creationId xmlns:a16="http://schemas.microsoft.com/office/drawing/2014/main" id="{DE2A81A0-AA55-304D-8E8F-98EAACAB6E3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6358" name="Picture 6">
            <a:extLst>
              <a:ext uri="{FF2B5EF4-FFF2-40B4-BE49-F238E27FC236}">
                <a16:creationId xmlns:a16="http://schemas.microsoft.com/office/drawing/2014/main" id="{ACC650E6-35CA-63D1-D472-749C4DD9D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F4F0158-3E91-B36E-5A0F-9F666BA4D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E26610EC-1A14-2967-761D-5AB75DF7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5B16B-A5FB-4DC2-B2B5-85896BE25A8B}" type="slidenum">
              <a:rPr lang="en-US" altLang="en-US"/>
              <a:pPr/>
              <a:t>44</a:t>
            </a:fld>
            <a:endParaRPr lang="en-US" altLang="en-US"/>
          </a:p>
        </p:txBody>
      </p:sp>
      <p:sp>
        <p:nvSpPr>
          <p:cNvPr id="357378" name="Rectangle 2">
            <a:extLst>
              <a:ext uri="{FF2B5EF4-FFF2-40B4-BE49-F238E27FC236}">
                <a16:creationId xmlns:a16="http://schemas.microsoft.com/office/drawing/2014/main" id="{9A2B5C8C-CA46-90F2-68A3-1FC5A387F01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2895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26.	To best prepare yourself to lead, one must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think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about leadership, observe leaders in action,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study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 and the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Profession of Arms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look for opportunities to </a:t>
            </a:r>
            <a:r>
              <a:rPr lang="en-US" altLang="en-US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exercise</a:t>
            </a: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leadership.</a:t>
            </a:r>
          </a:p>
        </p:txBody>
      </p:sp>
      <p:sp>
        <p:nvSpPr>
          <p:cNvPr id="357380" name="Rectangle 4">
            <a:extLst>
              <a:ext uri="{FF2B5EF4-FFF2-40B4-BE49-F238E27FC236}">
                <a16:creationId xmlns:a16="http://schemas.microsoft.com/office/drawing/2014/main" id="{CBD54190-0554-E8A4-38B1-0FE2EE0CDEE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7382" name="Picture 6">
            <a:extLst>
              <a:ext uri="{FF2B5EF4-FFF2-40B4-BE49-F238E27FC236}">
                <a16:creationId xmlns:a16="http://schemas.microsoft.com/office/drawing/2014/main" id="{7EC9CAA9-DF36-44AE-B944-51202DDF22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7DC6A8-9EEF-4E0D-9147-4F42FF56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9CC1C91-A548-B081-3061-CC829C2C8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D873C-96A9-497F-BC1A-778DE785F262}" type="slidenum">
              <a:rPr lang="en-US" altLang="en-US"/>
              <a:pPr/>
              <a:t>45</a:t>
            </a:fld>
            <a:endParaRPr lang="en-US" altLang="en-US"/>
          </a:p>
        </p:txBody>
      </p:sp>
      <p:sp>
        <p:nvSpPr>
          <p:cNvPr id="358402" name="Rectangle 2">
            <a:extLst>
              <a:ext uri="{FF2B5EF4-FFF2-40B4-BE49-F238E27FC236}">
                <a16:creationId xmlns:a16="http://schemas.microsoft.com/office/drawing/2014/main" id="{FF048C27-25ED-9704-3A38-EEEECA837A4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27. Other steps to prepare yourself to lead are: to always lead by _________ example, to not confuse leadership with _________. ______________ is about people, and ________________ is about things. Leadership is not the private domain of responsibility of __________ ________. It is the responsibility of every member of the Air Force and Air Force Explorers must prepare for, and that is ___  _______. </a:t>
            </a:r>
          </a:p>
        </p:txBody>
      </p:sp>
      <p:sp>
        <p:nvSpPr>
          <p:cNvPr id="358404" name="Rectangle 4">
            <a:extLst>
              <a:ext uri="{FF2B5EF4-FFF2-40B4-BE49-F238E27FC236}">
                <a16:creationId xmlns:a16="http://schemas.microsoft.com/office/drawing/2014/main" id="{CCCDCAED-96E2-478A-E0A6-8D2B6B99A06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8406" name="Picture 6">
            <a:extLst>
              <a:ext uri="{FF2B5EF4-FFF2-40B4-BE49-F238E27FC236}">
                <a16:creationId xmlns:a16="http://schemas.microsoft.com/office/drawing/2014/main" id="{92108827-C09D-C846-3E05-B296E1C4C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82C405A-16F0-AC05-72B3-4013E43D3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84FFB10B-81CD-6E85-DEA4-6FF21C5D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AF8F3-3581-4EB0-9FF0-E4D359F839C9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359426" name="Rectangle 2">
            <a:extLst>
              <a:ext uri="{FF2B5EF4-FFF2-40B4-BE49-F238E27FC236}">
                <a16:creationId xmlns:a16="http://schemas.microsoft.com/office/drawing/2014/main" id="{A640C8E7-F88D-CF94-E6C3-63B7EB57C97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3400" y="1524000"/>
            <a:ext cx="8077200" cy="48006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27.	 Other steps to prepare yourself to lead are: to always lead by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positive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example, to not confuse leadership with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management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Leadership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about people, and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management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about things. Leadership is not the private domain of responsibility of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senior officers</a:t>
            </a:r>
            <a:r>
              <a:rPr lang="en-US" altLang="en-US" sz="28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It is the responsibility of every member of the Air Force and Air Force Explorers must prepare for, and that is </a:t>
            </a:r>
            <a:r>
              <a:rPr lang="en-US" altLang="en-US" sz="28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LEAD. </a:t>
            </a:r>
          </a:p>
        </p:txBody>
      </p:sp>
      <p:sp>
        <p:nvSpPr>
          <p:cNvPr id="359428" name="Rectangle 4">
            <a:extLst>
              <a:ext uri="{FF2B5EF4-FFF2-40B4-BE49-F238E27FC236}">
                <a16:creationId xmlns:a16="http://schemas.microsoft.com/office/drawing/2014/main" id="{190AE0C5-AF35-72D7-1BA3-4A1A2D11406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562100" y="241300"/>
            <a:ext cx="7094538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-I</a:t>
            </a:r>
            <a:b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OUR LEARNING OBJECTIVES</a:t>
            </a:r>
          </a:p>
        </p:txBody>
      </p:sp>
      <p:pic>
        <p:nvPicPr>
          <p:cNvPr id="359430" name="Picture 6">
            <a:extLst>
              <a:ext uri="{FF2B5EF4-FFF2-40B4-BE49-F238E27FC236}">
                <a16:creationId xmlns:a16="http://schemas.microsoft.com/office/drawing/2014/main" id="{1CEB3688-0306-B408-939C-93268E291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D0C35B3-63D1-49A6-74A2-C347CE67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358BC6C-A8D1-9305-B536-E43B159C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289DC-2107-48F8-8AF0-5E72C972270C}" type="slidenum">
              <a:rPr lang="en-US" altLang="en-US"/>
              <a:pPr/>
              <a:t>47</a:t>
            </a:fld>
            <a:endParaRPr lang="en-US" altLang="en-US"/>
          </a:p>
        </p:txBody>
      </p:sp>
      <p:sp>
        <p:nvSpPr>
          <p:cNvPr id="360450" name="Rectangle 2">
            <a:extLst>
              <a:ext uri="{FF2B5EF4-FFF2-40B4-BE49-F238E27FC236}">
                <a16:creationId xmlns:a16="http://schemas.microsoft.com/office/drawing/2014/main" id="{6E9A9248-B4AE-94C7-7629-003176511CC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1143000" y="2133600"/>
            <a:ext cx="7162800" cy="26670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NEXT WEEK: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 - QUESTION QUIZ ON:</a:t>
            </a: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‘Leadership – Part 2’</a:t>
            </a:r>
          </a:p>
        </p:txBody>
      </p:sp>
      <p:sp>
        <p:nvSpPr>
          <p:cNvPr id="360452" name="Rectangle 4">
            <a:extLst>
              <a:ext uri="{FF2B5EF4-FFF2-40B4-BE49-F238E27FC236}">
                <a16:creationId xmlns:a16="http://schemas.microsoft.com/office/drawing/2014/main" id="{FBDD4842-479E-4C4F-F723-3F6EE902816F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1562100" y="241300"/>
            <a:ext cx="7094538" cy="8826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rgbClr val="000099"/>
                </a:solidFill>
                <a:latin typeface="Arial Black" panose="020B0A04020102020204" pitchFamily="34" charset="0"/>
              </a:rPr>
              <a:t>LEADERSHIP</a:t>
            </a:r>
            <a: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  <a:t>-I (Part 2)</a:t>
            </a:r>
            <a:br>
              <a:rPr lang="en-US" altLang="en-US" sz="2800">
                <a:solidFill>
                  <a:srgbClr val="000099"/>
                </a:solidFill>
                <a:latin typeface="Arial Black" panose="020B0A04020102020204" pitchFamily="34" charset="0"/>
              </a:rPr>
            </a:br>
            <a:endParaRPr lang="en-US" altLang="en-US" sz="2000" b="1">
              <a:solidFill>
                <a:srgbClr val="CC0000"/>
              </a:solidFill>
            </a:endParaRPr>
          </a:p>
        </p:txBody>
      </p:sp>
      <p:pic>
        <p:nvPicPr>
          <p:cNvPr id="360454" name="Picture 6">
            <a:extLst>
              <a:ext uri="{FF2B5EF4-FFF2-40B4-BE49-F238E27FC236}">
                <a16:creationId xmlns:a16="http://schemas.microsoft.com/office/drawing/2014/main" id="{11053118-7DE3-28C7-2CE6-8DAAC51EE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CF76CC8A-A670-E2B2-6D1F-F94D00E71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261901E5-FECF-097D-031C-4E3BB5798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8904-2B4D-4534-8765-C92F9A098703}" type="slidenum">
              <a:rPr lang="en-US" altLang="en-US"/>
              <a:pPr/>
              <a:t>48</a:t>
            </a:fld>
            <a:endParaRPr lang="en-US" altLang="en-US"/>
          </a:p>
        </p:txBody>
      </p:sp>
      <p:sp>
        <p:nvSpPr>
          <p:cNvPr id="296962" name="Rectangle 2">
            <a:extLst>
              <a:ext uri="{FF2B5EF4-FFF2-40B4-BE49-F238E27FC236}">
                <a16:creationId xmlns:a16="http://schemas.microsoft.com/office/drawing/2014/main" id="{3C5FEA48-4561-16B7-CAEC-43D4DA5FCF8D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590800" y="685800"/>
            <a:ext cx="5715000" cy="53340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LEADERSHIP-I (Part 2)</a:t>
            </a:r>
          </a:p>
        </p:txBody>
      </p:sp>
      <p:sp>
        <p:nvSpPr>
          <p:cNvPr id="296964" name="Rectangle 4">
            <a:extLst>
              <a:ext uri="{FF2B5EF4-FFF2-40B4-BE49-F238E27FC236}">
                <a16:creationId xmlns:a16="http://schemas.microsoft.com/office/drawing/2014/main" id="{9E0747A0-C254-865F-6C30-46D94895A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209800"/>
            <a:ext cx="6553200" cy="4114800"/>
          </a:xfrm>
          <a:prstGeom prst="rect">
            <a:avLst/>
          </a:prstGeom>
          <a:solidFill>
            <a:schemeClr val="tx1"/>
          </a:solidFill>
          <a:ln w="50800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marL="990600" indent="-5334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marL="1371600" indent="-4572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26670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31242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35814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4038600" indent="-3810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END </a:t>
            </a:r>
          </a:p>
          <a:p>
            <a:pPr lvl="1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         Of</a:t>
            </a:r>
          </a:p>
          <a:p>
            <a:pPr lvl="1" algn="ctr" eaLnBrk="1" hangingPunct="1">
              <a:buClr>
                <a:srgbClr val="FFCC00"/>
              </a:buClr>
              <a:buFont typeface="Wingdings" panose="05000000000000000000" pitchFamily="2" charset="2"/>
              <a:buNone/>
            </a:pPr>
            <a:r>
              <a:rPr lang="en-US" altLang="en-US" sz="6600" b="1">
                <a:solidFill>
                  <a:schemeClr val="bg1"/>
                </a:solidFill>
              </a:rPr>
              <a:t>COURSE</a:t>
            </a:r>
          </a:p>
        </p:txBody>
      </p:sp>
      <p:pic>
        <p:nvPicPr>
          <p:cNvPr id="296966" name="Picture 6">
            <a:extLst>
              <a:ext uri="{FF2B5EF4-FFF2-40B4-BE49-F238E27FC236}">
                <a16:creationId xmlns:a16="http://schemas.microsoft.com/office/drawing/2014/main" id="{AC8B98D7-6AB9-CC51-8AC5-48871DEF8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DE381938-C40C-2428-4533-2D6099F6E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6">
            <a:extLst>
              <a:ext uri="{FF2B5EF4-FFF2-40B4-BE49-F238E27FC236}">
                <a16:creationId xmlns:a16="http://schemas.microsoft.com/office/drawing/2014/main" id="{49EE7DBA-7A24-B3AE-5893-924D37D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1B5F0-3568-4DDC-9E9E-EA40F9EC6CF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80578" name="Rectangle 2">
            <a:extLst>
              <a:ext uri="{FF2B5EF4-FFF2-40B4-BE49-F238E27FC236}">
                <a16:creationId xmlns:a16="http://schemas.microsoft.com/office/drawing/2014/main" id="{9191EC10-391F-355E-0614-76776D8F1617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81000" y="1905000"/>
            <a:ext cx="4038600" cy="43434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KNOW YOUR JOB</a:t>
            </a:r>
          </a:p>
          <a:p>
            <a:pPr marL="609600" indent="-609600"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KNOW YOURSELF</a:t>
            </a:r>
          </a:p>
          <a:p>
            <a:pPr marL="609600" indent="-609600"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SET THE EXAMPLE</a:t>
            </a:r>
          </a:p>
          <a:p>
            <a:pPr marL="609600" indent="-609600"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COMMUNICATION</a:t>
            </a:r>
          </a:p>
          <a:p>
            <a:pPr marL="609600" indent="-609600"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EDUCATE &amp; TRAIN</a:t>
            </a:r>
          </a:p>
          <a:p>
            <a:pPr marL="609600" indent="-609600"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EQUIP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0580" name="Rectangle 4">
            <a:extLst>
              <a:ext uri="{FF2B5EF4-FFF2-40B4-BE49-F238E27FC236}">
                <a16:creationId xmlns:a16="http://schemas.microsoft.com/office/drawing/2014/main" id="{BC6C56EB-F9E0-D149-D8C7-15FCD3F923D0}"/>
              </a:ext>
            </a:extLst>
          </p:cNvPr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271713" y="241300"/>
            <a:ext cx="6146800" cy="882650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sp>
        <p:nvSpPr>
          <p:cNvPr id="280582" name="Rectangle 6">
            <a:extLst>
              <a:ext uri="{FF2B5EF4-FFF2-40B4-BE49-F238E27FC236}">
                <a16:creationId xmlns:a16="http://schemas.microsoft.com/office/drawing/2014/main" id="{A5686E72-D6BA-55A8-B8AD-D0DCD0388D7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905000"/>
            <a:ext cx="4038600" cy="42672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ACCEPT YOUR RESPONSIBILITY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8. MOTIVATE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 DEVELOP TEAMWORK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en-US" sz="9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10. BE FLEXIBLE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80584" name="Picture 8">
            <a:extLst>
              <a:ext uri="{FF2B5EF4-FFF2-40B4-BE49-F238E27FC236}">
                <a16:creationId xmlns:a16="http://schemas.microsoft.com/office/drawing/2014/main" id="{50CE2D1C-0C9D-5680-C084-AC1137EC9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D106D6F-1CD2-5C61-BDEA-8E770466D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1819BF5-E961-44F7-A8B7-AA747F70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B856E-5F1A-43BF-BED9-13723D9ED0C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82626" name="Rectangle 2">
            <a:extLst>
              <a:ext uri="{FF2B5EF4-FFF2-40B4-BE49-F238E27FC236}">
                <a16:creationId xmlns:a16="http://schemas.microsoft.com/office/drawing/2014/main" id="{981B9A86-81DB-2709-D20B-8360110C6F2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4988" y="1676400"/>
            <a:ext cx="8228012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 YOUR JOB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will follow you if you are a competent person who has the knowledge needed to complete mission.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should have a broad view of your unit’s mission.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make sure all members of your unit understand how their jobs relate to their mission.</a:t>
            </a:r>
          </a:p>
        </p:txBody>
      </p:sp>
      <p:sp>
        <p:nvSpPr>
          <p:cNvPr id="282628" name="Rectangle 4">
            <a:extLst>
              <a:ext uri="{FF2B5EF4-FFF2-40B4-BE49-F238E27FC236}">
                <a16:creationId xmlns:a16="http://schemas.microsoft.com/office/drawing/2014/main" id="{D8210256-8602-91AC-F3AF-3E03C10D233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2631" name="Picture 7">
            <a:extLst>
              <a:ext uri="{FF2B5EF4-FFF2-40B4-BE49-F238E27FC236}">
                <a16:creationId xmlns:a16="http://schemas.microsoft.com/office/drawing/2014/main" id="{9CB1BDFA-C1AB-282C-211A-39F4C6E0A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E0741E4-543C-255B-FE00-4FC1F0AF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75F2374-536C-8749-A46D-6088E9BC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0ECE7-0B49-4FC1-AFAE-F91135C4D4B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3650" name="Rectangle 2">
            <a:extLst>
              <a:ext uri="{FF2B5EF4-FFF2-40B4-BE49-F238E27FC236}">
                <a16:creationId xmlns:a16="http://schemas.microsoft.com/office/drawing/2014/main" id="{E5779AD4-8F78-DD41-0843-975E69556D2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KNOW YOURSELF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Knowing your own strengths and weaknesses is important to successful leadership.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You must recognize your personal capabilities and limitations.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1. Identify your strengths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2. Capitalize on them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3. Be aware to strive to not reduce and minimize  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the times you apply your style inappropriately.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 sz="200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3652" name="Rectangle 4">
            <a:extLst>
              <a:ext uri="{FF2B5EF4-FFF2-40B4-BE49-F238E27FC236}">
                <a16:creationId xmlns:a16="http://schemas.microsoft.com/office/drawing/2014/main" id="{CF318462-1E3B-00C5-B17B-3353000D61D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3654" name="Picture 6">
            <a:extLst>
              <a:ext uri="{FF2B5EF4-FFF2-40B4-BE49-F238E27FC236}">
                <a16:creationId xmlns:a16="http://schemas.microsoft.com/office/drawing/2014/main" id="{3440560C-43E5-4D37-681F-659985587A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218A3EF-3B66-3BA0-3B49-21E022AA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A374E9EB-FF86-ABA3-1CAF-AD872A63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AFCF1-B6F7-4D23-8895-4855A96C8F5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84674" name="Rectangle 2">
            <a:extLst>
              <a:ext uri="{FF2B5EF4-FFF2-40B4-BE49-F238E27FC236}">
                <a16:creationId xmlns:a16="http://schemas.microsoft.com/office/drawing/2014/main" id="{CFCCE5EE-B49B-8224-50F8-CC7F3965DDDA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en-US" altLang="en-US" sz="2800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SET THE EXAMPLE</a:t>
            </a:r>
            <a:r>
              <a:rPr lang="en-US" altLang="en-US" sz="28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Set the standard for your unit.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People will emulate your standards of personal conduct and appearance.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They will also observe your negative characteristics as well.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If you are arrogant or domineering, you will get no respect, only resentment.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Lack of self-discipline also destroys unit cohesion.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24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Self-discipline also pertains to physical fitness.</a:t>
            </a:r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D02F5546-21EA-0184-4E98-937CBEC70A8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4678" name="Picture 6">
            <a:extLst>
              <a:ext uri="{FF2B5EF4-FFF2-40B4-BE49-F238E27FC236}">
                <a16:creationId xmlns:a16="http://schemas.microsoft.com/office/drawing/2014/main" id="{A49A6981-134C-3EEE-7750-35FCD0F8C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6D6C52-0737-F654-947D-C6753E209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September, 2007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615610A-5D55-ABAB-187F-5B1BCC19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1CEBD-02F6-427F-8790-72AB4B6BD16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85698" name="Rectangle 2">
            <a:extLst>
              <a:ext uri="{FF2B5EF4-FFF2-40B4-BE49-F238E27FC236}">
                <a16:creationId xmlns:a16="http://schemas.microsoft.com/office/drawing/2014/main" id="{A93C37C3-2D57-4D2A-EB6C-69CCC161720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81000" y="1676400"/>
            <a:ext cx="8458200" cy="4495800"/>
          </a:xfrm>
          <a:solidFill>
            <a:srgbClr val="FFFFFF"/>
          </a:solidFill>
          <a:ln w="508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en-US" sz="36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en-US" altLang="en-US" b="1" u="sng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COMMUNICATION</a:t>
            </a:r>
            <a:r>
              <a:rPr lang="en-US" altLang="en-US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Information should flow throughout the organization.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Communication is a two-way process.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Only an informed leader will be able to evaluate realistically your unit’s progress toward mission accomplishment.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Workers who are informed concerning quality of work &amp; its importance – will be more effective and more motivated to work.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5700" name="Rectangle 4">
            <a:extLst>
              <a:ext uri="{FF2B5EF4-FFF2-40B4-BE49-F238E27FC236}">
                <a16:creationId xmlns:a16="http://schemas.microsoft.com/office/drawing/2014/main" id="{587CBB76-17E5-784B-7223-DED75519467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676400" y="304800"/>
            <a:ext cx="7162800" cy="922338"/>
          </a:xfrm>
          <a:solidFill>
            <a:srgbClr val="FFFFFF"/>
          </a:solidFill>
          <a:ln w="38100">
            <a:solidFill>
              <a:srgbClr val="00008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LEADERSHIP-I</a:t>
            </a:r>
            <a:br>
              <a:rPr lang="en-US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n-US" altLang="en-US" sz="2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LEADERSHIP PRINCIPLES</a:t>
            </a:r>
          </a:p>
        </p:txBody>
      </p:sp>
      <p:pic>
        <p:nvPicPr>
          <p:cNvPr id="285702" name="Picture 6">
            <a:extLst>
              <a:ext uri="{FF2B5EF4-FFF2-40B4-BE49-F238E27FC236}">
                <a16:creationId xmlns:a16="http://schemas.microsoft.com/office/drawing/2014/main" id="{73906398-FF92-E778-B33C-F6FEF941D3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4020</TotalTime>
  <Words>2873</Words>
  <Application>Microsoft Office PowerPoint</Application>
  <PresentationFormat>On-screen Show (4:3)</PresentationFormat>
  <Paragraphs>296</Paragraphs>
  <Slides>48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Times New Roman</vt:lpstr>
      <vt:lpstr>Arial</vt:lpstr>
      <vt:lpstr>Wingdings</vt:lpstr>
      <vt:lpstr>Arial Black</vt:lpstr>
      <vt:lpstr>Clouds</vt:lpstr>
      <vt:lpstr>PowerPoint Presentation</vt:lpstr>
      <vt:lpstr>LEADERSHIP-I (Part 2)</vt:lpstr>
      <vt:lpstr>PowerPoint Presentation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LEADERSHIP-I 3. LEADERSHIP PRINCIPLES</vt:lpstr>
      <vt:lpstr>PowerPoint Presentation</vt:lpstr>
      <vt:lpstr>LEADERSHIP-I 4. LEADERSHIP PREPARATION / QUALITY AIR FORCE</vt:lpstr>
      <vt:lpstr>LEADERSHIP-I 4. LEADERSHIP PREPARATION / QUALITY AIR FORCE</vt:lpstr>
      <vt:lpstr>PowerPoint Presentation</vt:lpstr>
      <vt:lpstr>LEADERSHIP-I OUR LEARNING OBJECTIVES</vt:lpstr>
      <vt:lpstr>LEADERSHIP-I OUR LEARNING OBJECTIVES</vt:lpstr>
      <vt:lpstr>LEADERSHIP-I OUR LEARNING OBJECTIVES</vt:lpstr>
      <vt:lpstr>LEADERSHIP-I 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LEADERSHIP-I OUR LEARNING OBJECTIVES</vt:lpstr>
      <vt:lpstr>PowerPoint Presentation</vt:lpstr>
      <vt:lpstr>PowerPoint Presentation</vt:lpstr>
    </vt:vector>
  </TitlesOfParts>
  <Company>PMA InfoSys,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School  “OFFICERSHIP COURSE”</dc:title>
  <dc:creator>Administrator</dc:creator>
  <cp:lastModifiedBy>Thomas Block</cp:lastModifiedBy>
  <cp:revision>209</cp:revision>
  <dcterms:created xsi:type="dcterms:W3CDTF">2002-04-26T23:42:40Z</dcterms:created>
  <dcterms:modified xsi:type="dcterms:W3CDTF">2024-07-23T19:48:28Z</dcterms:modified>
</cp:coreProperties>
</file>