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541" r:id="rId2"/>
    <p:sldId id="384" r:id="rId3"/>
    <p:sldId id="460" r:id="rId4"/>
    <p:sldId id="385" r:id="rId5"/>
    <p:sldId id="542" r:id="rId6"/>
    <p:sldId id="397" r:id="rId7"/>
    <p:sldId id="543" r:id="rId8"/>
    <p:sldId id="544" r:id="rId9"/>
    <p:sldId id="395" r:id="rId10"/>
    <p:sldId id="545" r:id="rId11"/>
    <p:sldId id="394" r:id="rId12"/>
    <p:sldId id="552" r:id="rId13"/>
    <p:sldId id="553" r:id="rId14"/>
    <p:sldId id="554" r:id="rId15"/>
    <p:sldId id="546" r:id="rId16"/>
    <p:sldId id="393" r:id="rId17"/>
    <p:sldId id="555" r:id="rId18"/>
    <p:sldId id="547" r:id="rId19"/>
    <p:sldId id="392" r:id="rId20"/>
    <p:sldId id="548" r:id="rId21"/>
    <p:sldId id="390" r:id="rId22"/>
    <p:sldId id="549" r:id="rId23"/>
    <p:sldId id="391" r:id="rId24"/>
    <p:sldId id="556" r:id="rId25"/>
    <p:sldId id="557" r:id="rId26"/>
    <p:sldId id="550" r:id="rId27"/>
    <p:sldId id="389" r:id="rId28"/>
    <p:sldId id="558" r:id="rId29"/>
    <p:sldId id="551" r:id="rId30"/>
    <p:sldId id="388" r:id="rId31"/>
    <p:sldId id="448" r:id="rId32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6" autoAdjust="0"/>
    <p:restoredTop sz="86458" autoAdjust="0"/>
  </p:normalViewPr>
  <p:slideViewPr>
    <p:cSldViewPr snapToGrid="0">
      <p:cViewPr varScale="1">
        <p:scale>
          <a:sx n="98" d="100"/>
          <a:sy n="98" d="100"/>
        </p:scale>
        <p:origin x="276" y="96"/>
      </p:cViewPr>
      <p:guideLst/>
    </p:cSldViewPr>
  </p:slideViewPr>
  <p:outlineViewPr>
    <p:cViewPr>
      <p:scale>
        <a:sx n="33" d="100"/>
        <a:sy n="33" d="100"/>
      </p:scale>
      <p:origin x="0" y="-14326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9E42110B-3DF4-49EC-84F7-535DC28B2720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98ADBC8-1C7C-49CB-A411-FCE8A45C1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7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44C4-BA9F-22C2-EEF0-7BA505851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5E2D4-05D9-86DD-7D88-AAD91914B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D4EAF-81DA-CD6F-0882-36C33F8C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4E5DA-938D-8A31-81C0-2F7B89CE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E0941-29C8-80DF-2E49-85AB8957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7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D23B8-A31A-B9C9-3EAB-ABC5EFF5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4D13D-2ABE-00E4-B325-6264FBA43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0DFDC-4B4E-F98F-F561-5A63D6D66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629E9-8321-F3AE-36AF-C482D6786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206CD-89BA-E729-44F1-853F0476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BC9A32-9DE8-0834-394E-016F30A2A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13474-D6F7-7FAE-0954-DECC77F63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E6FBC-983D-AB16-9AD4-AE2B90BB2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9DC4D-E5D0-8D2E-B7F2-6F771FE5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302A5-4AB5-54CE-505C-ED0774B1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4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FA2B4-C49B-66BC-FCC8-A0B79104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47E02-B46E-5F1F-5644-ED47D855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6C1CD-5011-FCB9-DC1D-4D5B5079B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21E88-5644-B181-2709-9A46BD0E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58D69-7EB9-9125-8675-F2E40511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0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CFD2-FD2A-67D9-211C-D66A206A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68AD1-EA07-8DA6-D64A-5C4F588BE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2B19B-F189-369A-0B74-A07ADA4E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81266-38B8-C1DC-CD57-41B9EC7A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3A88E-4409-6299-F19F-B70E4A98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9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30C00-3CF6-B5E2-A8C7-4A1D922A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4E9DF-5DF5-9C70-7E0D-A49851F60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1F2DC-AAC6-0F0E-55C8-A40CEE32D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69A0A-8B56-9F0E-7BE6-8EFEE236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09D76-37A3-095F-F403-10A249502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3716E-0B05-9E2C-ED85-446884AFC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0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1FB14-7282-A6B8-0E19-D6E0C4F5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BDCB6-4E19-12C9-D841-A6C795379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F5E36-EA09-6949-0D5C-F008D7B59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B59599-D93B-C0EA-4215-4DD77B55A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2C8E8-9118-7842-EC99-6C026BAEBC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C26BD-951F-A451-69DB-7146D0A0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6C158-F368-F5C3-E722-E10A8044A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138F78-2B9E-DDD2-3211-E17E6D5E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6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96C4-D4CC-F338-5295-7DB6B62BE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8B66B-E2E3-DB66-5DCF-EF7F3CCE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AB381-337F-B1BC-F1BE-8E60451C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CB830-D078-392D-AAC6-22A1D046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5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BE7729-B416-8C00-58B2-4B7D06F7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37418-25EB-6C40-83B1-79D93931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E6C61-8846-CD3C-EEC3-4A8DDA61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9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36A2-DF71-6450-0576-7A7A62C91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BB80B-2639-D60F-9F80-54ED70EC9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52527-14C4-56B2-C764-B1B228A3B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DEE6C-7F03-8446-1055-E73A74BC4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BE17E-8C6B-E03F-CF2F-CDE9E3F9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04731-C39D-37F6-A500-1A761528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2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36957-01DA-69D8-BF30-901CF7D5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E220FA-9037-BDCA-40E1-209D5492A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533D0-7788-CA32-1269-F569DA4F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4F969-35CA-392F-1400-31495BAE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E2AF5-5DC7-CF10-94E3-AC949CD2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64000-C101-979A-6D0D-D5ABEB1F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2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34A86-C8AE-F3C3-C3B9-254B70F1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663D2-A0CE-1117-A632-EDD5A55DC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7B9F-6830-E430-1B39-2F3FA652D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4B55B-F361-B9AA-312B-9D0629086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5137A-F163-01DD-78BF-2252FAC5C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9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2185261" y="410473"/>
            <a:ext cx="10006740" cy="7988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PERSONAL DEVELOPMENT</a:t>
            </a:r>
          </a:p>
          <a:p>
            <a:pPr algn="ctr"/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COURSE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4279018-BA12-5784-C737-DC5876CFE3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r="4" b="4"/>
          <a:stretch/>
        </p:blipFill>
        <p:spPr>
          <a:xfrm>
            <a:off x="329766" y="87203"/>
            <a:ext cx="1035160" cy="1035160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636FB4-BCE8-1AFA-E2B8-C7335F78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BB73B0-F079-4114-206C-2EA86E8C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2DAA3E28-ADE2-AC63-D33E-5D5AEB70C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29" y="0"/>
            <a:ext cx="2105171" cy="1403447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B4058F8-D7BD-A004-50EF-DC6BA309F1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r="3829"/>
          <a:stretch/>
        </p:blipFill>
        <p:spPr>
          <a:xfrm>
            <a:off x="0" y="10"/>
            <a:ext cx="5191932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6DB37B-16DA-3472-05BB-432E70FE5630}"/>
              </a:ext>
            </a:extLst>
          </p:cNvPr>
          <p:cNvSpPr/>
          <p:nvPr/>
        </p:nvSpPr>
        <p:spPr>
          <a:xfrm>
            <a:off x="5191932" y="1841921"/>
            <a:ext cx="6458974" cy="1636937"/>
          </a:xfrm>
          <a:prstGeom prst="roundRect">
            <a:avLst/>
          </a:prstGeom>
          <a:solidFill>
            <a:srgbClr val="CC0000"/>
          </a:solidFill>
          <a:effectLst>
            <a:innerShdw blurRad="63500" dist="63500" dir="162000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 PART 6: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TIME MANAGEMENT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SKILLS</a:t>
            </a:r>
            <a:endParaRPr lang="en-US" sz="3200" dirty="0"/>
          </a:p>
        </p:txBody>
      </p:sp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F5578C98-7C24-416D-F014-A47458C5EB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848" y="4272824"/>
            <a:ext cx="3100152" cy="258517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878896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8833F-A047-B6D9-2B6D-8D17F4C7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64C9B-D6CF-2BCC-C1E6-F2CC9B44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10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2D16647-0C32-7DBC-03C7-05310A75ED8C}"/>
              </a:ext>
            </a:extLst>
          </p:cNvPr>
          <p:cNvSpPr txBox="1">
            <a:spLocks/>
          </p:cNvSpPr>
          <p:nvPr/>
        </p:nvSpPr>
        <p:spPr>
          <a:xfrm>
            <a:off x="1828310" y="2421625"/>
            <a:ext cx="6342923" cy="2014750"/>
          </a:xfrm>
          <a:prstGeom prst="rect">
            <a:avLst/>
          </a:prstGeom>
          <a:solidFill>
            <a:srgbClr val="002060"/>
          </a:solidFill>
          <a:ln w="41275">
            <a:solidFill>
              <a:srgbClr val="CC0000"/>
            </a:solidFill>
          </a:ln>
          <a:effectLst>
            <a:outerShdw blurRad="3175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E. </a:t>
            </a:r>
          </a:p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EFFECTIVE SCHEDULING TECHNIQUE</a:t>
            </a:r>
          </a:p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(‘Attachment’)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14EBA2F5-16EF-BED2-A95B-61E0586B9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7A901A-2680-FACB-9614-E8C0CAC34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590939"/>
            <a:ext cx="3235744" cy="28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88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C1F38F7-FAAC-0418-FBDA-FE1CAA957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50976-324B-CD6E-EBFB-B99D4FD5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C0D53-79BF-5A9C-F16F-82C5730F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11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267724-414A-5E52-BE83-CC27E61342BB}"/>
              </a:ext>
            </a:extLst>
          </p:cNvPr>
          <p:cNvSpPr txBox="1">
            <a:spLocks/>
          </p:cNvSpPr>
          <p:nvPr/>
        </p:nvSpPr>
        <p:spPr>
          <a:xfrm>
            <a:off x="2837294" y="816768"/>
            <a:ext cx="7464297" cy="35193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8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E.EFFECTIVE SCHEDULING TECHNIQUES</a:t>
            </a:r>
            <a:endParaRPr lang="en-US" sz="1800" i="1" dirty="0">
              <a:solidFill>
                <a:srgbClr val="FFFF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2909F66-8FBA-F097-0F23-22AC1E286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07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TIPS FOR SCHEDULING EFFECTIVELY: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It is best done on paper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Use a Weekly Planner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Type of form is a personal decision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Some may use a wall calendar (but you can’t take it with you.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Some use small notebook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Most schools give out planners (but lack some key time blocks to fill in)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BUT AGAIN… </a:t>
            </a:r>
            <a:r>
              <a:rPr lang="en-US" altLang="en-US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 SOMETHING</a:t>
            </a: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20205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C1F38F7-FAAC-0418-FBDA-FE1CAA957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50976-324B-CD6E-EBFB-B99D4FD5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C0D53-79BF-5A9C-F16F-82C5730F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12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267724-414A-5E52-BE83-CC27E61342BB}"/>
              </a:ext>
            </a:extLst>
          </p:cNvPr>
          <p:cNvSpPr txBox="1">
            <a:spLocks/>
          </p:cNvSpPr>
          <p:nvPr/>
        </p:nvSpPr>
        <p:spPr>
          <a:xfrm>
            <a:off x="2837294" y="816768"/>
            <a:ext cx="7464297" cy="35193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8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E.EFFECTIVE SCHEDULING TECHNIQUES</a:t>
            </a:r>
            <a:endParaRPr lang="en-US" sz="1800" i="1" dirty="0">
              <a:solidFill>
                <a:srgbClr val="FFFF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2909F66-8FBA-F097-0F23-22AC1E286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0725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Block out a planning time each week + DO IT!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Also set aside each day for thinking, reflecting, planning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Organize your thoughts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Quiet time is OK and IS the best way.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Block out committed time first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School / work hours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Travel time &amp; normal meals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Fill in goals to accomplish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time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Sports / After School activities / USAFX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alt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3546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C1F38F7-FAAC-0418-FBDA-FE1CAA957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50976-324B-CD6E-EBFB-B99D4FD5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C0D53-79BF-5A9C-F16F-82C5730F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13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267724-414A-5E52-BE83-CC27E61342BB}"/>
              </a:ext>
            </a:extLst>
          </p:cNvPr>
          <p:cNvSpPr txBox="1">
            <a:spLocks/>
          </p:cNvSpPr>
          <p:nvPr/>
        </p:nvSpPr>
        <p:spPr>
          <a:xfrm>
            <a:off x="2837294" y="816768"/>
            <a:ext cx="7464297" cy="35193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8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E.EFFECTIVE SCHEDULING TECHNIQUES</a:t>
            </a:r>
            <a:endParaRPr lang="en-US" sz="1800" i="1" dirty="0">
              <a:solidFill>
                <a:srgbClr val="FFFF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2909F66-8FBA-F097-0F23-22AC1E286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0725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4. Put deadlines on your schedules !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5. Be flexible in scheduling time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Life is full of surprises – be prepared to Overcome, Adapt, Improvise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Only way to deal with the unexpected is to budget time for it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Rule of Thumb = Multiple activity time X1.25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If things normally take 1 hour, put down 1 Hour, 15 Min.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alt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830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C1F38F7-FAAC-0418-FBDA-FE1CAA957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50976-324B-CD6E-EBFB-B99D4FD5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C0D53-79BF-5A9C-F16F-82C5730F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784DA44D-BA06-09C7-68C1-E9A8B70B5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440" y="92075"/>
            <a:ext cx="506095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74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8833F-A047-B6D9-2B6D-8D17F4C7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64C9B-D6CF-2BCC-C1E6-F2CC9B44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15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2D16647-0C32-7DBC-03C7-05310A75ED8C}"/>
              </a:ext>
            </a:extLst>
          </p:cNvPr>
          <p:cNvSpPr txBox="1">
            <a:spLocks/>
          </p:cNvSpPr>
          <p:nvPr/>
        </p:nvSpPr>
        <p:spPr>
          <a:xfrm>
            <a:off x="1828310" y="2421625"/>
            <a:ext cx="6342923" cy="2014750"/>
          </a:xfrm>
          <a:prstGeom prst="rect">
            <a:avLst/>
          </a:prstGeom>
          <a:solidFill>
            <a:srgbClr val="002060"/>
          </a:solidFill>
          <a:ln w="41275">
            <a:solidFill>
              <a:srgbClr val="CC0000"/>
            </a:solidFill>
          </a:ln>
          <a:effectLst>
            <a:outerShdw blurRad="3175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F. </a:t>
            </a:r>
          </a:p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AVOIDING OVER COMMITMENTS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14EBA2F5-16EF-BED2-A95B-61E0586B9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7A901A-2680-FACB-9614-E8C0CAC34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590939"/>
            <a:ext cx="3235744" cy="28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57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7092"/>
            <a:ext cx="8102601" cy="472043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Avoid over commitments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Learn to SAY NO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10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But be polite about it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10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Refuse requests that are not in your best interests.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10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School / Study time / Family / Work commitments come first.</a:t>
            </a:r>
            <a:endParaRPr lang="en-US" altLang="en-US" sz="2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C1F38F7-FAAC-0418-FBDA-FE1CAA957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3CCCA-7852-3F9E-DD41-4D7716E2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12353-092A-6E81-A73E-273F89AB5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16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1ACCD9-4112-F629-28DF-A6CCC00960AD}"/>
              </a:ext>
            </a:extLst>
          </p:cNvPr>
          <p:cNvSpPr txBox="1">
            <a:spLocks/>
          </p:cNvSpPr>
          <p:nvPr/>
        </p:nvSpPr>
        <p:spPr>
          <a:xfrm>
            <a:off x="2837294" y="816768"/>
            <a:ext cx="7464297" cy="35193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8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F. OVOIDING OVER COMMITMENTS</a:t>
            </a:r>
            <a:endParaRPr lang="en-US" sz="1800" i="1" dirty="0">
              <a:solidFill>
                <a:srgbClr val="FFFF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73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7092"/>
            <a:ext cx="10053321" cy="472043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Guidelines to “SAY NO”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Say no rapidly before people can anticipate that you may say yes.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“I don’t know” and “Let me think about it” only keeps peoples hopes up.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Realize that you have the right to say no. </a:t>
            </a:r>
          </a:p>
          <a:p>
            <a:pPr lvl="3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You do not have to offer a reason every time you turn down someone’s request.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Offer your refusals politely and pleasantly.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Offer a counterproposal if you think it’s appropriate and the request is a valid one. </a:t>
            </a:r>
          </a:p>
          <a:p>
            <a:pPr lvl="3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“I can’t get together on Saturday, but maybe for a couple hours on Sunday.”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C1F38F7-FAAC-0418-FBDA-FE1CAA957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3CCCA-7852-3F9E-DD41-4D7716E2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12353-092A-6E81-A73E-273F89AB5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17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1ACCD9-4112-F629-28DF-A6CCC00960AD}"/>
              </a:ext>
            </a:extLst>
          </p:cNvPr>
          <p:cNvSpPr txBox="1">
            <a:spLocks/>
          </p:cNvSpPr>
          <p:nvPr/>
        </p:nvSpPr>
        <p:spPr>
          <a:xfrm>
            <a:off x="2837294" y="816768"/>
            <a:ext cx="7464297" cy="35193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8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F. OVOIDING OVER COMMITMENTS</a:t>
            </a:r>
            <a:endParaRPr lang="en-US" sz="1800" i="1" dirty="0">
              <a:solidFill>
                <a:srgbClr val="FFFF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958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8833F-A047-B6D9-2B6D-8D17F4C7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64C9B-D6CF-2BCC-C1E6-F2CC9B44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18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2D16647-0C32-7DBC-03C7-05310A75ED8C}"/>
              </a:ext>
            </a:extLst>
          </p:cNvPr>
          <p:cNvSpPr txBox="1">
            <a:spLocks/>
          </p:cNvSpPr>
          <p:nvPr/>
        </p:nvSpPr>
        <p:spPr>
          <a:xfrm>
            <a:off x="1808854" y="2606450"/>
            <a:ext cx="6342923" cy="1333252"/>
          </a:xfrm>
          <a:prstGeom prst="rect">
            <a:avLst/>
          </a:prstGeom>
          <a:solidFill>
            <a:srgbClr val="002060"/>
          </a:solidFill>
          <a:ln w="41275">
            <a:solidFill>
              <a:srgbClr val="CC0000"/>
            </a:solidFill>
          </a:ln>
          <a:effectLst>
            <a:outerShdw blurRad="3175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G. </a:t>
            </a:r>
          </a:p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PRIORITIZING YOUR TIME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14EBA2F5-16EF-BED2-A95B-61E0586B9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7A901A-2680-FACB-9614-E8C0CAC34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590939"/>
            <a:ext cx="3235744" cy="28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37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7093"/>
            <a:ext cx="10515601" cy="43949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Prioritizing your time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Make the most of your prime time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Utilize best time of the day when your energy is at its best.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Don’t schedule something in AM when your too tired and can’t think.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Those who are not too good in Math and are not early risers should not have a Math Class first thing in AM.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If you have to go to a Doctor’s appt, etc. make the most of your time, by: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Bringing a book and read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Work on your schedule, plans, goals book, </a:t>
            </a:r>
            <a:r>
              <a:rPr lang="en-US" altLang="en-US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etc</a:t>
            </a:r>
            <a:endParaRPr lang="en-US" alt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Self – improvement areas</a:t>
            </a:r>
            <a:r>
              <a:rPr lang="en-US" altLang="en-US" sz="1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C1F38F7-FAAC-0418-FBDA-FE1CAA957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6A30C-A377-8A8F-0912-6E62361D0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E1861-044E-7549-81D8-AA4856F8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19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EA818A-F916-901F-F455-C77588028EB7}"/>
              </a:ext>
            </a:extLst>
          </p:cNvPr>
          <p:cNvSpPr txBox="1">
            <a:spLocks/>
          </p:cNvSpPr>
          <p:nvPr/>
        </p:nvSpPr>
        <p:spPr>
          <a:xfrm>
            <a:off x="2837294" y="816768"/>
            <a:ext cx="7464297" cy="35193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8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G.PRIOTITIZING YOUR TIME</a:t>
            </a:r>
            <a:endParaRPr lang="en-US" sz="1800" i="1" dirty="0">
              <a:solidFill>
                <a:srgbClr val="FFFF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88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08487"/>
            <a:ext cx="4385310" cy="72762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Sitka Text Semibold" pitchFamily="2" charset="0"/>
              </a:rPr>
              <a:t>Class Subjects: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7092"/>
            <a:ext cx="7334251" cy="472043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Importance of organizing your day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Utilizing a Day-Timer / Daily Organizer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Planning your: Year / Month / Week / Day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How your Goals fit into Day-to-Day Planning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Effective Scheduling Technique (‘Attachment’)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Avoiding Over-commitments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Prioritizing your Time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Scheduling your next Month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Keeping Study Area / Desk Space organized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Organization &amp; Study tips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 Summary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314758"/>
            <a:ext cx="12192000" cy="484335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pic>
        <p:nvPicPr>
          <p:cNvPr id="7" name="Picture 6" descr="A picture containing circle&#10;&#10;Description automatically generated">
            <a:extLst>
              <a:ext uri="{FF2B5EF4-FFF2-40B4-BE49-F238E27FC236}">
                <a16:creationId xmlns:a16="http://schemas.microsoft.com/office/drawing/2014/main" id="{874731F6-EE82-B712-1D18-B25761491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06" y="3131820"/>
            <a:ext cx="3708346" cy="3118719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C1F38F7-FAAC-0418-FBDA-FE1CAA957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37348-4742-9359-0189-5B8F0669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6888E-A023-3580-C4CB-36FF4BB1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93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8833F-A047-B6D9-2B6D-8D17F4C7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64C9B-D6CF-2BCC-C1E6-F2CC9B44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20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2D16647-0C32-7DBC-03C7-05310A75ED8C}"/>
              </a:ext>
            </a:extLst>
          </p:cNvPr>
          <p:cNvSpPr txBox="1">
            <a:spLocks/>
          </p:cNvSpPr>
          <p:nvPr/>
        </p:nvSpPr>
        <p:spPr>
          <a:xfrm>
            <a:off x="1808854" y="2606450"/>
            <a:ext cx="6342923" cy="1333252"/>
          </a:xfrm>
          <a:prstGeom prst="rect">
            <a:avLst/>
          </a:prstGeom>
          <a:solidFill>
            <a:srgbClr val="002060"/>
          </a:solidFill>
          <a:ln w="41275">
            <a:solidFill>
              <a:srgbClr val="CC0000"/>
            </a:solidFill>
          </a:ln>
          <a:effectLst>
            <a:outerShdw blurRad="3175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H. </a:t>
            </a:r>
          </a:p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SCHEDULING YOUR NEXT MONTH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14EBA2F5-16EF-BED2-A95B-61E0586B9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7A901A-2680-FACB-9614-E8C0CAC34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590939"/>
            <a:ext cx="3235744" cy="28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8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7092"/>
            <a:ext cx="8956041" cy="472043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Schedule your next month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Within the week before or sooner (if you can)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Work on next month’s schedule throughout the month before (but only if something is confirmed)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Make it another Habit.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C1F38F7-FAAC-0418-FBDA-FE1CAA957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4FE20-EBED-DF28-C4FC-1CE40D5A9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DF59F-B42D-AA8A-1B7E-85867BFF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21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2AF560-6CC0-C088-A257-10E8A0509481}"/>
              </a:ext>
            </a:extLst>
          </p:cNvPr>
          <p:cNvSpPr txBox="1">
            <a:spLocks/>
          </p:cNvSpPr>
          <p:nvPr/>
        </p:nvSpPr>
        <p:spPr>
          <a:xfrm>
            <a:off x="2837294" y="816768"/>
            <a:ext cx="7464297" cy="35193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8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H.  SCHEDULING YOUR NEXT MONTH (In Day-Timer)</a:t>
            </a:r>
            <a:endParaRPr lang="en-US" sz="1800" i="1" dirty="0">
              <a:solidFill>
                <a:srgbClr val="FFFF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664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8833F-A047-B6D9-2B6D-8D17F4C7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64C9B-D6CF-2BCC-C1E6-F2CC9B44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22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2D16647-0C32-7DBC-03C7-05310A75ED8C}"/>
              </a:ext>
            </a:extLst>
          </p:cNvPr>
          <p:cNvSpPr txBox="1">
            <a:spLocks/>
          </p:cNvSpPr>
          <p:nvPr/>
        </p:nvSpPr>
        <p:spPr>
          <a:xfrm>
            <a:off x="1808854" y="2606449"/>
            <a:ext cx="6342923" cy="1488895"/>
          </a:xfrm>
          <a:prstGeom prst="rect">
            <a:avLst/>
          </a:prstGeom>
          <a:solidFill>
            <a:srgbClr val="002060"/>
          </a:solidFill>
          <a:ln w="41275">
            <a:solidFill>
              <a:srgbClr val="CC0000"/>
            </a:solidFill>
          </a:ln>
          <a:effectLst>
            <a:outerShdw blurRad="3175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I. </a:t>
            </a:r>
          </a:p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KEEPING STUDY AREA / </a:t>
            </a:r>
          </a:p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DESK SPACE ORGANIZED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14EBA2F5-16EF-BED2-A95B-61E0586B9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7A901A-2680-FACB-9614-E8C0CAC34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590939"/>
            <a:ext cx="3235744" cy="28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35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7092"/>
            <a:ext cx="7334251" cy="472043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Organize your workspace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Location (Choose one that is conducive to performing the task)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Pick quiet, private, place for study with no distractions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2. Space (Make sure you have enough space to work)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3. Easy access to tools you use frequently (reference books, computer, desk supplies, </a:t>
            </a:r>
            <a:r>
              <a:rPr lang="en-US" altLang="en-US" sz="2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etc</a:t>
            </a: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C1F38F7-FAAC-0418-FBDA-FE1CAA957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2670-C81C-0BC6-40C8-5BF5378D2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5287F-FA18-0ECB-5494-C5AD205B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23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A70899-98A4-611E-F2E9-905C39A5F395}"/>
              </a:ext>
            </a:extLst>
          </p:cNvPr>
          <p:cNvSpPr txBox="1">
            <a:spLocks/>
          </p:cNvSpPr>
          <p:nvPr/>
        </p:nvSpPr>
        <p:spPr>
          <a:xfrm>
            <a:off x="2837294" y="816768"/>
            <a:ext cx="7464297" cy="35193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8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I. KEEP STUDY AREA / DESK ORGANIZED</a:t>
            </a:r>
            <a:endParaRPr lang="en-US" sz="1800" i="1" dirty="0">
              <a:solidFill>
                <a:srgbClr val="FFFF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437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7092"/>
            <a:ext cx="10337801" cy="390772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Organize your workspace (Cont.)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9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Comfort (Proper seating, ventilation, &amp; lighting)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Chair should be comfortable, but not so you do not have to get up every ten minutes.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NOT USE BED (OR PRONE POSITION) FOR STUDY !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YOU’RE MIND WILL EVENTUALLY THINK IT IS TIME FOR SLEEP, INSTEAD OF TIME TO THINK. 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C1F38F7-FAAC-0418-FBDA-FE1CAA957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2670-C81C-0BC6-40C8-5BF5378D2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5287F-FA18-0ECB-5494-C5AD205B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24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A70899-98A4-611E-F2E9-905C39A5F395}"/>
              </a:ext>
            </a:extLst>
          </p:cNvPr>
          <p:cNvSpPr txBox="1">
            <a:spLocks/>
          </p:cNvSpPr>
          <p:nvPr/>
        </p:nvSpPr>
        <p:spPr>
          <a:xfrm>
            <a:off x="2837294" y="816768"/>
            <a:ext cx="7464297" cy="35193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8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I. KEEP STUDY AREA / DESK ORGANIZED</a:t>
            </a:r>
            <a:endParaRPr lang="en-US" sz="1800" i="1" dirty="0">
              <a:solidFill>
                <a:srgbClr val="FFFF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285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7093"/>
            <a:ext cx="10337801" cy="34748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Guidelines for Working at a Desk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1. Have only one project or subject at a time on top of your desk – it should be your top priority for the moment.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2. Keep items off your desk until you are ready for them.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3. Don’t allow yourself to be sidetracked by other tasks because they are easier or more appealing.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4. When you complete a task, put it away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5. If homework done – put in your backpack out of  sight) 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C1F38F7-FAAC-0418-FBDA-FE1CAA957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2670-C81C-0BC6-40C8-5BF5378D2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5287F-FA18-0ECB-5494-C5AD205B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25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A70899-98A4-611E-F2E9-905C39A5F395}"/>
              </a:ext>
            </a:extLst>
          </p:cNvPr>
          <p:cNvSpPr txBox="1">
            <a:spLocks/>
          </p:cNvSpPr>
          <p:nvPr/>
        </p:nvSpPr>
        <p:spPr>
          <a:xfrm>
            <a:off x="2837294" y="816768"/>
            <a:ext cx="7464297" cy="35193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8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I. KEEP STUDY AREA / DESK ORGANIZED</a:t>
            </a:r>
            <a:endParaRPr lang="en-US" sz="1800" i="1" dirty="0">
              <a:solidFill>
                <a:srgbClr val="FFFF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484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8833F-A047-B6D9-2B6D-8D17F4C7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64C9B-D6CF-2BCC-C1E6-F2CC9B44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26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2D16647-0C32-7DBC-03C7-05310A75ED8C}"/>
              </a:ext>
            </a:extLst>
          </p:cNvPr>
          <p:cNvSpPr txBox="1">
            <a:spLocks/>
          </p:cNvSpPr>
          <p:nvPr/>
        </p:nvSpPr>
        <p:spPr>
          <a:xfrm>
            <a:off x="1808854" y="2606449"/>
            <a:ext cx="6342923" cy="1595900"/>
          </a:xfrm>
          <a:prstGeom prst="rect">
            <a:avLst/>
          </a:prstGeom>
          <a:solidFill>
            <a:srgbClr val="002060"/>
          </a:solidFill>
          <a:ln w="41275">
            <a:solidFill>
              <a:srgbClr val="CC0000"/>
            </a:solidFill>
          </a:ln>
          <a:effectLst>
            <a:outerShdw blurRad="3175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J. </a:t>
            </a:r>
          </a:p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ORGANIZATION &amp; </a:t>
            </a:r>
          </a:p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STUDY TIPS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14EBA2F5-16EF-BED2-A95B-61E0586B9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7A901A-2680-FACB-9614-E8C0CAC34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590939"/>
            <a:ext cx="3235744" cy="28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7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7092"/>
            <a:ext cx="10256521" cy="472043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Improve your ability to concentrate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1. Think with a pencil in your hand.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When you write down your ideas, you automatically focus your full attention on them.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2. Reserve your work / study place exclusively for work or study.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We are creatures of habit, and most behavior involves little or no thought.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We learn to associate certain behavior with a given environment.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3. Slow down or stop constructively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When quit working, end work on a high note, when finished with a certain point of accomplishment. (Subject, Chapter, Homework project, etc.) 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C1F38F7-FAAC-0418-FBDA-FE1CAA957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B9AF0-6F7B-AA0D-E157-2C0DBFAD4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82430-199F-E6CD-D26E-51550730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27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C799BF-8407-E68F-08B1-5AA0F7E166AE}"/>
              </a:ext>
            </a:extLst>
          </p:cNvPr>
          <p:cNvSpPr txBox="1">
            <a:spLocks/>
          </p:cNvSpPr>
          <p:nvPr/>
        </p:nvSpPr>
        <p:spPr>
          <a:xfrm>
            <a:off x="2837294" y="816768"/>
            <a:ext cx="7464297" cy="35193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8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J.  ORGANIZING AND STUDY TIPS</a:t>
            </a:r>
            <a:endParaRPr lang="en-US" sz="1800" i="1" dirty="0">
              <a:solidFill>
                <a:srgbClr val="FFFF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998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7092"/>
            <a:ext cx="10515601" cy="472043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Improve your follow-through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1. Get interested in your work or study.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more you know something, the greater the odds you will be come absorbed in it.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2. Try to imagine the satisfaction that will come from seeing the task achieved.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Think of how much better you will be, will feel when you achieved your task.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Imagine people giving you compliments when you have accomplished something.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3. Challenge yourself with deadlines for completion.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4. Try to shield yourself from interruptions and distractions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5. Take part in a joint effort with someone else who is dependable. (You might want to learn to tackle jobs in teams)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C1F38F7-FAAC-0418-FBDA-FE1CAA957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B9AF0-6F7B-AA0D-E157-2C0DBFAD4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82430-199F-E6CD-D26E-51550730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28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C799BF-8407-E68F-08B1-5AA0F7E166AE}"/>
              </a:ext>
            </a:extLst>
          </p:cNvPr>
          <p:cNvSpPr txBox="1">
            <a:spLocks/>
          </p:cNvSpPr>
          <p:nvPr/>
        </p:nvSpPr>
        <p:spPr>
          <a:xfrm>
            <a:off x="2837294" y="816768"/>
            <a:ext cx="7464297" cy="35193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8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J.  ORGANIZING AND STUDY TIPS</a:t>
            </a:r>
            <a:endParaRPr lang="en-US" sz="1800" i="1" dirty="0">
              <a:solidFill>
                <a:srgbClr val="FFFF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591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8833F-A047-B6D9-2B6D-8D17F4C7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64C9B-D6CF-2BCC-C1E6-F2CC9B44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29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2D16647-0C32-7DBC-03C7-05310A75ED8C}"/>
              </a:ext>
            </a:extLst>
          </p:cNvPr>
          <p:cNvSpPr txBox="1">
            <a:spLocks/>
          </p:cNvSpPr>
          <p:nvPr/>
        </p:nvSpPr>
        <p:spPr>
          <a:xfrm>
            <a:off x="1808854" y="2606449"/>
            <a:ext cx="6342923" cy="1167883"/>
          </a:xfrm>
          <a:prstGeom prst="rect">
            <a:avLst/>
          </a:prstGeom>
          <a:solidFill>
            <a:srgbClr val="002060"/>
          </a:solidFill>
          <a:ln w="41275">
            <a:solidFill>
              <a:srgbClr val="CC0000"/>
            </a:solidFill>
          </a:ln>
          <a:effectLst>
            <a:outerShdw blurRad="3175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K. </a:t>
            </a:r>
          </a:p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IN SUMMARY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14EBA2F5-16EF-BED2-A95B-61E0586B9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7A901A-2680-FACB-9614-E8C0CAC34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590939"/>
            <a:ext cx="3235744" cy="28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5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8833F-A047-B6D9-2B6D-8D17F4C7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64C9B-D6CF-2BCC-C1E6-F2CC9B44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3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2D16647-0C32-7DBC-03C7-05310A75ED8C}"/>
              </a:ext>
            </a:extLst>
          </p:cNvPr>
          <p:cNvSpPr txBox="1">
            <a:spLocks/>
          </p:cNvSpPr>
          <p:nvPr/>
        </p:nvSpPr>
        <p:spPr>
          <a:xfrm>
            <a:off x="2013137" y="2291602"/>
            <a:ext cx="5792174" cy="2014750"/>
          </a:xfrm>
          <a:prstGeom prst="rect">
            <a:avLst/>
          </a:prstGeom>
          <a:solidFill>
            <a:srgbClr val="002060"/>
          </a:solidFill>
          <a:ln w="41275">
            <a:solidFill>
              <a:srgbClr val="CC0000"/>
            </a:solidFill>
          </a:ln>
          <a:effectLst>
            <a:outerShdw blurRad="3175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A. </a:t>
            </a:r>
          </a:p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IMPORTANCE OF ORGANIZING YOUR DAY</a:t>
            </a:r>
            <a:endParaRPr lang="en-US" sz="3600" i="1" dirty="0">
              <a:solidFill>
                <a:srgbClr val="FFFFC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14EBA2F5-16EF-BED2-A95B-61E0586B9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7A901A-2680-FACB-9614-E8C0CAC34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590939"/>
            <a:ext cx="3235744" cy="28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06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7092"/>
            <a:ext cx="9463392" cy="4259653"/>
          </a:xfrm>
        </p:spPr>
        <p:txBody>
          <a:bodyPr>
            <a:normAutofit lnSpcReduction="10000"/>
          </a:bodyPr>
          <a:lstStyle/>
          <a:p>
            <a:pPr lvl="1" eaLnBrk="1" hangingPunct="1">
              <a:buClr>
                <a:srgbClr val="FFCC00"/>
              </a:buClr>
              <a:buFont typeface="Wingdings" panose="05000000000000000000" pitchFamily="2" charset="2"/>
              <a:buNone/>
            </a:pPr>
            <a:r>
              <a:rPr lang="en-US" altLang="en-US" sz="2400" b="1" dirty="0"/>
              <a:t>We’ve covered:</a:t>
            </a:r>
          </a:p>
          <a:p>
            <a:pPr lvl="1" eaLnBrk="1" hangingPunct="1">
              <a:buClr>
                <a:srgbClr val="FFCC00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 b="1" dirty="0"/>
              <a:t>Successful Attitudes of Life</a:t>
            </a:r>
          </a:p>
          <a:p>
            <a:pPr lvl="1" eaLnBrk="1" hangingPunct="1">
              <a:buClr>
                <a:srgbClr val="FFCC00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 b="1" dirty="0"/>
              <a:t>Goal Setting (Workshop)</a:t>
            </a:r>
          </a:p>
          <a:p>
            <a:pPr lvl="2" eaLnBrk="1" hangingPunct="1">
              <a:buClr>
                <a:srgbClr val="FFCC00"/>
              </a:buClr>
              <a:buFont typeface="Wingdings" panose="05000000000000000000" pitchFamily="2" charset="2"/>
              <a:buNone/>
            </a:pPr>
            <a:r>
              <a:rPr lang="en-US" altLang="en-US" sz="2000" b="1" dirty="0"/>
              <a:t>	“Homework” = Spend another hour or 2 finishing YOUR GOALS and finish recording them on Worksheets provided. Bring in Next UTA for verification.</a:t>
            </a:r>
          </a:p>
          <a:p>
            <a:pPr lvl="1" eaLnBrk="1" hangingPunct="1">
              <a:buClr>
                <a:srgbClr val="FFCC00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 b="1" dirty="0"/>
              <a:t>Time Management Skills</a:t>
            </a:r>
          </a:p>
          <a:p>
            <a:pPr marL="457200" lvl="1" indent="0" eaLnBrk="1" hangingPunct="1">
              <a:buClr>
                <a:srgbClr val="FFCC00"/>
              </a:buClr>
              <a:buNone/>
            </a:pPr>
            <a:endParaRPr lang="en-US" altLang="en-US" b="1" dirty="0"/>
          </a:p>
          <a:p>
            <a:pPr marL="457200" lvl="1" indent="0" eaLnBrk="1" hangingPunct="1">
              <a:buClr>
                <a:srgbClr val="FFCC00"/>
              </a:buClr>
              <a:buNone/>
            </a:pPr>
            <a:r>
              <a:rPr lang="en-US" altLang="en-US" b="1" dirty="0"/>
              <a:t>  REMEMBER: </a:t>
            </a:r>
          </a:p>
          <a:p>
            <a:pPr lvl="1">
              <a:buClr>
                <a:srgbClr val="FFCC00"/>
              </a:buClr>
            </a:pPr>
            <a:r>
              <a:rPr lang="en-US" altLang="en-US" b="1" dirty="0"/>
              <a:t>Self-improvement is a work-in-progress.</a:t>
            </a:r>
          </a:p>
          <a:p>
            <a:pPr lvl="1">
              <a:buClr>
                <a:srgbClr val="FFCC00"/>
              </a:buClr>
            </a:pPr>
            <a:r>
              <a:rPr lang="en-US" altLang="en-US" b="1" dirty="0"/>
              <a:t>YES… it does require some WORK on your part.</a:t>
            </a:r>
          </a:p>
          <a:p>
            <a:pPr lvl="1">
              <a:buClr>
                <a:srgbClr val="FFCC00"/>
              </a:buClr>
            </a:pPr>
            <a:r>
              <a:rPr lang="en-US" altLang="en-US" b="1" dirty="0"/>
              <a:t>No one is going to do it for you… it is Your Life we’re talking about!</a:t>
            </a:r>
          </a:p>
          <a:p>
            <a:pPr lvl="1">
              <a:buClr>
                <a:srgbClr val="FFCC00"/>
              </a:buClr>
            </a:pPr>
            <a:r>
              <a:rPr lang="en-US" altLang="en-US" b="1" dirty="0"/>
              <a:t>So… EXECUTE ! ! ! </a:t>
            </a:r>
          </a:p>
          <a:p>
            <a:pPr marL="457200" lvl="1" indent="0" eaLnBrk="1" hangingPunct="1">
              <a:buClr>
                <a:srgbClr val="FFCC00"/>
              </a:buClr>
              <a:buNone/>
            </a:pPr>
            <a:endParaRPr lang="en-US" alt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C1F38F7-FAAC-0418-FBDA-FE1CAA957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04FF9-D650-B79B-273A-441E8CB0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E4D42-7BCB-E374-1442-DEDF681A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30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F65E1-6454-C438-F21A-22A5124D77B2}"/>
              </a:ext>
            </a:extLst>
          </p:cNvPr>
          <p:cNvSpPr txBox="1">
            <a:spLocks/>
          </p:cNvSpPr>
          <p:nvPr/>
        </p:nvSpPr>
        <p:spPr>
          <a:xfrm>
            <a:off x="2837294" y="816768"/>
            <a:ext cx="7464297" cy="35193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8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K.  IN SUMMARY</a:t>
            </a:r>
            <a:endParaRPr lang="en-US" sz="1800" i="1" dirty="0">
              <a:solidFill>
                <a:srgbClr val="FFFF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169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8A45F837-46AA-760E-C571-19F3348A5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r="3829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660" y="2233899"/>
            <a:ext cx="4840010" cy="1721796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000" dirty="0"/>
              <a:t>END OF: </a:t>
            </a:r>
          </a:p>
          <a:p>
            <a:pPr marL="0" indent="0" algn="ctr">
              <a:buNone/>
            </a:pPr>
            <a:r>
              <a:rPr lang="en-US" sz="4000" b="1" dirty="0"/>
              <a:t>PERSONAL DEVELOPMENT-I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CC0000"/>
                </a:solidFill>
              </a:rPr>
              <a:t>Part 6 - Time Management Skills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CE43F-09B2-8AD7-7872-A7BD3E62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  <a:latin typeface="Calibri" panose="020F0502020204030204"/>
              </a:rPr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A9C80-2BE3-A98B-F097-0BEE39DE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3E55EF9-A4B1-4FAA-99A0-0970FED03D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653EDBAC-9AE9-1223-AA5A-00856057F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848" y="4272824"/>
            <a:ext cx="3100152" cy="258517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A71EF8-C2AF-84BA-30BD-ED41211B1D98}"/>
              </a:ext>
            </a:extLst>
          </p:cNvPr>
          <p:cNvSpPr/>
          <p:nvPr/>
        </p:nvSpPr>
        <p:spPr>
          <a:xfrm>
            <a:off x="5381113" y="331686"/>
            <a:ext cx="6458974" cy="1636937"/>
          </a:xfrm>
          <a:prstGeom prst="roundRect">
            <a:avLst/>
          </a:prstGeom>
          <a:solidFill>
            <a:srgbClr val="CC0000"/>
          </a:solidFill>
          <a:effectLst>
            <a:innerShdw blurRad="63500" dist="63500" dir="162000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 PART 6: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TIME MANAGEMENT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SKILLS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324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7092"/>
            <a:ext cx="10515601" cy="47204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 planned your work (</a:t>
            </a:r>
            <a:r>
              <a:rPr lang="en-US" altLang="en-US" sz="2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Goal Setting</a:t>
            </a: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)…</a:t>
            </a:r>
            <a:r>
              <a:rPr lang="en-US" alt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… NOW WORK YOUR PLAN !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 set your goals: (Life-time &gt; 5 Year Plan &gt; 1 - 2 </a:t>
            </a:r>
            <a:r>
              <a:rPr lang="en-US" altLang="en-US" sz="2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Yrs</a:t>
            </a: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Now set up achieving them on a Monthly / Weekly / Daily basis.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Purpose of staying organized</a:t>
            </a:r>
            <a:r>
              <a:rPr lang="en-US" alt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 </a:t>
            </a:r>
            <a:r>
              <a:rPr lang="en-US" alt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“To simply accomplish what you said you wanted to do.”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Make it habit to plan your week:</a:t>
            </a:r>
            <a:r>
              <a:rPr lang="en-US" alt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(Habit = 21 Days)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 HELPS AVOID TIME-WASTING HABITS.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C1F38F7-FAAC-0418-FBDA-FE1CAA957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28109-4FEB-7D72-8436-1128BF422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917EF-F214-D6F4-86BB-E1F922C4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D2A882-2451-88E3-CC3E-26F46BCEA038}"/>
              </a:ext>
            </a:extLst>
          </p:cNvPr>
          <p:cNvSpPr txBox="1">
            <a:spLocks/>
          </p:cNvSpPr>
          <p:nvPr/>
        </p:nvSpPr>
        <p:spPr>
          <a:xfrm>
            <a:off x="2837294" y="816768"/>
            <a:ext cx="7464297" cy="35193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8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A. IMPORTANCE OF ORGANIZING YOUR DAY</a:t>
            </a:r>
            <a:endParaRPr lang="en-US" sz="1800" i="1" dirty="0">
              <a:solidFill>
                <a:srgbClr val="FFFF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99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8833F-A047-B6D9-2B6D-8D17F4C7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64C9B-D6CF-2BCC-C1E6-F2CC9B44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5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2D16647-0C32-7DBC-03C7-05310A75ED8C}"/>
              </a:ext>
            </a:extLst>
          </p:cNvPr>
          <p:cNvSpPr txBox="1">
            <a:spLocks/>
          </p:cNvSpPr>
          <p:nvPr/>
        </p:nvSpPr>
        <p:spPr>
          <a:xfrm>
            <a:off x="2013137" y="2291602"/>
            <a:ext cx="5792174" cy="2014750"/>
          </a:xfrm>
          <a:prstGeom prst="rect">
            <a:avLst/>
          </a:prstGeom>
          <a:solidFill>
            <a:srgbClr val="002060"/>
          </a:solidFill>
          <a:ln w="41275">
            <a:solidFill>
              <a:srgbClr val="CC0000"/>
            </a:solidFill>
          </a:ln>
          <a:effectLst>
            <a:outerShdw blurRad="3175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B. </a:t>
            </a:r>
          </a:p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UTLIZING A DAY-TIMER /</a:t>
            </a:r>
          </a:p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 DAILY ORGANIZER</a:t>
            </a:r>
            <a:endParaRPr lang="en-US" sz="3600" i="1" dirty="0">
              <a:solidFill>
                <a:srgbClr val="FFFFC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14EBA2F5-16EF-BED2-A95B-61E0586B9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7A901A-2680-FACB-9614-E8C0CAC34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590939"/>
            <a:ext cx="3235744" cy="28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31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40" y="1008487"/>
            <a:ext cx="7985761" cy="72762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Sitka Text Semibold" pitchFamily="2" charset="0"/>
              </a:rPr>
              <a:t>A. Importance of Organizing your 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4903"/>
            <a:ext cx="9463392" cy="406184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OPTIONS OF WHAT TO USE…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Use the one you get at school.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Purchase one at Office Supply store (doesn’t have to be expensive one).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Try to find one that uses a weekly schedule with times indicated past 5pm and evening hours.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Squadron has weekly sheets to use (copy 1 / per week).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What ever you are comfortable with, BUT USE SOMETHING!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 IT EVERYDAY !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Try not to make any decision or go anywhere without referring to it. (In order to make it a habit)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C1F38F7-FAAC-0418-FBDA-FE1CAA957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9E82B-A719-A02C-C75E-E8233EDD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E3367-AE1A-B25D-EC9B-881BB7AD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636809-F7DC-9B0C-4469-CA5117B2F89E}"/>
              </a:ext>
            </a:extLst>
          </p:cNvPr>
          <p:cNvSpPr txBox="1">
            <a:spLocks/>
          </p:cNvSpPr>
          <p:nvPr/>
        </p:nvSpPr>
        <p:spPr>
          <a:xfrm>
            <a:off x="2837294" y="816768"/>
            <a:ext cx="7464297" cy="35193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8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B. UTILIZING A DAY-TIMER / DAILY ORGANIZER</a:t>
            </a:r>
            <a:endParaRPr lang="en-US" sz="1800" i="1" dirty="0">
              <a:solidFill>
                <a:srgbClr val="FFFF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624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8833F-A047-B6D9-2B6D-8D17F4C7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64C9B-D6CF-2BCC-C1E6-F2CC9B44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7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2D16647-0C32-7DBC-03C7-05310A75ED8C}"/>
              </a:ext>
            </a:extLst>
          </p:cNvPr>
          <p:cNvSpPr txBox="1">
            <a:spLocks/>
          </p:cNvSpPr>
          <p:nvPr/>
        </p:nvSpPr>
        <p:spPr>
          <a:xfrm>
            <a:off x="1828310" y="2421625"/>
            <a:ext cx="6342923" cy="2014750"/>
          </a:xfrm>
          <a:prstGeom prst="rect">
            <a:avLst/>
          </a:prstGeom>
          <a:solidFill>
            <a:srgbClr val="002060"/>
          </a:solidFill>
          <a:ln w="41275">
            <a:solidFill>
              <a:srgbClr val="CC0000"/>
            </a:solidFill>
          </a:ln>
          <a:effectLst>
            <a:outerShdw blurRad="3175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C. </a:t>
            </a:r>
          </a:p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PLANING YOUR:</a:t>
            </a:r>
          </a:p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 YEAR / MONTH / WEEK  / DAY</a:t>
            </a:r>
            <a:endParaRPr lang="en-US" sz="3600" i="1" dirty="0">
              <a:solidFill>
                <a:srgbClr val="FFFFC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14EBA2F5-16EF-BED2-A95B-61E0586B9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7A901A-2680-FACB-9614-E8C0CAC34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590939"/>
            <a:ext cx="3235744" cy="2884033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AAF9F2D6-EB52-8B23-15A5-01AF83D2D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310" y="5319138"/>
            <a:ext cx="6517640" cy="8322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PRACTICE SAMPLE WEEKLY PLANNER.</a:t>
            </a:r>
          </a:p>
          <a:p>
            <a:r>
              <a:rPr lang="en-US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   (Class Hand-out)</a:t>
            </a:r>
          </a:p>
        </p:txBody>
      </p:sp>
    </p:spTree>
    <p:extLst>
      <p:ext uri="{BB962C8B-B14F-4D97-AF65-F5344CB8AC3E}">
        <p14:creationId xmlns:p14="http://schemas.microsoft.com/office/powerpoint/2010/main" val="148927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8833F-A047-B6D9-2B6D-8D17F4C7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64C9B-D6CF-2BCC-C1E6-F2CC9B44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8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2D16647-0C32-7DBC-03C7-05310A75ED8C}"/>
              </a:ext>
            </a:extLst>
          </p:cNvPr>
          <p:cNvSpPr txBox="1">
            <a:spLocks/>
          </p:cNvSpPr>
          <p:nvPr/>
        </p:nvSpPr>
        <p:spPr>
          <a:xfrm>
            <a:off x="1828310" y="2421625"/>
            <a:ext cx="6342923" cy="2014750"/>
          </a:xfrm>
          <a:prstGeom prst="rect">
            <a:avLst/>
          </a:prstGeom>
          <a:solidFill>
            <a:srgbClr val="002060"/>
          </a:solidFill>
          <a:ln w="41275">
            <a:solidFill>
              <a:srgbClr val="CC0000"/>
            </a:solidFill>
          </a:ln>
          <a:effectLst>
            <a:outerShdw blurRad="3175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D. </a:t>
            </a:r>
          </a:p>
          <a:p>
            <a:pPr algn="ctr">
              <a:spcAft>
                <a:spcPts val="600"/>
              </a:spcAft>
            </a:pPr>
            <a:r>
              <a:rPr lang="en-US" sz="36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HOW YOUR GOALS FIT INTO DAY-TO-DAY PLANNING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14EBA2F5-16EF-BED2-A95B-61E0586B9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7A901A-2680-FACB-9614-E8C0CAC34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590939"/>
            <a:ext cx="3235744" cy="28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3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7093"/>
            <a:ext cx="9789161" cy="449392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Break down your 5 goals years to 1 year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Break down your 1 year goals to monthly/weekly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Break down your monthly or weekly to daily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MOST IMPORTANT HABIT TO MAKE: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Spend up to 30 Min. – 1 Hour a week (usually at end of week (Sat-Sun) 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1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Review past weeks activities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1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Did you accomplish what you wanted? Ask yourself Why or Why Not?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1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Finish planning or reconfirming your schedule for next week.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 – TIME MANAGEMENT SKILLS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C1F38F7-FAAC-0418-FBDA-FE1CAA957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" y="201079"/>
            <a:ext cx="998078" cy="832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1EA1E-C669-71E8-7DA2-F11884F3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6AFB0-2AC3-7FA8-9C26-CE785AF9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97E3A9-5C89-04D8-00A3-95A2BC1887F8}"/>
              </a:ext>
            </a:extLst>
          </p:cNvPr>
          <p:cNvSpPr txBox="1">
            <a:spLocks/>
          </p:cNvSpPr>
          <p:nvPr/>
        </p:nvSpPr>
        <p:spPr>
          <a:xfrm>
            <a:off x="2837294" y="816768"/>
            <a:ext cx="7464297" cy="35193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800" b="1" i="1" dirty="0">
                <a:solidFill>
                  <a:srgbClr val="FFFFCC"/>
                </a:solidFill>
                <a:latin typeface="+mn-lt"/>
                <a:ea typeface="+mn-ea"/>
                <a:cs typeface="+mn-cs"/>
              </a:rPr>
              <a:t>Part D. HOW GOALS FIT INTO DAY-TO-DAY PLANNING</a:t>
            </a:r>
            <a:endParaRPr lang="en-US" sz="1800" i="1" dirty="0">
              <a:solidFill>
                <a:srgbClr val="FFFF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53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11250</TotalTime>
  <Words>1895</Words>
  <Application>Microsoft Office PowerPoint</Application>
  <PresentationFormat>Widescreen</PresentationFormat>
  <Paragraphs>299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Amasis MT Pro Medium</vt:lpstr>
      <vt:lpstr>Arial</vt:lpstr>
      <vt:lpstr>Arial Black</vt:lpstr>
      <vt:lpstr>Calibri</vt:lpstr>
      <vt:lpstr>Calibri Light</vt:lpstr>
      <vt:lpstr>Sitka Text Semibold</vt:lpstr>
      <vt:lpstr>Wingdings</vt:lpstr>
      <vt:lpstr>Office Theme</vt:lpstr>
      <vt:lpstr>PowerPoint Presentation</vt:lpstr>
      <vt:lpstr>Class Subjects:</vt:lpstr>
      <vt:lpstr>PowerPoint Presentation</vt:lpstr>
      <vt:lpstr>PowerPoint Presentation</vt:lpstr>
      <vt:lpstr>PowerPoint Presentation</vt:lpstr>
      <vt:lpstr>A. Importance of Organizing your Day: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FORCE EXPLORERS</dc:title>
  <dc:creator>Thomas Block</dc:creator>
  <cp:lastModifiedBy>Thomas</cp:lastModifiedBy>
  <cp:revision>74</cp:revision>
  <cp:lastPrinted>2022-06-01T18:00:39Z</cp:lastPrinted>
  <dcterms:created xsi:type="dcterms:W3CDTF">2022-05-20T19:19:51Z</dcterms:created>
  <dcterms:modified xsi:type="dcterms:W3CDTF">2023-09-14T23:56:52Z</dcterms:modified>
</cp:coreProperties>
</file>