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8" r:id="rId2"/>
    <p:sldId id="402" r:id="rId3"/>
    <p:sldId id="386" r:id="rId4"/>
    <p:sldId id="400" r:id="rId5"/>
    <p:sldId id="398" r:id="rId6"/>
    <p:sldId id="449" r:id="rId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6" autoAdjust="0"/>
    <p:restoredTop sz="86458" autoAdjust="0"/>
  </p:normalViewPr>
  <p:slideViewPr>
    <p:cSldViewPr snapToGrid="0">
      <p:cViewPr varScale="1">
        <p:scale>
          <a:sx n="77" d="100"/>
          <a:sy n="77" d="100"/>
        </p:scale>
        <p:origin x="162" y="96"/>
      </p:cViewPr>
      <p:guideLst/>
    </p:cSldViewPr>
  </p:slideViewPr>
  <p:outlineViewPr>
    <p:cViewPr>
      <p:scale>
        <a:sx n="33" d="100"/>
        <a:sy n="33" d="100"/>
      </p:scale>
      <p:origin x="0" y="-14326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E42110B-3DF4-49EC-84F7-535DC28B2720}" type="datetimeFigureOut">
              <a:rPr lang="en-US" smtClean="0"/>
              <a:t>6/4/2022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98ADBC8-1C7C-49CB-A411-FCE8A45C13F3}" type="slidenum">
              <a:rPr lang="en-US" smtClean="0"/>
              <a:t>‹#›</a:t>
            </a:fld>
            <a:endParaRPr lang="en-US"/>
          </a:p>
        </p:txBody>
      </p:sp>
    </p:spTree>
    <p:extLst>
      <p:ext uri="{BB962C8B-B14F-4D97-AF65-F5344CB8AC3E}">
        <p14:creationId xmlns:p14="http://schemas.microsoft.com/office/powerpoint/2010/main" val="192567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A22728-740A-7995-B01B-7238F256D3EC}"/>
              </a:ext>
            </a:extLst>
          </p:cNvPr>
          <p:cNvSpPr>
            <a:spLocks noGrp="1" noChangeArrowheads="1"/>
          </p:cNvSpPr>
          <p:nvPr>
            <p:ph type="sldNum" sz="quarter" idx="5"/>
          </p:nvPr>
        </p:nvSpPr>
        <p:spPr>
          <a:ln/>
        </p:spPr>
        <p:txBody>
          <a:bodyPr/>
          <a:lstStyle/>
          <a:p>
            <a:fld id="{8B6115E2-F3E2-474B-B231-FD9D2F6D5CC0}" type="slidenum">
              <a:rPr lang="en-US" altLang="en-US"/>
              <a:pPr/>
              <a:t>1</a:t>
            </a:fld>
            <a:endParaRPr lang="en-US" altLang="en-US" dirty="0"/>
          </a:p>
        </p:txBody>
      </p:sp>
      <p:sp>
        <p:nvSpPr>
          <p:cNvPr id="250882" name="Rectangle 2">
            <a:extLst>
              <a:ext uri="{FF2B5EF4-FFF2-40B4-BE49-F238E27FC236}">
                <a16:creationId xmlns:a16="http://schemas.microsoft.com/office/drawing/2014/main" id="{4C49C4BF-682B-0641-2C82-4DF14FF5764A}"/>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78C34C1E-DD46-A3D4-4012-2DD482CBF597}"/>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A22728-740A-7995-B01B-7238F256D3EC}"/>
              </a:ext>
            </a:extLst>
          </p:cNvPr>
          <p:cNvSpPr>
            <a:spLocks noGrp="1" noChangeArrowheads="1"/>
          </p:cNvSpPr>
          <p:nvPr>
            <p:ph type="sldNum" sz="quarter" idx="5"/>
          </p:nvPr>
        </p:nvSpPr>
        <p:spPr>
          <a:ln/>
        </p:spPr>
        <p:txBody>
          <a:bodyPr/>
          <a:lstStyle/>
          <a:p>
            <a:fld id="{8B6115E2-F3E2-474B-B231-FD9D2F6D5CC0}" type="slidenum">
              <a:rPr lang="en-US" altLang="en-US"/>
              <a:pPr/>
              <a:t>3</a:t>
            </a:fld>
            <a:endParaRPr lang="en-US" altLang="en-US"/>
          </a:p>
        </p:txBody>
      </p:sp>
      <p:sp>
        <p:nvSpPr>
          <p:cNvPr id="250882" name="Rectangle 2">
            <a:extLst>
              <a:ext uri="{FF2B5EF4-FFF2-40B4-BE49-F238E27FC236}">
                <a16:creationId xmlns:a16="http://schemas.microsoft.com/office/drawing/2014/main" id="{4C49C4BF-682B-0641-2C82-4DF14FF5764A}"/>
              </a:ext>
            </a:extLst>
          </p:cNvPr>
          <p:cNvSpPr>
            <a:spLocks noGrp="1" noRot="1" noChangeAspect="1" noChangeArrowheads="1" noTextEdit="1"/>
          </p:cNvSpPr>
          <p:nvPr>
            <p:ph type="sldImg"/>
          </p:nvPr>
        </p:nvSpPr>
        <p:spPr>
          <a:ln/>
        </p:spPr>
      </p:sp>
      <p:sp>
        <p:nvSpPr>
          <p:cNvPr id="250883" name="Rectangle 3">
            <a:extLst>
              <a:ext uri="{FF2B5EF4-FFF2-40B4-BE49-F238E27FC236}">
                <a16:creationId xmlns:a16="http://schemas.microsoft.com/office/drawing/2014/main" id="{78C34C1E-DD46-A3D4-4012-2DD482CBF59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9832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44C4-BA9F-22C2-EEF0-7BA5058519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E5E2D4-05D9-86DD-7D88-AAD91914BE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D4EAF-81DA-CD6F-0882-36C33F8C20A5}"/>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62E4E5DA-938D-8A31-81C0-2F7B89CE40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E0941-29C8-80DF-2E49-85AB8957350D}"/>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1165779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23B8-A31A-B9C9-3EAB-ABC5EFF53C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74D13D-2ABE-00E4-B325-6264FBA432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0DFDC-4B4E-F98F-F561-5A63D6D66D09}"/>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F9D629E9-8321-F3AE-36AF-C482D6786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206CD-89BA-E729-44F1-853F0476255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8344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C9A32-9DE8-0834-394E-016F30A2A4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13474-D6F7-7FAE-0954-DECC77F636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E6FBC-983D-AB16-9AD4-AE2B90BB2061}"/>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23E9DC4D-E5D0-8D2E-B7F2-6F771FE53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302A5-4AB5-54CE-505C-ED0774B1906C}"/>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14944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A2B4-C49B-66BC-FCC8-A0B79104C4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47E02-B46E-5F1F-5644-ED47D855A2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6C1CD-5011-FCB9-DC1D-4D5B5079BD0D}"/>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75621E88-5644-B181-2709-9A46BD0EE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58D69-7EB9-9125-8675-F2E405114C9D}"/>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18690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CFD2-FD2A-67D9-211C-D66A206A9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68AD1-EA07-8DA6-D64A-5C4F588BE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F2B19B-F189-369A-0B74-A07ADA4E0DDF}"/>
              </a:ext>
            </a:extLst>
          </p:cNvPr>
          <p:cNvSpPr>
            <a:spLocks noGrp="1"/>
          </p:cNvSpPr>
          <p:nvPr>
            <p:ph type="dt" sz="half" idx="10"/>
          </p:nvPr>
        </p:nvSpPr>
        <p:spPr/>
        <p:txBody>
          <a:bodyPr/>
          <a:lstStyle/>
          <a:p>
            <a:r>
              <a:rPr lang="en-US"/>
              <a:t>June 2022</a:t>
            </a:r>
          </a:p>
        </p:txBody>
      </p:sp>
      <p:sp>
        <p:nvSpPr>
          <p:cNvPr id="5" name="Footer Placeholder 4">
            <a:extLst>
              <a:ext uri="{FF2B5EF4-FFF2-40B4-BE49-F238E27FC236}">
                <a16:creationId xmlns:a16="http://schemas.microsoft.com/office/drawing/2014/main" id="{83F81266-38B8-C1DC-CD57-41B9EC7AA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3A88E-4409-6299-F19F-B70E4A984D48}"/>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16199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0C00-3CF6-B5E2-A8C7-4A1D922A15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4E9DF-5DF5-9C70-7E0D-A49851F60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A1F2DC-AAC6-0F0E-55C8-A40CEE32D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169A0A-8B56-9F0E-7BE6-8EFEE236C0DF}"/>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E4709D76-37A3-095F-F403-10A249502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3716E-0B05-9E2C-ED85-446884AFCE1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4274400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FB14-7282-A6B8-0E19-D6E0C4F583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BDCB6-4E19-12C9-D841-A6C795379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3F5E36-EA09-6949-0D5C-F008D7B59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B59599-D93B-C0EA-4215-4DD77B55A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E2C8E8-9118-7842-EC99-6C026BAEBC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AC26BD-951F-A451-69DB-7146D0A0363C}"/>
              </a:ext>
            </a:extLst>
          </p:cNvPr>
          <p:cNvSpPr>
            <a:spLocks noGrp="1"/>
          </p:cNvSpPr>
          <p:nvPr>
            <p:ph type="dt" sz="half" idx="10"/>
          </p:nvPr>
        </p:nvSpPr>
        <p:spPr/>
        <p:txBody>
          <a:bodyPr/>
          <a:lstStyle/>
          <a:p>
            <a:r>
              <a:rPr lang="en-US"/>
              <a:t>June 2022</a:t>
            </a:r>
          </a:p>
        </p:txBody>
      </p:sp>
      <p:sp>
        <p:nvSpPr>
          <p:cNvPr id="8" name="Footer Placeholder 7">
            <a:extLst>
              <a:ext uri="{FF2B5EF4-FFF2-40B4-BE49-F238E27FC236}">
                <a16:creationId xmlns:a16="http://schemas.microsoft.com/office/drawing/2014/main" id="{D296C158-F368-F5C3-E722-E10A8044A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38F78-2B9E-DDD2-3211-E17E6D5E3B70}"/>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551966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96C4-D4CC-F338-5295-7DB6B62BE7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48B66B-E2E3-DB66-5DCF-EF7F3CCEAEB9}"/>
              </a:ext>
            </a:extLst>
          </p:cNvPr>
          <p:cNvSpPr>
            <a:spLocks noGrp="1"/>
          </p:cNvSpPr>
          <p:nvPr>
            <p:ph type="dt" sz="half" idx="10"/>
          </p:nvPr>
        </p:nvSpPr>
        <p:spPr/>
        <p:txBody>
          <a:bodyPr/>
          <a:lstStyle/>
          <a:p>
            <a:r>
              <a:rPr lang="en-US"/>
              <a:t>June 2022</a:t>
            </a:r>
          </a:p>
        </p:txBody>
      </p:sp>
      <p:sp>
        <p:nvSpPr>
          <p:cNvPr id="4" name="Footer Placeholder 3">
            <a:extLst>
              <a:ext uri="{FF2B5EF4-FFF2-40B4-BE49-F238E27FC236}">
                <a16:creationId xmlns:a16="http://schemas.microsoft.com/office/drawing/2014/main" id="{33FAB381-337F-B1BC-F1BE-8E60451C5B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3CB830-D078-392D-AAC6-22A1D0460EB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51035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E7729-B416-8C00-58B2-4B7D06F7A194}"/>
              </a:ext>
            </a:extLst>
          </p:cNvPr>
          <p:cNvSpPr>
            <a:spLocks noGrp="1"/>
          </p:cNvSpPr>
          <p:nvPr>
            <p:ph type="dt" sz="half" idx="10"/>
          </p:nvPr>
        </p:nvSpPr>
        <p:spPr/>
        <p:txBody>
          <a:bodyPr/>
          <a:lstStyle/>
          <a:p>
            <a:r>
              <a:rPr lang="en-US"/>
              <a:t>June 2022</a:t>
            </a:r>
          </a:p>
        </p:txBody>
      </p:sp>
      <p:sp>
        <p:nvSpPr>
          <p:cNvPr id="3" name="Footer Placeholder 2">
            <a:extLst>
              <a:ext uri="{FF2B5EF4-FFF2-40B4-BE49-F238E27FC236}">
                <a16:creationId xmlns:a16="http://schemas.microsoft.com/office/drawing/2014/main" id="{46D37418-25EB-6C40-83B1-79D939318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E6C61-8846-CD3C-EEC3-4A8DDA61F980}"/>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87239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36A2-DF71-6450-0576-7A7A62C91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9BB80B-2639-D60F-9F80-54ED70EC9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852527-14C4-56B2-C764-B1B228A3B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DEE6C-7F03-8446-1055-E73A74BC46A0}"/>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87ABE17E-8C6B-E03F-CF2F-CDE9E3F96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04731-C39D-37F6-A500-1A761528FCF8}"/>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996620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6957-01DA-69D8-BF30-901CF7D529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E220FA-9037-BDCA-40E1-209D5492A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6533D0-7788-CA32-1269-F569DA4F54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4F969-35CA-392F-1400-31495BAEAA71}"/>
              </a:ext>
            </a:extLst>
          </p:cNvPr>
          <p:cNvSpPr>
            <a:spLocks noGrp="1"/>
          </p:cNvSpPr>
          <p:nvPr>
            <p:ph type="dt" sz="half" idx="10"/>
          </p:nvPr>
        </p:nvSpPr>
        <p:spPr/>
        <p:txBody>
          <a:bodyPr/>
          <a:lstStyle/>
          <a:p>
            <a:r>
              <a:rPr lang="en-US"/>
              <a:t>June 2022</a:t>
            </a:r>
          </a:p>
        </p:txBody>
      </p:sp>
      <p:sp>
        <p:nvSpPr>
          <p:cNvPr id="6" name="Footer Placeholder 5">
            <a:extLst>
              <a:ext uri="{FF2B5EF4-FFF2-40B4-BE49-F238E27FC236}">
                <a16:creationId xmlns:a16="http://schemas.microsoft.com/office/drawing/2014/main" id="{9EAE2AF5-5DC7-CF10-94E3-AC949CD2C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64000-C101-979A-6D0D-D5ABEB1F60F6}"/>
              </a:ext>
            </a:extLst>
          </p:cNvPr>
          <p:cNvSpPr>
            <a:spLocks noGrp="1"/>
          </p:cNvSpPr>
          <p:nvPr>
            <p:ph type="sldNum" sz="quarter" idx="12"/>
          </p:nvPr>
        </p:nvSpPr>
        <p:spPr/>
        <p:txBody>
          <a:bodyPr/>
          <a:lstStyle/>
          <a:p>
            <a:fld id="{93E55EF9-A4B1-4FAA-99A0-0970FED03DAB}" type="slidenum">
              <a:rPr lang="en-US" smtClean="0"/>
              <a:t>‹#›</a:t>
            </a:fld>
            <a:endParaRPr lang="en-US"/>
          </a:p>
        </p:txBody>
      </p:sp>
    </p:spTree>
    <p:extLst>
      <p:ext uri="{BB962C8B-B14F-4D97-AF65-F5344CB8AC3E}">
        <p14:creationId xmlns:p14="http://schemas.microsoft.com/office/powerpoint/2010/main" val="355692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34A86-C8AE-F3C3-C3B9-254B70F16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663D2-A0CE-1117-A632-EDD5A55DC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7B9F-6830-E430-1B39-2F3FA652D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2022</a:t>
            </a:r>
          </a:p>
        </p:txBody>
      </p:sp>
      <p:sp>
        <p:nvSpPr>
          <p:cNvPr id="5" name="Footer Placeholder 4">
            <a:extLst>
              <a:ext uri="{FF2B5EF4-FFF2-40B4-BE49-F238E27FC236}">
                <a16:creationId xmlns:a16="http://schemas.microsoft.com/office/drawing/2014/main" id="{6E44B55B-F361-B9AA-312B-9D0629086D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15137A-F163-01DD-78BF-2252FAC5C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55EF9-A4B1-4FAA-99A0-0970FED03DAB}" type="slidenum">
              <a:rPr lang="en-US" smtClean="0"/>
              <a:t>‹#›</a:t>
            </a:fld>
            <a:endParaRPr lang="en-US"/>
          </a:p>
        </p:txBody>
      </p:sp>
    </p:spTree>
    <p:extLst>
      <p:ext uri="{BB962C8B-B14F-4D97-AF65-F5344CB8AC3E}">
        <p14:creationId xmlns:p14="http://schemas.microsoft.com/office/powerpoint/2010/main" val="134009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9862" name="Rectangle 13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A9EDA2-49F7-8FCB-089B-EF0AFF660530}"/>
              </a:ext>
            </a:extLst>
          </p:cNvPr>
          <p:cNvSpPr>
            <a:spLocks noGrp="1"/>
          </p:cNvSpPr>
          <p:nvPr>
            <p:ph type="ctrTitle"/>
          </p:nvPr>
        </p:nvSpPr>
        <p:spPr>
          <a:xfrm>
            <a:off x="779695" y="1405895"/>
            <a:ext cx="5406389" cy="521047"/>
          </a:xfrm>
          <a:solidFill>
            <a:srgbClr val="002060"/>
          </a:solidFill>
        </p:spPr>
        <p:txBody>
          <a:bodyPr vert="horz" lIns="91440" tIns="45720" rIns="91440" bIns="45720" rtlCol="0" anchor="t">
            <a:normAutofit fontScale="90000"/>
          </a:bodyPr>
          <a:lstStyle/>
          <a:p>
            <a:pPr algn="l"/>
            <a:r>
              <a:rPr lang="en-US" sz="4000" b="1" dirty="0">
                <a:solidFill>
                  <a:schemeClr val="bg1"/>
                </a:solidFill>
                <a:latin typeface="Amasis MT Pro Medium" panose="02040604050005020304" pitchFamily="18" charset="0"/>
                <a:cs typeface="Arial" panose="020B0604020202020204" pitchFamily="34" charset="0"/>
              </a:rPr>
              <a:t>AIR FORCE EXPLORERS</a:t>
            </a:r>
            <a:br>
              <a:rPr lang="en-US" sz="4000" b="1" dirty="0">
                <a:solidFill>
                  <a:schemeClr val="bg1"/>
                </a:solidFill>
                <a:latin typeface="Amasis MT Pro Medium" panose="02040604050005020304" pitchFamily="18" charset="0"/>
                <a:cs typeface="Arial" panose="020B0604020202020204" pitchFamily="34" charset="0"/>
              </a:rPr>
            </a:br>
            <a:r>
              <a:rPr lang="en-US" sz="4000" b="1" dirty="0">
                <a:solidFill>
                  <a:schemeClr val="bg1"/>
                </a:solidFill>
                <a:latin typeface="Amasis MT Pro Medium" panose="02040604050005020304" pitchFamily="18" charset="0"/>
                <a:cs typeface="Arial" panose="020B0604020202020204" pitchFamily="34" charset="0"/>
              </a:rPr>
              <a:t>   </a:t>
            </a:r>
          </a:p>
        </p:txBody>
      </p:sp>
      <p:sp>
        <p:nvSpPr>
          <p:cNvPr id="249863" name="Rectangle 13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9B0BA2BC-2361-B898-5297-29546BFC6060}"/>
              </a:ext>
            </a:extLst>
          </p:cNvPr>
          <p:cNvSpPr>
            <a:spLocks noGrp="1"/>
          </p:cNvSpPr>
          <p:nvPr>
            <p:ph type="dt" sz="half" idx="10"/>
          </p:nvPr>
        </p:nvSpPr>
        <p:spPr>
          <a:xfrm>
            <a:off x="8961120" y="6455664"/>
            <a:ext cx="2743200" cy="365125"/>
          </a:xfrm>
        </p:spPr>
        <p:txBody>
          <a:bodyPr vert="horz" lIns="91440" tIns="45720" rIns="91440" bIns="45720" rtlCol="0" anchor="ctr">
            <a:normAutofit/>
          </a:bodyPr>
          <a:lstStyle/>
          <a:p>
            <a:pPr algn="r">
              <a:spcAft>
                <a:spcPts val="600"/>
              </a:spcAft>
              <a:defRPr/>
            </a:pPr>
            <a:r>
              <a:rPr lang="en-US" altLang="en-US" sz="1100" dirty="0">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EBB0D94C-A994-DC51-0B3E-536149A69263}"/>
              </a:ext>
            </a:extLst>
          </p:cNvPr>
          <p:cNvSpPr>
            <a:spLocks noGrp="1"/>
          </p:cNvSpPr>
          <p:nvPr>
            <p:ph type="sldNum" sz="quarter" idx="12"/>
          </p:nvPr>
        </p:nvSpPr>
        <p:spPr>
          <a:xfrm>
            <a:off x="11704320" y="6455664"/>
            <a:ext cx="448056" cy="365125"/>
          </a:xfrm>
          <a:prstGeom prst="ellipse">
            <a:avLst/>
          </a:prstGeom>
        </p:spPr>
        <p:txBody>
          <a:bodyPr vert="horz" lIns="91440" tIns="45720" rIns="91440" bIns="45720" rtlCol="0" anchor="ctr">
            <a:normAutofit/>
          </a:bodyPr>
          <a:lstStyle/>
          <a:p>
            <a:pPr>
              <a:lnSpc>
                <a:spcPct val="90000"/>
              </a:lnSpc>
              <a:spcAft>
                <a:spcPts val="600"/>
              </a:spcAft>
              <a:defRPr/>
            </a:pPr>
            <a:fld id="{26159954-7E0B-4F13-BB20-0D6E0A0885C8}" type="slidenum">
              <a:rPr lang="en-US" altLang="en-US" sz="1100" smtClean="0">
                <a:solidFill>
                  <a:srgbClr val="FFFFFF"/>
                </a:solidFill>
                <a:latin typeface="Calibri" panose="020F0502020204030204"/>
              </a:rPr>
              <a:pPr>
                <a:lnSpc>
                  <a:spcPct val="90000"/>
                </a:lnSpc>
                <a:spcAft>
                  <a:spcPts val="600"/>
                </a:spcAft>
                <a:defRPr/>
              </a:pPr>
              <a:t>1</a:t>
            </a:fld>
            <a:endParaRPr lang="en-US" altLang="en-US" sz="1100" dirty="0">
              <a:solidFill>
                <a:srgbClr val="FFFFFF"/>
              </a:solidFill>
              <a:latin typeface="Calibri" panose="020F0502020204030204"/>
            </a:endParaRPr>
          </a:p>
        </p:txBody>
      </p:sp>
      <p:sp>
        <p:nvSpPr>
          <p:cNvPr id="31" name="Title 3">
            <a:extLst>
              <a:ext uri="{FF2B5EF4-FFF2-40B4-BE49-F238E27FC236}">
                <a16:creationId xmlns:a16="http://schemas.microsoft.com/office/drawing/2014/main" id="{14EF4B60-8A44-FB24-AB39-BA4FAEA29204}"/>
              </a:ext>
            </a:extLst>
          </p:cNvPr>
          <p:cNvSpPr txBox="1">
            <a:spLocks/>
          </p:cNvSpPr>
          <p:nvPr/>
        </p:nvSpPr>
        <p:spPr>
          <a:xfrm>
            <a:off x="604810" y="2478230"/>
            <a:ext cx="5756158" cy="2240088"/>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2060"/>
                </a:solidFill>
                <a:latin typeface="Amasis MT Pro Medium" panose="02040604050005020304" pitchFamily="18" charset="0"/>
                <a:cs typeface="Arial" panose="020B0604020202020204" pitchFamily="34" charset="0"/>
              </a:rPr>
              <a:t>   Explorer Cadet Personal Development </a:t>
            </a:r>
            <a:br>
              <a:rPr lang="en-US" sz="4000" b="1" dirty="0">
                <a:solidFill>
                  <a:srgbClr val="002060"/>
                </a:solidFill>
                <a:latin typeface="Amasis MT Pro Medium" panose="02040604050005020304" pitchFamily="18" charset="0"/>
                <a:cs typeface="Arial" panose="020B0604020202020204" pitchFamily="34" charset="0"/>
              </a:rPr>
            </a:br>
            <a:r>
              <a:rPr lang="en-US" sz="4000" b="1" dirty="0">
                <a:solidFill>
                  <a:srgbClr val="002060"/>
                </a:solidFill>
                <a:latin typeface="Amasis MT Pro Medium" panose="02040604050005020304" pitchFamily="18" charset="0"/>
                <a:cs typeface="Arial" panose="020B0604020202020204" pitchFamily="34" charset="0"/>
              </a:rPr>
              <a:t>   Course </a:t>
            </a:r>
            <a:r>
              <a:rPr lang="en-US" sz="2400" b="1" dirty="0">
                <a:solidFill>
                  <a:srgbClr val="002060"/>
                </a:solidFill>
                <a:latin typeface="Amasis MT Pro Medium" panose="02040604050005020304" pitchFamily="18" charset="0"/>
                <a:cs typeface="Arial" panose="020B0604020202020204" pitchFamily="34" charset="0"/>
              </a:rPr>
              <a:t>(PDC-1) 8</a:t>
            </a:r>
            <a:r>
              <a:rPr lang="en-US" sz="2400" b="1" baseline="30000" dirty="0">
                <a:solidFill>
                  <a:srgbClr val="002060"/>
                </a:solidFill>
                <a:latin typeface="Amasis MT Pro Medium" panose="02040604050005020304" pitchFamily="18" charset="0"/>
                <a:cs typeface="Arial" panose="020B0604020202020204" pitchFamily="34" charset="0"/>
              </a:rPr>
              <a:t>th</a:t>
            </a:r>
            <a:r>
              <a:rPr lang="en-US" sz="2400" b="1" dirty="0">
                <a:solidFill>
                  <a:srgbClr val="002060"/>
                </a:solidFill>
                <a:latin typeface="Amasis MT Pro Medium" panose="02040604050005020304" pitchFamily="18" charset="0"/>
                <a:cs typeface="Arial" panose="020B0604020202020204" pitchFamily="34" charset="0"/>
              </a:rPr>
              <a:t> Edition</a:t>
            </a:r>
          </a:p>
          <a:p>
            <a:r>
              <a:rPr lang="en-US" sz="1800" dirty="0">
                <a:latin typeface="Amasis MT Pro Medium" panose="02040604050005020304" pitchFamily="18" charset="0"/>
                <a:cs typeface="Arial" panose="020B0604020202020204" pitchFamily="34" charset="0"/>
              </a:rPr>
              <a:t>Developed by: Lt Col. Thomas H. Block, AFX/CV</a:t>
            </a:r>
          </a:p>
          <a:p>
            <a:r>
              <a:rPr lang="en-US" sz="1800" dirty="0">
                <a:latin typeface="Amasis MT Pro Medium" panose="02040604050005020304" pitchFamily="18" charset="0"/>
                <a:cs typeface="Arial" panose="020B0604020202020204" pitchFamily="34" charset="0"/>
              </a:rPr>
              <a:t>4 June 2022</a:t>
            </a:r>
          </a:p>
        </p:txBody>
      </p:sp>
      <p:cxnSp>
        <p:nvCxnSpPr>
          <p:cNvPr id="12" name="Straight Arrow Connector 11">
            <a:extLst>
              <a:ext uri="{FF2B5EF4-FFF2-40B4-BE49-F238E27FC236}">
                <a16:creationId xmlns:a16="http://schemas.microsoft.com/office/drawing/2014/main" id="{8C4F17C7-DD30-4436-FA00-6C4F5BCE127F}"/>
              </a:ext>
            </a:extLst>
          </p:cNvPr>
          <p:cNvCxnSpPr>
            <a:cxnSpLocks/>
          </p:cNvCxnSpPr>
          <p:nvPr/>
        </p:nvCxnSpPr>
        <p:spPr>
          <a:xfrm flipV="1">
            <a:off x="8481752" y="525091"/>
            <a:ext cx="2742508" cy="1798316"/>
          </a:xfrm>
          <a:prstGeom prst="straightConnector1">
            <a:avLst/>
          </a:prstGeom>
          <a:ln w="60325">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917205F-FEA1-56AF-F12D-A7B5A8E4E444}"/>
              </a:ext>
            </a:extLst>
          </p:cNvPr>
          <p:cNvCxnSpPr>
            <a:cxnSpLocks/>
          </p:cNvCxnSpPr>
          <p:nvPr/>
        </p:nvCxnSpPr>
        <p:spPr>
          <a:xfrm flipV="1">
            <a:off x="8543543" y="525091"/>
            <a:ext cx="3129465" cy="2080949"/>
          </a:xfrm>
          <a:prstGeom prst="straightConnector1">
            <a:avLst/>
          </a:prstGeom>
          <a:ln w="60325">
            <a:solidFill>
              <a:srgbClr val="FFCC0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Logo&#10;&#10;Description automatically generated">
            <a:extLst>
              <a:ext uri="{FF2B5EF4-FFF2-40B4-BE49-F238E27FC236}">
                <a16:creationId xmlns:a16="http://schemas.microsoft.com/office/drawing/2014/main" id="{EC94793D-AC5C-9C08-D020-C67C08E6995C}"/>
              </a:ext>
            </a:extLst>
          </p:cNvPr>
          <p:cNvPicPr>
            <a:picLocks noChangeAspect="1"/>
          </p:cNvPicPr>
          <p:nvPr/>
        </p:nvPicPr>
        <p:blipFill rotWithShape="1">
          <a:blip r:embed="rId3">
            <a:extLst>
              <a:ext uri="{28A0092B-C50C-407E-A947-70E740481C1C}">
                <a14:useLocalDpi xmlns:a14="http://schemas.microsoft.com/office/drawing/2010/main" val="0"/>
              </a:ext>
            </a:extLst>
          </a:blip>
          <a:srcRect l="1000" r="4" b="4"/>
          <a:stretch/>
        </p:blipFill>
        <p:spPr>
          <a:xfrm>
            <a:off x="6325108" y="826770"/>
            <a:ext cx="3991956" cy="3991956"/>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58" name="Picture 57" descr="A picture containing logo&#10;&#10;Description automatically generated">
            <a:extLst>
              <a:ext uri="{FF2B5EF4-FFF2-40B4-BE49-F238E27FC236}">
                <a16:creationId xmlns:a16="http://schemas.microsoft.com/office/drawing/2014/main" id="{EC6B30BE-C339-F79A-E981-3622745FE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6575" y="684330"/>
            <a:ext cx="1418178" cy="9820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472440" y="1392864"/>
            <a:ext cx="10515600" cy="5039833"/>
          </a:xfrm>
        </p:spPr>
        <p:txBody>
          <a:bodyPr>
            <a:normAutofit fontScale="32500" lnSpcReduction="20000"/>
          </a:bodyPr>
          <a:lstStyle/>
          <a:p>
            <a:endParaRPr lang="en-US" altLang="en-US" sz="1400" b="0" dirty="0">
              <a:latin typeface="Arial" panose="020B0604020202020204" pitchFamily="34" charset="0"/>
            </a:endParaRP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r>
              <a:rPr lang="en-US" sz="3200" i="1" dirty="0">
                <a:latin typeface="Arial" panose="020B0604020202020204" pitchFamily="34" charset="0"/>
                <a:cs typeface="Arial" panose="020B0604020202020204" pitchFamily="34" charset="0"/>
              </a:rPr>
              <a:t>Authorized use of </a:t>
            </a:r>
          </a:p>
          <a:p>
            <a:pPr marL="0" indent="0">
              <a:lnSpc>
                <a:spcPct val="120000"/>
              </a:lnSpc>
              <a:spcBef>
                <a:spcPts val="0"/>
              </a:spcBef>
              <a:buNone/>
            </a:pPr>
            <a:endParaRPr lang="en-US" sz="3200" i="1"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i="1" dirty="0">
                <a:latin typeface="Arial" panose="020B0604020202020204" pitchFamily="34" charset="0"/>
                <a:cs typeface="Arial" panose="020B0604020202020204" pitchFamily="34" charset="0"/>
              </a:rPr>
              <a:t>Personal Development Course – Air Force Explorers Cadet Explorers Version</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HQS - Air Force Explorers</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Dept of the U.S. Military Explorers</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P.O. Box 57872</a:t>
            </a:r>
          </a:p>
          <a:p>
            <a:pPr marL="0" indent="0">
              <a:lnSpc>
                <a:spcPct val="120000"/>
              </a:lnSpc>
              <a:spcBef>
                <a:spcPts val="0"/>
              </a:spcBef>
              <a:buNone/>
            </a:pPr>
            <a:r>
              <a:rPr lang="en-US" altLang="en-US" sz="3200" dirty="0">
                <a:latin typeface="Arial" panose="020B0604020202020204" pitchFamily="34" charset="0"/>
                <a:cs typeface="Arial" panose="020B0604020202020204" pitchFamily="34" charset="0"/>
              </a:rPr>
              <a:t>Phoenix, AZ 85082</a:t>
            </a:r>
            <a:endParaRPr lang="en-US" altLang="en-US" sz="3200" b="0"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United States of America</a:t>
            </a:r>
          </a:p>
          <a:p>
            <a:pPr marL="0" indent="0">
              <a:lnSpc>
                <a:spcPct val="120000"/>
              </a:lnSpc>
              <a:buNone/>
            </a:pPr>
            <a:endParaRPr lang="en-US" altLang="en-US" sz="3200" b="0" dirty="0">
              <a:latin typeface="Arial" panose="020B0604020202020204" pitchFamily="34" charset="0"/>
              <a:cs typeface="Arial" panose="020B0604020202020204" pitchFamily="34" charset="0"/>
            </a:endParaRPr>
          </a:p>
          <a:p>
            <a:pPr marL="0" indent="0">
              <a:lnSpc>
                <a:spcPct val="120000"/>
              </a:lnSpc>
              <a:buNone/>
            </a:pPr>
            <a:endParaRPr lang="en-US" altLang="en-US" sz="3200" b="0"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Air Force Explorers Cadet Personal Development Course (PD-</a:t>
            </a:r>
            <a:r>
              <a:rPr lang="en-US" altLang="en-US" sz="3200" dirty="0">
                <a:latin typeface="Arial" panose="020B0604020202020204" pitchFamily="34" charset="0"/>
                <a:cs typeface="Arial" panose="020B0604020202020204" pitchFamily="34" charset="0"/>
              </a:rPr>
              <a:t>I)</a:t>
            </a:r>
            <a:r>
              <a:rPr lang="en-US" altLang="en-US" sz="3200" b="0" dirty="0">
                <a:latin typeface="Arial" panose="020B0604020202020204" pitchFamily="34" charset="0"/>
                <a:cs typeface="Arial" panose="020B0604020202020204" pitchFamily="34" charset="0"/>
              </a:rPr>
              <a:t>, Version 2.0</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Created in 2016 by Air Force Explorers – Force Development Department, published in 2016 by HQS-Air Force Explorers.</a:t>
            </a:r>
          </a:p>
          <a:p>
            <a:pPr marL="0" indent="0">
              <a:lnSpc>
                <a:spcPct val="120000"/>
              </a:lnSpc>
              <a:spcBef>
                <a:spcPts val="0"/>
              </a:spcBef>
              <a:buNone/>
            </a:pPr>
            <a:endParaRPr lang="en-US" altLang="en-US" sz="3200" b="0"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Published Second Edition – 1 June 2022</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First Printing – 1 March 2002</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Eighth Printing – 1 June 2022</a:t>
            </a:r>
          </a:p>
          <a:p>
            <a:pPr marL="0" indent="0">
              <a:lnSpc>
                <a:spcPct val="120000"/>
              </a:lnSpc>
              <a:spcBef>
                <a:spcPts val="0"/>
              </a:spcBef>
              <a:buNone/>
            </a:pPr>
            <a:r>
              <a:rPr lang="en-US" altLang="en-US" sz="3200" b="0" dirty="0">
                <a:latin typeface="Arial" panose="020B0604020202020204" pitchFamily="34" charset="0"/>
                <a:cs typeface="Arial" panose="020B0604020202020204" pitchFamily="34" charset="0"/>
              </a:rPr>
              <a:t>Printed in the United States of America</a:t>
            </a:r>
          </a:p>
          <a:p>
            <a:pPr marL="0" indent="0">
              <a:lnSpc>
                <a:spcPct val="120000"/>
              </a:lnSpc>
              <a:spcBef>
                <a:spcPts val="0"/>
              </a:spcBef>
              <a:buNone/>
            </a:pPr>
            <a:endParaRPr lang="en-US" altLang="en-US" sz="3200" b="0" dirty="0">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solidFill>
                  <a:srgbClr val="000000"/>
                </a:solidFill>
                <a:latin typeface="Arial" panose="020B0604020202020204" pitchFamily="34" charset="0"/>
                <a:cs typeface="Arial" panose="020B0604020202020204" pitchFamily="34" charset="0"/>
              </a:rPr>
              <a:t>The Air Force Explorers, operates under the auspices of the Department of the U.S. Military Explorers, Exploring Division, Learning for Life, Inc., a subsidy of the Boys Scouts of America. </a:t>
            </a:r>
          </a:p>
          <a:p>
            <a:pPr marL="0" indent="0">
              <a:lnSpc>
                <a:spcPct val="120000"/>
              </a:lnSpc>
              <a:spcBef>
                <a:spcPts val="0"/>
              </a:spcBef>
              <a:buNone/>
            </a:pPr>
            <a:endParaRPr lang="en-US" altLang="en-US" sz="3200" b="0" dirty="0">
              <a:solidFill>
                <a:srgbClr val="000000"/>
              </a:solidFill>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solidFill>
                  <a:srgbClr val="000000"/>
                </a:solidFill>
                <a:latin typeface="Arial" panose="020B0604020202020204" pitchFamily="34" charset="0"/>
                <a:cs typeface="Arial" panose="020B0604020202020204" pitchFamily="34" charset="0"/>
              </a:rPr>
              <a:t>This course is not an official course or endorsement of the Department of Defense or the Department of the Air Force, nor does its publication in any way imply its endorsement by these agencies or any U.S. Military Organizations or Agencies.</a:t>
            </a:r>
          </a:p>
          <a:p>
            <a:pPr marL="0" indent="0">
              <a:lnSpc>
                <a:spcPct val="120000"/>
              </a:lnSpc>
              <a:spcBef>
                <a:spcPts val="0"/>
              </a:spcBef>
              <a:buNone/>
            </a:pPr>
            <a:endParaRPr lang="en-US" altLang="en-US" sz="3200" b="0" dirty="0">
              <a:solidFill>
                <a:srgbClr val="000000"/>
              </a:solidFill>
              <a:latin typeface="Arial" panose="020B0604020202020204" pitchFamily="34" charset="0"/>
              <a:cs typeface="Arial" panose="020B0604020202020204" pitchFamily="34" charset="0"/>
            </a:endParaRPr>
          </a:p>
          <a:p>
            <a:pPr marL="0" indent="0">
              <a:lnSpc>
                <a:spcPct val="120000"/>
              </a:lnSpc>
              <a:spcBef>
                <a:spcPts val="0"/>
              </a:spcBef>
              <a:buNone/>
            </a:pPr>
            <a:r>
              <a:rPr lang="en-US" altLang="en-US" sz="3200" b="0" dirty="0">
                <a:solidFill>
                  <a:srgbClr val="000000"/>
                </a:solidFill>
                <a:latin typeface="Arial" panose="020B0604020202020204" pitchFamily="34" charset="0"/>
                <a:cs typeface="Arial" panose="020B0604020202020204" pitchFamily="34" charset="0"/>
              </a:rPr>
              <a:t>References and/or inserts in this manual are used only for United States Air Force Explorers Program training purposes. Information used in this manual came from the following resources:  Air Force Fact Sheets, Air Force Association Almanac</a:t>
            </a:r>
            <a:endParaRPr lang="en-US" altLang="en-US" sz="3200" b="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44279018-BA12-5784-C737-DC5876CFE389}"/>
              </a:ext>
            </a:extLst>
          </p:cNvPr>
          <p:cNvPicPr>
            <a:picLocks noChangeAspect="1"/>
          </p:cNvPicPr>
          <p:nvPr/>
        </p:nvPicPr>
        <p:blipFill rotWithShape="1">
          <a:blip r:embed="rId2">
            <a:extLst>
              <a:ext uri="{28A0092B-C50C-407E-A947-70E740481C1C}">
                <a14:useLocalDpi xmlns:a14="http://schemas.microsoft.com/office/drawing/2010/main" val="0"/>
              </a:ext>
            </a:extLst>
          </a:blip>
          <a:srcRect l="1000" r="4" b="4"/>
          <a:stretch/>
        </p:blipFill>
        <p:spPr>
          <a:xfrm>
            <a:off x="472440" y="357704"/>
            <a:ext cx="1035160" cy="103516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7" name="Date Placeholder 6">
            <a:extLst>
              <a:ext uri="{FF2B5EF4-FFF2-40B4-BE49-F238E27FC236}">
                <a16:creationId xmlns:a16="http://schemas.microsoft.com/office/drawing/2014/main" id="{1FCC1E07-917F-F75B-6F2D-924B260A1A08}"/>
              </a:ext>
            </a:extLst>
          </p:cNvPr>
          <p:cNvSpPr>
            <a:spLocks noGrp="1"/>
          </p:cNvSpPr>
          <p:nvPr>
            <p:ph type="dt" sz="half" idx="10"/>
          </p:nvPr>
        </p:nvSpPr>
        <p:spPr/>
        <p:txBody>
          <a:bodyPr/>
          <a:lstStyle/>
          <a:p>
            <a:r>
              <a:rPr lang="en-US" dirty="0"/>
              <a:t>June 2022</a:t>
            </a:r>
          </a:p>
        </p:txBody>
      </p:sp>
      <p:sp>
        <p:nvSpPr>
          <p:cNvPr id="8" name="Slide Number Placeholder 7">
            <a:extLst>
              <a:ext uri="{FF2B5EF4-FFF2-40B4-BE49-F238E27FC236}">
                <a16:creationId xmlns:a16="http://schemas.microsoft.com/office/drawing/2014/main" id="{379BAD6A-416C-968F-C198-44FE26DF21CD}"/>
              </a:ext>
            </a:extLst>
          </p:cNvPr>
          <p:cNvSpPr>
            <a:spLocks noGrp="1"/>
          </p:cNvSpPr>
          <p:nvPr>
            <p:ph type="sldNum" sz="quarter" idx="12"/>
          </p:nvPr>
        </p:nvSpPr>
        <p:spPr/>
        <p:txBody>
          <a:bodyPr/>
          <a:lstStyle/>
          <a:p>
            <a:fld id="{93E55EF9-A4B1-4FAA-99A0-0970FED03DAB}" type="slidenum">
              <a:rPr lang="en-US" smtClean="0"/>
              <a:t>2</a:t>
            </a:fld>
            <a:endParaRPr lang="en-US" dirty="0"/>
          </a:p>
        </p:txBody>
      </p:sp>
    </p:spTree>
    <p:extLst>
      <p:ext uri="{BB962C8B-B14F-4D97-AF65-F5344CB8AC3E}">
        <p14:creationId xmlns:p14="http://schemas.microsoft.com/office/powerpoint/2010/main" val="396133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9862" name="Rectangle 136">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31A9EDA2-49F7-8FCB-089B-EF0AFF660530}"/>
              </a:ext>
            </a:extLst>
          </p:cNvPr>
          <p:cNvSpPr>
            <a:spLocks noGrp="1"/>
          </p:cNvSpPr>
          <p:nvPr>
            <p:ph type="ctrTitle"/>
          </p:nvPr>
        </p:nvSpPr>
        <p:spPr>
          <a:xfrm>
            <a:off x="779695" y="1405895"/>
            <a:ext cx="5406389" cy="521047"/>
          </a:xfrm>
          <a:solidFill>
            <a:srgbClr val="002060"/>
          </a:solidFill>
        </p:spPr>
        <p:txBody>
          <a:bodyPr vert="horz" lIns="91440" tIns="45720" rIns="91440" bIns="45720" rtlCol="0" anchor="t">
            <a:normAutofit fontScale="90000"/>
          </a:bodyPr>
          <a:lstStyle/>
          <a:p>
            <a:pPr algn="l"/>
            <a:r>
              <a:rPr lang="en-US" sz="4000" b="1" dirty="0">
                <a:solidFill>
                  <a:schemeClr val="bg1"/>
                </a:solidFill>
                <a:latin typeface="Amasis MT Pro Medium" panose="02040604050005020304" pitchFamily="18" charset="0"/>
                <a:cs typeface="Arial" panose="020B0604020202020204" pitchFamily="34" charset="0"/>
              </a:rPr>
              <a:t>AIR FORCE EXPLORERS</a:t>
            </a:r>
            <a:br>
              <a:rPr lang="en-US" sz="4000" b="1" dirty="0">
                <a:solidFill>
                  <a:schemeClr val="bg1"/>
                </a:solidFill>
                <a:latin typeface="Amasis MT Pro Medium" panose="02040604050005020304" pitchFamily="18" charset="0"/>
                <a:cs typeface="Arial" panose="020B0604020202020204" pitchFamily="34" charset="0"/>
              </a:rPr>
            </a:br>
            <a:r>
              <a:rPr lang="en-US" sz="4000" b="1" dirty="0">
                <a:solidFill>
                  <a:schemeClr val="bg1"/>
                </a:solidFill>
                <a:latin typeface="Amasis MT Pro Medium" panose="02040604050005020304" pitchFamily="18" charset="0"/>
                <a:cs typeface="Arial" panose="020B0604020202020204" pitchFamily="34" charset="0"/>
              </a:rPr>
              <a:t>   </a:t>
            </a:r>
          </a:p>
        </p:txBody>
      </p:sp>
      <p:sp>
        <p:nvSpPr>
          <p:cNvPr id="249863" name="Rectangle 138">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9B0BA2BC-2361-B898-5297-29546BFC6060}"/>
              </a:ext>
            </a:extLst>
          </p:cNvPr>
          <p:cNvSpPr>
            <a:spLocks noGrp="1"/>
          </p:cNvSpPr>
          <p:nvPr>
            <p:ph type="dt" sz="half" idx="10"/>
          </p:nvPr>
        </p:nvSpPr>
        <p:spPr>
          <a:xfrm>
            <a:off x="8961120" y="6455664"/>
            <a:ext cx="2743200" cy="365125"/>
          </a:xfrm>
        </p:spPr>
        <p:txBody>
          <a:bodyPr vert="horz" lIns="91440" tIns="45720" rIns="91440" bIns="45720" rtlCol="0" anchor="ctr">
            <a:normAutofit/>
          </a:bodyPr>
          <a:lstStyle/>
          <a:p>
            <a:pPr algn="r">
              <a:spcAft>
                <a:spcPts val="600"/>
              </a:spcAft>
              <a:defRPr/>
            </a:pPr>
            <a:r>
              <a:rPr lang="en-US" altLang="en-US" sz="1100">
                <a:solidFill>
                  <a:srgbClr val="FFFFFF"/>
                </a:solidFill>
                <a:latin typeface="Calibri" panose="020F0502020204030204"/>
              </a:rPr>
              <a:t>June 2022</a:t>
            </a:r>
            <a:endParaRPr lang="en-US" altLang="en-US" sz="1100" dirty="0">
              <a:solidFill>
                <a:srgbClr val="FFFFFF"/>
              </a:solidFill>
              <a:latin typeface="Calibri" panose="020F0502020204030204"/>
            </a:endParaRPr>
          </a:p>
        </p:txBody>
      </p:sp>
      <p:sp>
        <p:nvSpPr>
          <p:cNvPr id="6" name="Slide Number Placeholder 5">
            <a:extLst>
              <a:ext uri="{FF2B5EF4-FFF2-40B4-BE49-F238E27FC236}">
                <a16:creationId xmlns:a16="http://schemas.microsoft.com/office/drawing/2014/main" id="{EBB0D94C-A994-DC51-0B3E-536149A69263}"/>
              </a:ext>
            </a:extLst>
          </p:cNvPr>
          <p:cNvSpPr>
            <a:spLocks noGrp="1"/>
          </p:cNvSpPr>
          <p:nvPr>
            <p:ph type="sldNum" sz="quarter" idx="12"/>
          </p:nvPr>
        </p:nvSpPr>
        <p:spPr>
          <a:xfrm>
            <a:off x="11704320" y="6455664"/>
            <a:ext cx="448056" cy="365125"/>
          </a:xfrm>
          <a:prstGeom prst="ellipse">
            <a:avLst/>
          </a:prstGeom>
        </p:spPr>
        <p:txBody>
          <a:bodyPr vert="horz" lIns="91440" tIns="45720" rIns="91440" bIns="45720" rtlCol="0" anchor="ctr">
            <a:normAutofit fontScale="62500" lnSpcReduction="20000"/>
          </a:bodyPr>
          <a:lstStyle/>
          <a:p>
            <a:pPr>
              <a:lnSpc>
                <a:spcPct val="90000"/>
              </a:lnSpc>
              <a:spcAft>
                <a:spcPts val="600"/>
              </a:spcAft>
              <a:defRPr/>
            </a:pPr>
            <a:fld id="{26159954-7E0B-4F13-BB20-0D6E0A0885C8}" type="slidenum">
              <a:rPr lang="en-US" altLang="en-US" sz="1100" smtClean="0">
                <a:solidFill>
                  <a:srgbClr val="FFFFFF"/>
                </a:solidFill>
                <a:latin typeface="Calibri" panose="020F0502020204030204"/>
              </a:rPr>
              <a:pPr>
                <a:lnSpc>
                  <a:spcPct val="90000"/>
                </a:lnSpc>
                <a:spcAft>
                  <a:spcPts val="600"/>
                </a:spcAft>
                <a:defRPr/>
              </a:pPr>
              <a:t>3</a:t>
            </a:fld>
            <a:endParaRPr lang="en-US" altLang="en-US" sz="1100">
              <a:solidFill>
                <a:srgbClr val="FFFFFF"/>
              </a:solidFill>
              <a:latin typeface="Calibri" panose="020F0502020204030204"/>
            </a:endParaRPr>
          </a:p>
        </p:txBody>
      </p:sp>
      <p:cxnSp>
        <p:nvCxnSpPr>
          <p:cNvPr id="12" name="Straight Arrow Connector 11">
            <a:extLst>
              <a:ext uri="{FF2B5EF4-FFF2-40B4-BE49-F238E27FC236}">
                <a16:creationId xmlns:a16="http://schemas.microsoft.com/office/drawing/2014/main" id="{8C4F17C7-DD30-4436-FA00-6C4F5BCE127F}"/>
              </a:ext>
            </a:extLst>
          </p:cNvPr>
          <p:cNvCxnSpPr>
            <a:cxnSpLocks/>
          </p:cNvCxnSpPr>
          <p:nvPr/>
        </p:nvCxnSpPr>
        <p:spPr>
          <a:xfrm flipV="1">
            <a:off x="8481752" y="544439"/>
            <a:ext cx="2753845" cy="1778968"/>
          </a:xfrm>
          <a:prstGeom prst="straightConnector1">
            <a:avLst/>
          </a:prstGeom>
          <a:ln w="60325">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917205F-FEA1-56AF-F12D-A7B5A8E4E444}"/>
              </a:ext>
            </a:extLst>
          </p:cNvPr>
          <p:cNvCxnSpPr>
            <a:cxnSpLocks/>
          </p:cNvCxnSpPr>
          <p:nvPr/>
        </p:nvCxnSpPr>
        <p:spPr>
          <a:xfrm flipV="1">
            <a:off x="8543543" y="525091"/>
            <a:ext cx="3129465" cy="2080949"/>
          </a:xfrm>
          <a:prstGeom prst="straightConnector1">
            <a:avLst/>
          </a:prstGeom>
          <a:ln w="60325">
            <a:solidFill>
              <a:srgbClr val="FFCC00"/>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descr="Logo&#10;&#10;Description automatically generated">
            <a:extLst>
              <a:ext uri="{FF2B5EF4-FFF2-40B4-BE49-F238E27FC236}">
                <a16:creationId xmlns:a16="http://schemas.microsoft.com/office/drawing/2014/main" id="{EC94793D-AC5C-9C08-D020-C67C08E6995C}"/>
              </a:ext>
            </a:extLst>
          </p:cNvPr>
          <p:cNvPicPr>
            <a:picLocks noChangeAspect="1"/>
          </p:cNvPicPr>
          <p:nvPr/>
        </p:nvPicPr>
        <p:blipFill rotWithShape="1">
          <a:blip r:embed="rId3">
            <a:extLst>
              <a:ext uri="{28A0092B-C50C-407E-A947-70E740481C1C}">
                <a14:useLocalDpi xmlns:a14="http://schemas.microsoft.com/office/drawing/2010/main" val="0"/>
              </a:ext>
            </a:extLst>
          </a:blip>
          <a:srcRect l="1000" r="4" b="4"/>
          <a:stretch/>
        </p:blipFill>
        <p:spPr>
          <a:xfrm>
            <a:off x="6325108" y="826770"/>
            <a:ext cx="3991956" cy="3991956"/>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pic>
        <p:nvPicPr>
          <p:cNvPr id="3" name="Picture 2" descr="Text, logo&#10;&#10;Description automatically generated with medium confidence">
            <a:extLst>
              <a:ext uri="{FF2B5EF4-FFF2-40B4-BE49-F238E27FC236}">
                <a16:creationId xmlns:a16="http://schemas.microsoft.com/office/drawing/2014/main" id="{3644C6C7-42DE-43C8-973C-4D730DC01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83" y="4912501"/>
            <a:ext cx="3080576" cy="1657272"/>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B77AAD7A-FE8F-6CEF-F52C-B1E17A1F2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80122" y="583477"/>
            <a:ext cx="1418178" cy="982088"/>
          </a:xfrm>
          <a:prstGeom prst="rect">
            <a:avLst/>
          </a:prstGeom>
        </p:spPr>
      </p:pic>
      <p:sp>
        <p:nvSpPr>
          <p:cNvPr id="17" name="Title 3">
            <a:extLst>
              <a:ext uri="{FF2B5EF4-FFF2-40B4-BE49-F238E27FC236}">
                <a16:creationId xmlns:a16="http://schemas.microsoft.com/office/drawing/2014/main" id="{4444F64D-EA9E-5C04-8F67-18AF80903704}"/>
              </a:ext>
            </a:extLst>
          </p:cNvPr>
          <p:cNvSpPr txBox="1">
            <a:spLocks/>
          </p:cNvSpPr>
          <p:nvPr/>
        </p:nvSpPr>
        <p:spPr>
          <a:xfrm>
            <a:off x="653857" y="2039796"/>
            <a:ext cx="5406388" cy="1968733"/>
          </a:xfrm>
          <a:prstGeom prst="rect">
            <a:avLst/>
          </a:prstGeom>
          <a:noFill/>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rgbClr val="002060"/>
                </a:solidFill>
                <a:latin typeface="Amasis MT Pro Medium" panose="02040604050005020304" pitchFamily="18" charset="0"/>
                <a:cs typeface="Arial" panose="020B0604020202020204" pitchFamily="34" charset="0"/>
              </a:rPr>
              <a:t>   Explorer Cadet Personal Development </a:t>
            </a:r>
            <a:br>
              <a:rPr lang="en-US" sz="4000" b="1" dirty="0">
                <a:solidFill>
                  <a:srgbClr val="002060"/>
                </a:solidFill>
                <a:latin typeface="Amasis MT Pro Medium" panose="02040604050005020304" pitchFamily="18" charset="0"/>
                <a:cs typeface="Arial" panose="020B0604020202020204" pitchFamily="34" charset="0"/>
              </a:rPr>
            </a:br>
            <a:r>
              <a:rPr lang="en-US" sz="4000" b="1" dirty="0">
                <a:solidFill>
                  <a:srgbClr val="002060"/>
                </a:solidFill>
                <a:latin typeface="Amasis MT Pro Medium" panose="02040604050005020304" pitchFamily="18" charset="0"/>
                <a:cs typeface="Arial" panose="020B0604020202020204" pitchFamily="34" charset="0"/>
              </a:rPr>
              <a:t>   Course </a:t>
            </a:r>
            <a:r>
              <a:rPr lang="en-US" sz="2400" b="1" dirty="0">
                <a:solidFill>
                  <a:srgbClr val="002060"/>
                </a:solidFill>
                <a:latin typeface="Amasis MT Pro Medium" panose="02040604050005020304" pitchFamily="18" charset="0"/>
                <a:cs typeface="Arial" panose="020B0604020202020204" pitchFamily="34" charset="0"/>
              </a:rPr>
              <a:t>(PDC-1)</a:t>
            </a:r>
          </a:p>
        </p:txBody>
      </p:sp>
      <p:sp>
        <p:nvSpPr>
          <p:cNvPr id="16" name="Rectangle: Rounded Corners 15">
            <a:extLst>
              <a:ext uri="{FF2B5EF4-FFF2-40B4-BE49-F238E27FC236}">
                <a16:creationId xmlns:a16="http://schemas.microsoft.com/office/drawing/2014/main" id="{C9EC2CF8-E346-93B6-AC30-F9C3792B7B1F}"/>
              </a:ext>
            </a:extLst>
          </p:cNvPr>
          <p:cNvSpPr/>
          <p:nvPr/>
        </p:nvSpPr>
        <p:spPr>
          <a:xfrm>
            <a:off x="750286" y="3853888"/>
            <a:ext cx="5345714" cy="962856"/>
          </a:xfrm>
          <a:prstGeom prst="round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Amasis MT Pro Medium" panose="02040604050005020304" pitchFamily="18" charset="0"/>
                <a:cs typeface="Arial" panose="020B0604020202020204" pitchFamily="34" charset="0"/>
              </a:rPr>
              <a:t> 7 – CHALLENGES OF SELF-DISCIPLINE</a:t>
            </a:r>
            <a:endParaRPr lang="en-US" sz="3200" dirty="0"/>
          </a:p>
        </p:txBody>
      </p:sp>
    </p:spTree>
    <p:extLst>
      <p:ext uri="{BB962C8B-B14F-4D97-AF65-F5344CB8AC3E}">
        <p14:creationId xmlns:p14="http://schemas.microsoft.com/office/powerpoint/2010/main" val="251649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008487"/>
            <a:ext cx="4385310" cy="727627"/>
          </a:xfrm>
        </p:spPr>
        <p:txBody>
          <a:bodyPr>
            <a:normAutofit/>
          </a:bodyPr>
          <a:lstStyle/>
          <a:p>
            <a:r>
              <a:rPr lang="en-US" sz="3200" dirty="0">
                <a:solidFill>
                  <a:srgbClr val="002060"/>
                </a:solidFill>
                <a:latin typeface="Sitka Text Semibold" pitchFamily="2" charset="0"/>
              </a:rPr>
              <a:t>Class Subjects:</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9" y="1727092"/>
            <a:ext cx="7334251" cy="4720435"/>
          </a:xfrm>
        </p:spPr>
        <p:txBody>
          <a:bodyPr>
            <a:normAutofit/>
          </a:bodyPr>
          <a:lstStyle/>
          <a:p>
            <a:pPr marL="514350" indent="-514350">
              <a:buFont typeface="+mj-lt"/>
              <a:buAutoNum type="alphaUcPeriod"/>
            </a:pPr>
            <a:r>
              <a:rPr lang="en-US" dirty="0" err="1"/>
              <a:t>Impo</a:t>
            </a: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7 – CHALLENGES OF SELF-DISCIPLINE</a:t>
            </a:r>
          </a:p>
        </p:txBody>
      </p:sp>
      <p:pic>
        <p:nvPicPr>
          <p:cNvPr id="8" name="Picture 7" descr="Text, logo&#10;&#10;Description automatically generated with medium confidence">
            <a:extLst>
              <a:ext uri="{FF2B5EF4-FFF2-40B4-BE49-F238E27FC236}">
                <a16:creationId xmlns:a16="http://schemas.microsoft.com/office/drawing/2014/main" id="{A2B17F67-48E7-5377-C2AD-8B43227C1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38" y="181810"/>
            <a:ext cx="1638230" cy="881326"/>
          </a:xfrm>
          <a:prstGeom prst="rect">
            <a:avLst/>
          </a:prstGeom>
          <a:noFill/>
          <a:ln>
            <a:solidFill>
              <a:schemeClr val="tx1"/>
            </a:solidFill>
          </a:ln>
        </p:spPr>
      </p:pic>
      <p:pic>
        <p:nvPicPr>
          <p:cNvPr id="11" name="Picture 10" descr="A picture containing text, sky, sign, outdoor&#10;&#10;Description automatically generated">
            <a:extLst>
              <a:ext uri="{FF2B5EF4-FFF2-40B4-BE49-F238E27FC236}">
                <a16:creationId xmlns:a16="http://schemas.microsoft.com/office/drawing/2014/main" id="{57942F8D-FFDF-EAF7-37EA-2D0823A26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3055" y="3429001"/>
            <a:ext cx="4565106" cy="3039600"/>
          </a:xfrm>
          <a:prstGeom prst="rect">
            <a:avLst/>
          </a:prstGeom>
        </p:spPr>
      </p:pic>
      <p:sp>
        <p:nvSpPr>
          <p:cNvPr id="5" name="Date Placeholder 4">
            <a:extLst>
              <a:ext uri="{FF2B5EF4-FFF2-40B4-BE49-F238E27FC236}">
                <a16:creationId xmlns:a16="http://schemas.microsoft.com/office/drawing/2014/main" id="{45545BC0-5150-7DE1-50F1-BCF7CAEBE8FD}"/>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9BEBF073-1F01-A6FD-4579-DCB13E5FFEF7}"/>
              </a:ext>
            </a:extLst>
          </p:cNvPr>
          <p:cNvSpPr>
            <a:spLocks noGrp="1"/>
          </p:cNvSpPr>
          <p:nvPr>
            <p:ph type="sldNum" sz="quarter" idx="12"/>
          </p:nvPr>
        </p:nvSpPr>
        <p:spPr/>
        <p:txBody>
          <a:bodyPr/>
          <a:lstStyle/>
          <a:p>
            <a:fld id="{93E55EF9-A4B1-4FAA-99A0-0970FED03DAB}" type="slidenum">
              <a:rPr lang="en-US" smtClean="0"/>
              <a:t>4</a:t>
            </a:fld>
            <a:endParaRPr lang="en-US"/>
          </a:p>
        </p:txBody>
      </p:sp>
    </p:spTree>
    <p:extLst>
      <p:ext uri="{BB962C8B-B14F-4D97-AF65-F5344CB8AC3E}">
        <p14:creationId xmlns:p14="http://schemas.microsoft.com/office/powerpoint/2010/main" val="378292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803E-8BD9-3AE6-613C-24B800D6FEB4}"/>
              </a:ext>
            </a:extLst>
          </p:cNvPr>
          <p:cNvSpPr>
            <a:spLocks noGrp="1"/>
          </p:cNvSpPr>
          <p:nvPr>
            <p:ph type="title"/>
          </p:nvPr>
        </p:nvSpPr>
        <p:spPr>
          <a:xfrm>
            <a:off x="838199" y="1008487"/>
            <a:ext cx="4385310" cy="727627"/>
          </a:xfrm>
        </p:spPr>
        <p:txBody>
          <a:bodyPr>
            <a:normAutofit/>
          </a:bodyPr>
          <a:lstStyle/>
          <a:p>
            <a:r>
              <a:rPr lang="en-US" sz="3200" dirty="0">
                <a:solidFill>
                  <a:srgbClr val="002060"/>
                </a:solidFill>
                <a:latin typeface="Sitka Text Semibold" pitchFamily="2" charset="0"/>
              </a:rPr>
              <a:t>Class Subjects:</a:t>
            </a:r>
          </a:p>
        </p:txBody>
      </p:sp>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838199" y="1727092"/>
            <a:ext cx="7334251" cy="4720435"/>
          </a:xfrm>
        </p:spPr>
        <p:txBody>
          <a:bodyPr>
            <a:normAutofit/>
          </a:bodyPr>
          <a:lstStyle/>
          <a:p>
            <a:pPr marL="514350" indent="-514350">
              <a:buFont typeface="+mj-lt"/>
              <a:buAutoNum type="alphaUcPeriod"/>
            </a:pPr>
            <a:r>
              <a:rPr lang="en-US" dirty="0" err="1"/>
              <a:t>Impo</a:t>
            </a:r>
            <a:endParaRPr lang="en-US" dirty="0"/>
          </a:p>
        </p:txBody>
      </p:sp>
      <p:sp>
        <p:nvSpPr>
          <p:cNvPr id="4" name="Rectangle 3">
            <a:extLst>
              <a:ext uri="{FF2B5EF4-FFF2-40B4-BE49-F238E27FC236}">
                <a16:creationId xmlns:a16="http://schemas.microsoft.com/office/drawing/2014/main" id="{FD25E634-2A10-A423-147E-1AE572F3F78C}"/>
              </a:ext>
            </a:extLst>
          </p:cNvPr>
          <p:cNvSpPr/>
          <p:nvPr/>
        </p:nvSpPr>
        <p:spPr>
          <a:xfrm>
            <a:off x="1" y="410473"/>
            <a:ext cx="12192000" cy="388620"/>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Black" panose="020B0A04020102020204" pitchFamily="34" charset="0"/>
              </a:rPr>
              <a:t>7 – CHALLENGES OF SELF-DISCIPLINE</a:t>
            </a:r>
          </a:p>
        </p:txBody>
      </p:sp>
      <p:pic>
        <p:nvPicPr>
          <p:cNvPr id="8" name="Picture 7" descr="Text, logo&#10;&#10;Description automatically generated with medium confidence">
            <a:extLst>
              <a:ext uri="{FF2B5EF4-FFF2-40B4-BE49-F238E27FC236}">
                <a16:creationId xmlns:a16="http://schemas.microsoft.com/office/drawing/2014/main" id="{A2B17F67-48E7-5377-C2AD-8B43227C1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38" y="181810"/>
            <a:ext cx="1638230" cy="881326"/>
          </a:xfrm>
          <a:prstGeom prst="rect">
            <a:avLst/>
          </a:prstGeom>
          <a:noFill/>
          <a:ln>
            <a:solidFill>
              <a:schemeClr val="tx1"/>
            </a:solidFill>
          </a:ln>
        </p:spPr>
      </p:pic>
      <p:sp>
        <p:nvSpPr>
          <p:cNvPr id="5" name="Date Placeholder 4">
            <a:extLst>
              <a:ext uri="{FF2B5EF4-FFF2-40B4-BE49-F238E27FC236}">
                <a16:creationId xmlns:a16="http://schemas.microsoft.com/office/drawing/2014/main" id="{7E63C352-CBF5-A662-D08A-BC5D72C72387}"/>
              </a:ext>
            </a:extLst>
          </p:cNvPr>
          <p:cNvSpPr>
            <a:spLocks noGrp="1"/>
          </p:cNvSpPr>
          <p:nvPr>
            <p:ph type="dt" sz="half" idx="10"/>
          </p:nvPr>
        </p:nvSpPr>
        <p:spPr/>
        <p:txBody>
          <a:bodyPr/>
          <a:lstStyle/>
          <a:p>
            <a:r>
              <a:rPr lang="en-US"/>
              <a:t>June 2022</a:t>
            </a:r>
          </a:p>
        </p:txBody>
      </p:sp>
      <p:sp>
        <p:nvSpPr>
          <p:cNvPr id="6" name="Slide Number Placeholder 5">
            <a:extLst>
              <a:ext uri="{FF2B5EF4-FFF2-40B4-BE49-F238E27FC236}">
                <a16:creationId xmlns:a16="http://schemas.microsoft.com/office/drawing/2014/main" id="{99735A29-F3FA-5618-BF26-CA9F0EFBBA10}"/>
              </a:ext>
            </a:extLst>
          </p:cNvPr>
          <p:cNvSpPr>
            <a:spLocks noGrp="1"/>
          </p:cNvSpPr>
          <p:nvPr>
            <p:ph type="sldNum" sz="quarter" idx="12"/>
          </p:nvPr>
        </p:nvSpPr>
        <p:spPr/>
        <p:txBody>
          <a:bodyPr/>
          <a:lstStyle/>
          <a:p>
            <a:fld id="{93E55EF9-A4B1-4FAA-99A0-0970FED03DAB}" type="slidenum">
              <a:rPr lang="en-US" smtClean="0"/>
              <a:t>5</a:t>
            </a:fld>
            <a:endParaRPr lang="en-US"/>
          </a:p>
        </p:txBody>
      </p:sp>
    </p:spTree>
    <p:extLst>
      <p:ext uri="{BB962C8B-B14F-4D97-AF65-F5344CB8AC3E}">
        <p14:creationId xmlns:p14="http://schemas.microsoft.com/office/powerpoint/2010/main" val="290644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25E634-2A10-A423-147E-1AE572F3F78C}"/>
              </a:ext>
            </a:extLst>
          </p:cNvPr>
          <p:cNvSpPr/>
          <p:nvPr/>
        </p:nvSpPr>
        <p:spPr>
          <a:xfrm>
            <a:off x="6513788" y="365126"/>
            <a:ext cx="4840010" cy="942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0000" lnSpcReduction="20000"/>
          </a:bodyPr>
          <a:lstStyle/>
          <a:p>
            <a:pPr>
              <a:lnSpc>
                <a:spcPct val="90000"/>
              </a:lnSpc>
              <a:spcBef>
                <a:spcPct val="0"/>
              </a:spcBef>
              <a:spcAft>
                <a:spcPts val="600"/>
              </a:spcAft>
            </a:pPr>
            <a:r>
              <a:rPr lang="en-US" sz="4400" b="1" dirty="0">
                <a:solidFill>
                  <a:schemeClr val="bg1"/>
                </a:solidFill>
                <a:latin typeface="Arial Black" panose="020B0A04020102020204" pitchFamily="34" charset="0"/>
                <a:ea typeface="+mj-ea"/>
                <a:cs typeface="+mj-cs"/>
              </a:rPr>
              <a:t>7 – CHALLENGES OF </a:t>
            </a:r>
          </a:p>
          <a:p>
            <a:pPr>
              <a:lnSpc>
                <a:spcPct val="90000"/>
              </a:lnSpc>
              <a:spcBef>
                <a:spcPct val="0"/>
              </a:spcBef>
              <a:spcAft>
                <a:spcPts val="600"/>
              </a:spcAft>
            </a:pPr>
            <a:r>
              <a:rPr lang="en-US" sz="4400" b="1" dirty="0">
                <a:solidFill>
                  <a:schemeClr val="bg1"/>
                </a:solidFill>
                <a:latin typeface="Arial Black" panose="020B0A04020102020204" pitchFamily="34" charset="0"/>
                <a:ea typeface="+mj-ea"/>
                <a:cs typeface="+mj-cs"/>
              </a:rPr>
              <a:t>      SELF DISCIPLINE</a:t>
            </a:r>
          </a:p>
        </p:txBody>
      </p:sp>
      <p:pic>
        <p:nvPicPr>
          <p:cNvPr id="11" name="Picture 10" descr="Diagram&#10;&#10;Description automatically generated">
            <a:extLst>
              <a:ext uri="{FF2B5EF4-FFF2-40B4-BE49-F238E27FC236}">
                <a16:creationId xmlns:a16="http://schemas.microsoft.com/office/drawing/2014/main" id="{8A45F837-46AA-760E-C571-19F3348A5CEB}"/>
              </a:ext>
            </a:extLst>
          </p:cNvPr>
          <p:cNvPicPr>
            <a:picLocks noChangeAspect="1"/>
          </p:cNvPicPr>
          <p:nvPr/>
        </p:nvPicPr>
        <p:blipFill rotWithShape="1">
          <a:blip r:embed="rId2">
            <a:extLst>
              <a:ext uri="{28A0092B-C50C-407E-A947-70E740481C1C}">
                <a14:useLocalDpi xmlns:a14="http://schemas.microsoft.com/office/drawing/2010/main" val="0"/>
              </a:ext>
            </a:extLst>
          </a:blip>
          <a:srcRect l="6081" r="382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29CAB63F-5538-261D-A900-EEC4E2E4B014}"/>
              </a:ext>
            </a:extLst>
          </p:cNvPr>
          <p:cNvSpPr>
            <a:spLocks noGrp="1"/>
          </p:cNvSpPr>
          <p:nvPr>
            <p:ph idx="1"/>
          </p:nvPr>
        </p:nvSpPr>
        <p:spPr>
          <a:xfrm>
            <a:off x="6410918" y="2491578"/>
            <a:ext cx="4840010" cy="2870523"/>
          </a:xfrm>
        </p:spPr>
        <p:txBody>
          <a:bodyPr vert="horz" lIns="91440" tIns="45720" rIns="91440" bIns="45720" rtlCol="0">
            <a:normAutofit fontScale="92500" lnSpcReduction="10000"/>
          </a:bodyPr>
          <a:lstStyle/>
          <a:p>
            <a:pPr marL="0" indent="0" algn="ctr">
              <a:buNone/>
            </a:pPr>
            <a:r>
              <a:rPr lang="en-US" sz="4000" dirty="0"/>
              <a:t>END OF: </a:t>
            </a:r>
          </a:p>
          <a:p>
            <a:pPr marL="0" indent="0" algn="ctr">
              <a:buNone/>
            </a:pPr>
            <a:r>
              <a:rPr lang="en-US" sz="4000" b="1" dirty="0"/>
              <a:t>PERSONAL DEVELOPMENT-I</a:t>
            </a:r>
          </a:p>
          <a:p>
            <a:pPr marL="0" indent="0" algn="ctr">
              <a:buNone/>
            </a:pPr>
            <a:r>
              <a:rPr lang="en-US" sz="4000" b="1" dirty="0">
                <a:solidFill>
                  <a:srgbClr val="CC0000"/>
                </a:solidFill>
              </a:rPr>
              <a:t>Part 7- Challenges of Self Discipline </a:t>
            </a:r>
          </a:p>
        </p:txBody>
      </p:sp>
      <p:sp>
        <p:nvSpPr>
          <p:cNvPr id="5" name="Date Placeholder 4">
            <a:extLst>
              <a:ext uri="{FF2B5EF4-FFF2-40B4-BE49-F238E27FC236}">
                <a16:creationId xmlns:a16="http://schemas.microsoft.com/office/drawing/2014/main" id="{DC1CE43F-09B2-8AD7-7872-A7BD3E62DE7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a:solidFill>
                  <a:srgbClr val="FFFFFF"/>
                </a:solidFill>
                <a:latin typeface="Calibri" panose="020F0502020204030204"/>
              </a:rPr>
              <a:t>June 2022</a:t>
            </a:r>
          </a:p>
        </p:txBody>
      </p:sp>
      <p:sp>
        <p:nvSpPr>
          <p:cNvPr id="6" name="Slide Number Placeholder 5">
            <a:extLst>
              <a:ext uri="{FF2B5EF4-FFF2-40B4-BE49-F238E27FC236}">
                <a16:creationId xmlns:a16="http://schemas.microsoft.com/office/drawing/2014/main" id="{F58A9C80-2BE3-A98B-F097-0BEE39DE63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93E55EF9-A4B1-4FAA-99A0-0970FED03DAB}" type="slidenum">
              <a:rPr lang="en-US" smtClean="0">
                <a:solidFill>
                  <a:prstClr val="black">
                    <a:tint val="75000"/>
                  </a:prstClr>
                </a:solidFill>
                <a:latin typeface="Calibri" panose="020F0502020204030204"/>
              </a:rPr>
              <a:pPr>
                <a:spcAft>
                  <a:spcPts val="600"/>
                </a:spcAft>
                <a:defRPr/>
              </a:pPr>
              <a:t>6</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10171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11199</TotalTime>
  <Words>338</Words>
  <Application>Microsoft Office PowerPoint</Application>
  <PresentationFormat>Widescreen</PresentationFormat>
  <Paragraphs>60</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Amasis MT Pro Medium</vt:lpstr>
      <vt:lpstr>Arial</vt:lpstr>
      <vt:lpstr>Arial Black</vt:lpstr>
      <vt:lpstr>Calibri</vt:lpstr>
      <vt:lpstr>Calibri Light</vt:lpstr>
      <vt:lpstr>Sitka Text Semibold</vt:lpstr>
      <vt:lpstr>Office Theme</vt:lpstr>
      <vt:lpstr>AIR FORCE EXPLORERS    </vt:lpstr>
      <vt:lpstr>PowerPoint Presentation</vt:lpstr>
      <vt:lpstr>AIR FORCE EXPLORERS    </vt:lpstr>
      <vt:lpstr>Class Subjects:</vt:lpstr>
      <vt:lpstr>Class Subjects: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FORCE EXPLORERS</dc:title>
  <dc:creator>Thomas Block</dc:creator>
  <cp:lastModifiedBy>Thomas Block</cp:lastModifiedBy>
  <cp:revision>70</cp:revision>
  <cp:lastPrinted>2022-06-01T18:00:39Z</cp:lastPrinted>
  <dcterms:created xsi:type="dcterms:W3CDTF">2022-05-20T19:19:51Z</dcterms:created>
  <dcterms:modified xsi:type="dcterms:W3CDTF">2022-06-05T00:55:00Z</dcterms:modified>
</cp:coreProperties>
</file>