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54"/>
  </p:notesMasterIdLst>
  <p:handoutMasterIdLst>
    <p:handoutMasterId r:id="rId55"/>
  </p:handoutMasterIdLst>
  <p:sldIdLst>
    <p:sldId id="401" r:id="rId2"/>
    <p:sldId id="402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14" r:id="rId15"/>
    <p:sldId id="415" r:id="rId16"/>
    <p:sldId id="416" r:id="rId17"/>
    <p:sldId id="417" r:id="rId18"/>
    <p:sldId id="418" r:id="rId19"/>
    <p:sldId id="419" r:id="rId20"/>
    <p:sldId id="452" r:id="rId21"/>
    <p:sldId id="421" r:id="rId22"/>
    <p:sldId id="422" r:id="rId23"/>
    <p:sldId id="423" r:id="rId24"/>
    <p:sldId id="424" r:id="rId25"/>
    <p:sldId id="425" r:id="rId26"/>
    <p:sldId id="426" r:id="rId27"/>
    <p:sldId id="427" r:id="rId28"/>
    <p:sldId id="428" r:id="rId29"/>
    <p:sldId id="429" r:id="rId30"/>
    <p:sldId id="430" r:id="rId31"/>
    <p:sldId id="431" r:id="rId32"/>
    <p:sldId id="432" r:id="rId33"/>
    <p:sldId id="433" r:id="rId34"/>
    <p:sldId id="434" r:id="rId35"/>
    <p:sldId id="435" r:id="rId36"/>
    <p:sldId id="436" r:id="rId37"/>
    <p:sldId id="437" r:id="rId38"/>
    <p:sldId id="438" r:id="rId39"/>
    <p:sldId id="439" r:id="rId40"/>
    <p:sldId id="440" r:id="rId41"/>
    <p:sldId id="441" r:id="rId42"/>
    <p:sldId id="442" r:id="rId43"/>
    <p:sldId id="443" r:id="rId44"/>
    <p:sldId id="444" r:id="rId45"/>
    <p:sldId id="445" r:id="rId46"/>
    <p:sldId id="446" r:id="rId47"/>
    <p:sldId id="447" r:id="rId48"/>
    <p:sldId id="448" r:id="rId49"/>
    <p:sldId id="449" r:id="rId50"/>
    <p:sldId id="450" r:id="rId51"/>
    <p:sldId id="451" r:id="rId52"/>
    <p:sldId id="420" r:id="rId5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5" autoAdjust="0"/>
  </p:normalViewPr>
  <p:slideViewPr>
    <p:cSldViewPr>
      <p:cViewPr varScale="1">
        <p:scale>
          <a:sx n="106" d="100"/>
          <a:sy n="106" d="100"/>
        </p:scale>
        <p:origin x="10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0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EA165BA-FCED-0D5F-CCD0-67E9FC7FF2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630781F-713C-D18B-3209-8722E275525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6BA2B61E-95E4-32F1-1E2D-836A81CE61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0A68EA8F-7933-BDE7-CF4A-1B018952DFD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7F3F4B48-E92F-4A3E-814A-E9B3E5CEB2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1BAE29B-1705-4B11-4DE8-89A21FE21B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0B5EB21-696B-297F-0165-D716AD8DFD8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A3FD3A8-5B3F-AB81-EC9B-8A0CF40FC0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352828D-9575-185B-045C-A7745B3DF6D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B109F0B-81F5-FC41-4028-86BD30FE24A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A06965A-5CEA-A8C3-9A16-971C793CBD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AB4E4988-BC99-42D7-9B3D-1DCC4B61BC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ADDB4E0-1C58-B956-4063-BE4B87B38B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60FB9F-2E7F-4145-AD08-B604CB73490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90466" name="Rectangle 2">
            <a:extLst>
              <a:ext uri="{FF2B5EF4-FFF2-40B4-BE49-F238E27FC236}">
                <a16:creationId xmlns:a16="http://schemas.microsoft.com/office/drawing/2014/main" id="{ADA79A43-E26D-B236-54C4-52A8ABDFA8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8B6A5DC0-FB98-96EA-45F5-638C0AA8F7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93C16F2-F4B1-31DE-CE42-827A698695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362B9A-7E54-4073-8622-DAE36BFE9F4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8F4CADB1-BF12-A0E6-EAAD-B8D2E1B4D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E3B770FD-C83C-4085-CD0A-C0A04FCA6F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DFBEFB9-25E3-9EBD-4F34-300220FCF0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4CE6F-B820-42B7-9CEF-7A066099119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2754" name="Rectangle 2">
            <a:extLst>
              <a:ext uri="{FF2B5EF4-FFF2-40B4-BE49-F238E27FC236}">
                <a16:creationId xmlns:a16="http://schemas.microsoft.com/office/drawing/2014/main" id="{B4318DAE-7D81-BE7C-C2A1-93B387A725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6E927C35-6469-D7D4-9967-02BBC9AC77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7E2267A-6E26-26BB-17A6-7947A78FA5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42B780-8A02-4324-86E6-00CE5422B38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CAE7AD60-F2F9-45FB-D6E9-FB67634FA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32901ED0-4270-499A-7BF3-22CBCCE92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9CB4452-ECBC-15AE-30F1-32B5064782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806765-0D26-459B-96BF-F64BBC59ABA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05E7EF14-1494-8553-1E0B-BDE4ABB878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5BC68296-32CD-4BD4-8E0F-ACED9D25B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093499D-F8C1-4616-CC62-B37C51FF00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C8BF77-0AB0-4CE7-88E5-E2E234281E2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15042" name="Rectangle 2">
            <a:extLst>
              <a:ext uri="{FF2B5EF4-FFF2-40B4-BE49-F238E27FC236}">
                <a16:creationId xmlns:a16="http://schemas.microsoft.com/office/drawing/2014/main" id="{C1BA2CFF-F6B6-C9DE-4D1E-734896786D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E2FA6303-E91C-D7E6-9D5A-AB3C1078F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BC719AE-F76B-354B-1586-DE112F6BDA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9CB145-9759-4F52-8FB1-8BD07A7CCEB8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6E4C9831-FCFA-202C-1085-97EF284B2B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8E2A9661-FCB5-8FA7-CA03-0DCE2DA396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3190996D-45D1-27D1-2727-D9CE59ED62FC}"/>
              </a:ext>
            </a:extLst>
          </p:cNvPr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72DEE638-1A96-B7F0-941F-FB2C63AF537A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25284" name="Rectangle 4">
            <a:extLst>
              <a:ext uri="{FF2B5EF4-FFF2-40B4-BE49-F238E27FC236}">
                <a16:creationId xmlns:a16="http://schemas.microsoft.com/office/drawing/2014/main" id="{98378304-D670-2B39-98B4-DE80B7E48EC1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225285" name="Rectangle 5">
            <a:extLst>
              <a:ext uri="{FF2B5EF4-FFF2-40B4-BE49-F238E27FC236}">
                <a16:creationId xmlns:a16="http://schemas.microsoft.com/office/drawing/2014/main" id="{82EF4CC7-F573-10D4-3A2E-991EFA06DC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25286" name="Rectangle 6">
            <a:extLst>
              <a:ext uri="{FF2B5EF4-FFF2-40B4-BE49-F238E27FC236}">
                <a16:creationId xmlns:a16="http://schemas.microsoft.com/office/drawing/2014/main" id="{70FE6E20-C5A3-E12A-1044-28704D6FB7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141CA6E-5F14-45F2-A30B-7EAA5EC9B9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B56A-0415-68D7-5876-BD442D6CD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80243-E046-EFAF-EF92-79031B5E6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44DE8-2E2F-C294-BA34-A4A686F0D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EE76B-92BE-A409-4B63-4C00637C9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ABBE1-C77E-FAD1-1547-E21CD6DD2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0AAC1-1A03-49E0-B434-6884866607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17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26F7E-C51D-DC13-11F6-977481D6E9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87E82-44FA-D217-70DA-80D4EAA4E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06CD7-DA50-66BD-AD5B-9B129B2E0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EDCB0-C053-F64F-1BD9-34C14CD05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30543-FDC8-F94F-0CC5-ACBB1ADA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527CA-D105-45BF-8F15-7EA1D8A17C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296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75DE6-068C-986D-57CD-8FF6CB00F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D419E-39B6-0326-0952-CF42943F3A9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23966164-5629-B0FB-2A7D-B25F2590E38F}"/>
              </a:ext>
            </a:extLst>
          </p:cNvPr>
          <p:cNvSpPr>
            <a:spLocks noGrp="1"/>
          </p:cNvSpPr>
          <p:nvPr>
            <p:ph type="media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677ED-B286-6CFB-61FD-28057BB054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6DC94-DC0D-779A-3DBF-D171B0080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C92C5-F690-156A-39B9-EF2EBBD9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A3365A01-292C-4192-B469-EAF8428B2C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75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B10BA-776D-3822-3813-FB351AA4E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EACFC-7CD0-A2C4-4D5F-874EFA4C9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F2436-2A96-A72D-C84D-6945EEB44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1700E-FA36-BB26-DA23-3342A7C6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34309-78FF-4F8F-3A4E-61FFA0DB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6BFCD-1F61-4ACE-B6CE-F281669794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40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72F69-A134-B518-3A23-86893D1B7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556D1-D52C-596D-EB7A-6C8394B7C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101FD-5ECC-6174-1A52-0DA7423B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98B01-C11F-7493-3E20-B80486753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F9D6F-CCE2-546B-C114-7BB7066E3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7C529-53EB-48C8-AD28-396B54E908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06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B79B3-57E9-6077-5738-4335A172F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29163-63EF-3103-0C66-357803051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5FBC6-C8D3-F16A-F0C3-F39EA419C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97FCE-C898-0169-9EF9-3F1CEC7EC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D54200-4ABD-1365-BF5A-0C314C80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D4316-D4E7-8674-F0F0-23CB886C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E55AF-8CE4-463B-A921-B72B3E6E03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994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8B6E-E6BA-6C49-1DD5-1548633D6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487C7-557B-F499-F5EE-D2B80070C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0F435-A788-24EE-2BEF-4C4375953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69A23A-3B6B-544C-260C-85D58D3B0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8C3F85-CB78-D9DE-177A-5E73F9421D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D8568C-1AD0-073A-19EC-CAC02A2EE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9F00F1-7983-04FE-A93A-783AF73A6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E4869-BA49-57F7-8414-74C21557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38DC7-22A8-4BA6-853C-9E6A89798C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9364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65F82-A6E0-9415-0F16-3723CC42F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A31A51-8302-2DA4-0471-4127BAADC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ADB7D0-AA00-FDF4-97CE-6980CCA16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1EB174-DA68-17AA-0A55-23BCA7C9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3AFCB-A6E2-4BBA-AB40-ED76BD638B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6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255E38-1F0F-E289-9F71-EB3787FF2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2B1594-0D15-75EF-10B8-EED16D55B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A6023-443C-B6A7-992F-F79D74F7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31F3B-3207-49FB-92D1-0B29556BD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61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5662A-77B4-6374-B64B-64A26F2EE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D3AB1-9978-275D-5508-90AE82613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51C128-AB3F-31C4-DC7A-46C7A930F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8C17C-9B13-7947-D352-4DED6242A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F3EE3-7E6E-AFE4-001D-810065C6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CD475B-31B8-F0CE-B3A4-C21B4CF2E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5FDFA-E7F9-4673-9525-D07FEBB555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72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618A7-43DA-324B-07AE-C572C0728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BE1704-E5C8-91CC-8514-7B24C2D85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77C35D-362F-C782-356C-A420E50FA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ED0F0-9D8A-0224-7C6E-20980D43C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69C7F-8776-D535-B597-A47474E4B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13CA6B-C569-6027-130A-C84D8C6F2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1717C-B285-41E9-8DF1-34BE8D3860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040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1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99553C7C-905B-3070-22D2-F597686D5E1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A74FF28A-AFCC-6B59-4D94-F08AD886B58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24260" name="Rectangle 4">
            <a:extLst>
              <a:ext uri="{FF2B5EF4-FFF2-40B4-BE49-F238E27FC236}">
                <a16:creationId xmlns:a16="http://schemas.microsoft.com/office/drawing/2014/main" id="{D435941C-A6CD-4611-8EC3-6529BD474A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en-US"/>
              <a:t>January, 2012</a:t>
            </a:r>
          </a:p>
        </p:txBody>
      </p:sp>
      <p:sp>
        <p:nvSpPr>
          <p:cNvPr id="224261" name="Rectangle 5">
            <a:extLst>
              <a:ext uri="{FF2B5EF4-FFF2-40B4-BE49-F238E27FC236}">
                <a16:creationId xmlns:a16="http://schemas.microsoft.com/office/drawing/2014/main" id="{FA180CF5-26F9-95B6-5077-6C72A25470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24262" name="Rectangle 6">
            <a:extLst>
              <a:ext uri="{FF2B5EF4-FFF2-40B4-BE49-F238E27FC236}">
                <a16:creationId xmlns:a16="http://schemas.microsoft.com/office/drawing/2014/main" id="{8B78F32D-A6AD-1383-F095-EB8B4E98FF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603923F-01EB-4B72-BB39-9BB030E54F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41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C5549DB-6AD2-72C9-833C-04EB5C553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038A221-6F98-772E-F81B-272370DC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FBDEF-075D-4317-AB24-AF835424C4B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FA9C4641-5C7F-5AD3-29B9-B0AECF423E3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914400" y="4876800"/>
            <a:ext cx="7546975" cy="1555750"/>
          </a:xfrm>
          <a:solidFill>
            <a:srgbClr val="FFFFFF"/>
          </a:solidFill>
          <a:ln w="635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altLang="en-US" sz="36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AIR FORCE OFFICERSHIP-I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THE PROFESSIONAL OFFICER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Reference: Air Force Officers Guide (AFOG)</a:t>
            </a:r>
          </a:p>
        </p:txBody>
      </p:sp>
      <p:sp>
        <p:nvSpPr>
          <p:cNvPr id="189444" name="Rectangle 4">
            <a:extLst>
              <a:ext uri="{FF2B5EF4-FFF2-40B4-BE49-F238E27FC236}">
                <a16:creationId xmlns:a16="http://schemas.microsoft.com/office/drawing/2014/main" id="{2A3EF1D8-558C-8AA5-B4D5-C714AC798B67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914400" y="4343400"/>
            <a:ext cx="7543800" cy="457200"/>
          </a:xfrm>
          <a:prstGeom prst="rect">
            <a:avLst/>
          </a:prstGeom>
          <a:solidFill>
            <a:srgbClr val="808080"/>
          </a:solidFill>
          <a:ln w="635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000" b="1">
                <a:solidFill>
                  <a:srgbClr val="000066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OFFICER CANDIDATE SCHOOL</a:t>
            </a:r>
            <a:endParaRPr lang="en-US" alt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89446" name="Picture 6">
            <a:extLst>
              <a:ext uri="{FF2B5EF4-FFF2-40B4-BE49-F238E27FC236}">
                <a16:creationId xmlns:a16="http://schemas.microsoft.com/office/drawing/2014/main" id="{3DD5BC6C-2AD8-89A2-AA4D-E589BFE5A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8600"/>
            <a:ext cx="3886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BFDC840-4F4B-8C37-26A8-3629F72C8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32A0801-162D-F71E-6FB4-DF12E7044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8652-14E4-4A78-A723-F5B6EA1C882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14A5DE0A-A419-ECFC-A28D-D38C1AE27A6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3820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U.S. Air Force Officers serve two roles: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Technical specialist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Military Professional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REMEMBER: Military Officers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FIRST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Specialists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SECOND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U.S. Air Force takes it to different level: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Air Force Officers Professionals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FIRST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Specialists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SECOND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Armed Forces exist to serve the United States</a:t>
            </a:r>
            <a:r>
              <a:rPr lang="en-US" alt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(</a:t>
            </a: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providing the deter to WAR</a:t>
            </a:r>
            <a:r>
              <a:rPr lang="en-US" alt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Should its deter to war fail, it then exists to: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Fight and Conclude war to the advantage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the United States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4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7876" name="Rectangle 4">
            <a:extLst>
              <a:ext uri="{FF2B5EF4-FFF2-40B4-BE49-F238E27FC236}">
                <a16:creationId xmlns:a16="http://schemas.microsoft.com/office/drawing/2014/main" id="{84BDD5F3-1A59-480A-2CE0-634BA4F437C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MILITARY EXPERTISE</a:t>
            </a:r>
          </a:p>
        </p:txBody>
      </p:sp>
      <p:pic>
        <p:nvPicPr>
          <p:cNvPr id="207878" name="Picture 6">
            <a:extLst>
              <a:ext uri="{FF2B5EF4-FFF2-40B4-BE49-F238E27FC236}">
                <a16:creationId xmlns:a16="http://schemas.microsoft.com/office/drawing/2014/main" id="{A8140153-7DC4-9024-4ED1-87E133956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EA0D8B0-5F43-3A2E-69AD-86F56C882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8B382CE-D7A5-FAD5-08B4-B682165EF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F013-E40F-44D2-87F1-71C89CA7C74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BC8460D6-1214-6A1E-5129-1882866B898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3820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U.S. Armed Force DO NOT: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Exist for themselves: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 a source of employment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market for American Industry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social welfare tool for social engineering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9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Exist as an internal police agency</a:t>
            </a:r>
            <a:endParaRPr lang="en-US" altLang="en-US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4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900" name="Rectangle 4">
            <a:extLst>
              <a:ext uri="{FF2B5EF4-FFF2-40B4-BE49-F238E27FC236}">
                <a16:creationId xmlns:a16="http://schemas.microsoft.com/office/drawing/2014/main" id="{9F1DF78A-850E-6BB5-3F02-1A3DF917331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MILITARY EXPERTISE</a:t>
            </a:r>
          </a:p>
        </p:txBody>
      </p:sp>
      <p:pic>
        <p:nvPicPr>
          <p:cNvPr id="208902" name="Picture 6">
            <a:extLst>
              <a:ext uri="{FF2B5EF4-FFF2-40B4-BE49-F238E27FC236}">
                <a16:creationId xmlns:a16="http://schemas.microsoft.com/office/drawing/2014/main" id="{FE167A19-E237-BD84-E8F4-CE4E92CA8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66D692D-977C-E7CF-7775-34429BFD5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965C738-C378-ABFE-DC1C-83072623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4CD4-C401-49A0-8C5B-82D0B1B1456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1533A1D6-ED3A-8100-D52D-68E0CFCA969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3820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Professional role demands that each Air Force Officer understand: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Purpose of war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9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Capabilities of aerospace power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9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Roles of air forces  in warfare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9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How officer’s specialty contributes to unit mission accomplishment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Understand their duty to acquire and maintain professional expertise (Career long self-study)</a:t>
            </a:r>
            <a:endParaRPr lang="en-US" altLang="en-US" sz="20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9924" name="Rectangle 4">
            <a:extLst>
              <a:ext uri="{FF2B5EF4-FFF2-40B4-BE49-F238E27FC236}">
                <a16:creationId xmlns:a16="http://schemas.microsoft.com/office/drawing/2014/main" id="{56CB940F-B3BD-1DFC-3838-3AEDD781B32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MILITARY EXPERTISE</a:t>
            </a:r>
          </a:p>
        </p:txBody>
      </p:sp>
      <p:pic>
        <p:nvPicPr>
          <p:cNvPr id="209926" name="Picture 6">
            <a:extLst>
              <a:ext uri="{FF2B5EF4-FFF2-40B4-BE49-F238E27FC236}">
                <a16:creationId xmlns:a16="http://schemas.microsoft.com/office/drawing/2014/main" id="{AFE06FB1-D828-AF62-DEAC-D737D066A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2CE896E-124B-575A-9364-18F0337F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6A5A533-2992-A647-88EB-F596CB15F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AD90-5CFB-43D2-AA87-91AA9BD0118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10946" name="Rectangle 2">
            <a:extLst>
              <a:ext uri="{FF2B5EF4-FFF2-40B4-BE49-F238E27FC236}">
                <a16:creationId xmlns:a16="http://schemas.microsoft.com/office/drawing/2014/main" id="{369E5BC4-F098-2D76-07B6-9DAD0877059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667000" y="609600"/>
            <a:ext cx="57912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PROFESSIONAL OFFICER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642F7D9F-67EB-9EF4-41E7-BE563FAC5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657600"/>
            <a:ext cx="2667000" cy="8382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4. ETHICS</a:t>
            </a:r>
          </a:p>
        </p:txBody>
      </p:sp>
      <p:pic>
        <p:nvPicPr>
          <p:cNvPr id="210949" name="Picture 5">
            <a:extLst>
              <a:ext uri="{FF2B5EF4-FFF2-40B4-BE49-F238E27FC236}">
                <a16:creationId xmlns:a16="http://schemas.microsoft.com/office/drawing/2014/main" id="{244C1EC2-D4AD-2BAC-E1D3-0831F8756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81C8BD2-1F58-0C71-E091-8A58C4CB8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93239DA-81CF-287B-AD24-A15DC5578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273C-9C07-4FAE-8102-F06FBFD2B8A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12994" name="Rectangle 2">
            <a:extLst>
              <a:ext uri="{FF2B5EF4-FFF2-40B4-BE49-F238E27FC236}">
                <a16:creationId xmlns:a16="http://schemas.microsoft.com/office/drawing/2014/main" id="{8ED8BAC1-A48D-9DC0-CBBA-480D47031D7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676400"/>
            <a:ext cx="86106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Each learned profession bound by code of ethics     (By Tradition or Written):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8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Traditional Military Virtues: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</a:t>
            </a:r>
            <a:r>
              <a:rPr lang="en-US" altLang="en-US" sz="2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INITIATIVE, LOYALTY, PHYSICAL COURAGE, </a:t>
            </a: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MORAL COURAGE, SELF-SACRIFICE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sz="9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Some American Virtues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(have strong religious sanctions)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INTEGRITY, MORAL COURAGE, especially SELF-SACRIFICE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Military Interest in virtues is not that they are honorable, but that</a:t>
            </a:r>
            <a:r>
              <a:rPr lang="en-US" alt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they are PRACTICAL</a:t>
            </a:r>
            <a:r>
              <a:rPr lang="en-US" alt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Needed </a:t>
            </a:r>
            <a:r>
              <a:rPr lang="en-US" altLang="en-US" sz="2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because of the NATURE OF WARTIME DUTY</a:t>
            </a: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0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18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2996" name="Rectangle 4">
            <a:extLst>
              <a:ext uri="{FF2B5EF4-FFF2-40B4-BE49-F238E27FC236}">
                <a16:creationId xmlns:a16="http://schemas.microsoft.com/office/drawing/2014/main" id="{262DC750-96BC-E6F5-FDA1-D06DD29705A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ETHICS</a:t>
            </a:r>
          </a:p>
        </p:txBody>
      </p:sp>
      <p:pic>
        <p:nvPicPr>
          <p:cNvPr id="212998" name="Picture 6">
            <a:extLst>
              <a:ext uri="{FF2B5EF4-FFF2-40B4-BE49-F238E27FC236}">
                <a16:creationId xmlns:a16="http://schemas.microsoft.com/office/drawing/2014/main" id="{DA39C62B-A46C-B2D7-5D0C-63E2B370E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65575CB-B332-B027-E629-2BD1F2D98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09BBA6E-068F-FF3D-517F-A811016ED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7C20-8D0D-4387-96B9-EED6B2AF7DB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C415CF05-4A69-8E15-0F9B-2A74123F217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667000" y="609600"/>
            <a:ext cx="57912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PROFESSIONAL OFFICER</a:t>
            </a:r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DDE4A1FA-5EEA-A50E-EA82-839454A88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7162800" cy="13716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5. RESTRAINT ON THE USE  </a:t>
            </a:r>
          </a:p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    OF MILITARY FORCE</a:t>
            </a:r>
            <a:endParaRPr lang="en-US" altLang="en-US"/>
          </a:p>
        </p:txBody>
      </p:sp>
      <p:pic>
        <p:nvPicPr>
          <p:cNvPr id="214021" name="Picture 5">
            <a:extLst>
              <a:ext uri="{FF2B5EF4-FFF2-40B4-BE49-F238E27FC236}">
                <a16:creationId xmlns:a16="http://schemas.microsoft.com/office/drawing/2014/main" id="{18129B7B-2624-5A81-10CE-4CEF18916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D887761-A3A2-784E-9722-33539A502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D70B828-1406-28D8-585A-856DDB4B9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B5990-7F1C-4EB8-89AC-F22E7D674C6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3E920104-FC7A-6294-37F7-512E263BEA1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Though war is violent, violence should be restrained for two reasons.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1. War is an instrument of political policy.  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Unrestrained violence can work against achieving the political ends sought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1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2. The essence of our national being.  </a:t>
            </a:r>
            <a:endParaRPr lang="en-US" altLang="en-US" sz="9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9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U.S. represents justice and right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act to the contrary would repudiate (or discard) what we are as a nation. </a:t>
            </a:r>
            <a:endParaRPr lang="en-US" altLang="en-US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6068" name="Rectangle 4">
            <a:extLst>
              <a:ext uri="{FF2B5EF4-FFF2-40B4-BE49-F238E27FC236}">
                <a16:creationId xmlns:a16="http://schemas.microsoft.com/office/drawing/2014/main" id="{6F7CBF3E-81A3-D2B0-F50E-0CD153E34AA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RESTRAIN ON THE USE OF MILITARY FORCE</a:t>
            </a:r>
          </a:p>
        </p:txBody>
      </p:sp>
      <p:pic>
        <p:nvPicPr>
          <p:cNvPr id="216070" name="Picture 6">
            <a:extLst>
              <a:ext uri="{FF2B5EF4-FFF2-40B4-BE49-F238E27FC236}">
                <a16:creationId xmlns:a16="http://schemas.microsoft.com/office/drawing/2014/main" id="{ED52EDFA-3EBB-F129-8391-9A39F5087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32E0EF-68BA-5600-16E4-A749BAD38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F0D996B-D34B-AD5F-B15F-B8418248A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F55B-FAA9-4920-AC6C-933DEB4CE33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FA540681-49CD-6BEE-6BA4-E76FDCCA624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Basis of Restrictions of Armed Forces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Customary international law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Charter of the United Nations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Moral / Philosophical foundations rest on Christianity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War must be pursued only for just cause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War comes after peaceable means failed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War must have probability of Success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Good to be achieved – outweigh damages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Must discriminate – combatants/non-combatants</a:t>
            </a:r>
          </a:p>
        </p:txBody>
      </p:sp>
      <p:sp>
        <p:nvSpPr>
          <p:cNvPr id="217092" name="Rectangle 4">
            <a:extLst>
              <a:ext uri="{FF2B5EF4-FFF2-40B4-BE49-F238E27FC236}">
                <a16:creationId xmlns:a16="http://schemas.microsoft.com/office/drawing/2014/main" id="{1DBF56D2-F241-9ACA-1893-9B865A046A6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RESTRAIN ON THE USE OF MILITARY FORCE</a:t>
            </a:r>
          </a:p>
        </p:txBody>
      </p:sp>
      <p:pic>
        <p:nvPicPr>
          <p:cNvPr id="217094" name="Picture 6">
            <a:extLst>
              <a:ext uri="{FF2B5EF4-FFF2-40B4-BE49-F238E27FC236}">
                <a16:creationId xmlns:a16="http://schemas.microsoft.com/office/drawing/2014/main" id="{D4A7C06E-CAD9-4080-BFA5-191B13392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F8E7F9C-FB1A-8325-D7D7-198D99599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C78674-A366-5C22-7C71-D8D718EA9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478E-4B96-4BF5-AD62-0D448A1C603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1A7DFCFB-636D-F598-856C-F6ACB45BCA9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BOUND by Law of Armed Conflict (LOAC)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Composed by customs and international law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Purposes: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1. DIMINISH ADVERSE EFFECTS OF CONFLICT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2. PROTECT PEOPLE FROM UNECESSARY INJURY  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3.  SAFEGUARD FUNDAMENTAL RIGHTS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SUFFERING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4.  PREVENT DEGENERATION OF ORGANIZED 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CONFLICT INTO SAVAGERY AND BRUTALITY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5.  FACILITATE RESTORATION OF PEACE  </a:t>
            </a:r>
          </a:p>
        </p:txBody>
      </p:sp>
      <p:sp>
        <p:nvSpPr>
          <p:cNvPr id="218116" name="Rectangle 4">
            <a:extLst>
              <a:ext uri="{FF2B5EF4-FFF2-40B4-BE49-F238E27FC236}">
                <a16:creationId xmlns:a16="http://schemas.microsoft.com/office/drawing/2014/main" id="{D1922805-E059-6640-DBD6-F4F9DA38372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RESTRAIN ON THE USE OF MILITARY FORCE</a:t>
            </a:r>
          </a:p>
        </p:txBody>
      </p:sp>
      <p:pic>
        <p:nvPicPr>
          <p:cNvPr id="218118" name="Picture 6">
            <a:extLst>
              <a:ext uri="{FF2B5EF4-FFF2-40B4-BE49-F238E27FC236}">
                <a16:creationId xmlns:a16="http://schemas.microsoft.com/office/drawing/2014/main" id="{054B0616-F8B9-9784-5095-9CF5010BD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CA4D0F3-EB3A-E44F-E09D-C294D0BF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E013133-6CB8-61FF-3BA0-004C6ED37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024D-1EDB-4508-955B-E5B230D2209A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C51BD6AB-BF4B-8167-26F8-EC3A9F28A5A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Nation’s success will rest in great part on the</a:t>
            </a: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strength of its Officer Corps</a:t>
            </a: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If Officer Corps is professional….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Individual officers have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prepared themselves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Utilize their specialties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contribute to military capabilities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Hold fast to the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military virtues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….the nation can count on victory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Professionalism</a:t>
            </a: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 the Bottom Line…and</a:t>
            </a: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way we accomplish the</a:t>
            </a: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Air Force Mission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sz="280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9140" name="Rectangle 4">
            <a:extLst>
              <a:ext uri="{FF2B5EF4-FFF2-40B4-BE49-F238E27FC236}">
                <a16:creationId xmlns:a16="http://schemas.microsoft.com/office/drawing/2014/main" id="{BF983095-8AE1-2D46-AA31-35670FF0D74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THE BOTTOM LINE</a:t>
            </a:r>
          </a:p>
        </p:txBody>
      </p:sp>
      <p:pic>
        <p:nvPicPr>
          <p:cNvPr id="219142" name="Picture 6">
            <a:extLst>
              <a:ext uri="{FF2B5EF4-FFF2-40B4-BE49-F238E27FC236}">
                <a16:creationId xmlns:a16="http://schemas.microsoft.com/office/drawing/2014/main" id="{85928765-78BD-BD22-1434-19D38224F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5EC1711-7869-1765-3EC3-96B1FDC98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76FFB2E-C0D6-E551-BF89-4070070DD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EED4-537D-4B08-9EC0-45139B565B5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85279E3C-A629-2C4F-2C33-22F8F34B73A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2133600"/>
            <a:ext cx="7772400" cy="4114800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1. OATH OF OFFICE (USAFX Cadet)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2. LEARNED PROFESSIONS / 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PROFESSION OF ARMS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3. MILITARY EXPERTISE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4. ETHICS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5. RESTRAINTS ON THE USE OF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MILITARY FORCE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THE BOTTOM LINE</a:t>
            </a: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1492" name="Rectangle 4">
            <a:extLst>
              <a:ext uri="{FF2B5EF4-FFF2-40B4-BE49-F238E27FC236}">
                <a16:creationId xmlns:a16="http://schemas.microsoft.com/office/drawing/2014/main" id="{06398EE4-21E0-A33B-43AC-C19F18BA8ED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035175" y="315913"/>
            <a:ext cx="6303963" cy="654050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PROFESSIONAL OFFICER</a:t>
            </a:r>
            <a:endParaRPr lang="en-US" altLang="en-US" sz="2800" b="1" i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1493" name="Rectangle 5">
            <a:extLst>
              <a:ext uri="{FF2B5EF4-FFF2-40B4-BE49-F238E27FC236}">
                <a16:creationId xmlns:a16="http://schemas.microsoft.com/office/drawing/2014/main" id="{47CE8B60-9C81-B6D5-B7A6-1638051F5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133600"/>
            <a:ext cx="4724400" cy="457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Arial Black" panose="020B0A04020102020204" pitchFamily="34" charset="0"/>
              </a:rPr>
              <a:t>     </a:t>
            </a:r>
            <a:r>
              <a:rPr lang="en-US" altLang="en-US" sz="2800">
                <a:solidFill>
                  <a:schemeClr val="tx1"/>
                </a:solidFill>
                <a:latin typeface="Arial Black" panose="020B0A04020102020204" pitchFamily="34" charset="0"/>
              </a:rPr>
              <a:t>COURSE TOPICS</a:t>
            </a:r>
            <a:endParaRPr lang="en-US" altLang="en-US" sz="2800" b="1" i="1">
              <a:solidFill>
                <a:schemeClr val="tx1"/>
              </a:solidFill>
            </a:endParaRPr>
          </a:p>
        </p:txBody>
      </p:sp>
      <p:pic>
        <p:nvPicPr>
          <p:cNvPr id="191495" name="Picture 7">
            <a:extLst>
              <a:ext uri="{FF2B5EF4-FFF2-40B4-BE49-F238E27FC236}">
                <a16:creationId xmlns:a16="http://schemas.microsoft.com/office/drawing/2014/main" id="{3BBD659A-5297-0987-AAA4-092F2C183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82A9F9C-F1C7-1A24-BF16-60B8AA842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BAC9020-62AA-A62C-58B7-21DE1177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8CD4-3461-43E0-B8B0-2E35DEDC34CA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E86CED8F-A89D-20C2-8116-49B65FCB1F0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828800"/>
            <a:ext cx="8077200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</a:t>
            </a:r>
          </a:p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LEARNING </a:t>
            </a:r>
          </a:p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OBJECTIVES</a:t>
            </a:r>
          </a:p>
        </p:txBody>
      </p:sp>
      <p:sp>
        <p:nvSpPr>
          <p:cNvPr id="259076" name="Rectangle 4">
            <a:extLst>
              <a:ext uri="{FF2B5EF4-FFF2-40B4-BE49-F238E27FC236}">
                <a16:creationId xmlns:a16="http://schemas.microsoft.com/office/drawing/2014/main" id="{D02EA5A9-0D7E-9C21-60BE-32F5BE6337B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28600"/>
            <a:ext cx="7094538" cy="7620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PROFESSIONAL OFFICER</a:t>
            </a:r>
            <a:endParaRPr lang="en-US" altLang="en-US" sz="24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59078" name="Picture 6">
            <a:extLst>
              <a:ext uri="{FF2B5EF4-FFF2-40B4-BE49-F238E27FC236}">
                <a16:creationId xmlns:a16="http://schemas.microsoft.com/office/drawing/2014/main" id="{B3154B22-FDB4-2253-E509-CB1BEC401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8E0E00D-D4C5-9082-7432-C6CBC331A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B41C2B4-366B-C91A-A8DC-67E561770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E937-9CB5-4815-A1BF-21109BD8DEE6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7E60B1DB-02B3-1159-4FEA-10D95BFFCD8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2133600"/>
            <a:ext cx="8077200" cy="2590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The Air Force Explorers Officers’ Oath is essentially the same as taken by American Officers since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________  _______________?</a:t>
            </a:r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44E2D548-883F-FF43-28EC-85B454136E7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27334" name="Picture 6">
            <a:extLst>
              <a:ext uri="{FF2B5EF4-FFF2-40B4-BE49-F238E27FC236}">
                <a16:creationId xmlns:a16="http://schemas.microsoft.com/office/drawing/2014/main" id="{36E4C939-F481-A442-7EB6-F2D1BD182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296195F-613B-7E7C-794E-25E87F1FA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C1CF782-6E5C-378F-89A9-C75A7518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9953-0EE1-471D-9579-827DEC87BBC5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B3A3E8BA-EAD7-5D92-2BB3-CB115F302FD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057400"/>
            <a:ext cx="8077200" cy="2590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  The Air Force Explorers Officers’ Oath is essentially the same as taken by American Officers since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   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George Washington.</a:t>
            </a:r>
          </a:p>
        </p:txBody>
      </p:sp>
      <p:sp>
        <p:nvSpPr>
          <p:cNvPr id="228356" name="Rectangle 4">
            <a:extLst>
              <a:ext uri="{FF2B5EF4-FFF2-40B4-BE49-F238E27FC236}">
                <a16:creationId xmlns:a16="http://schemas.microsoft.com/office/drawing/2014/main" id="{CAAD0A0D-8788-DC27-051D-D88F6546A3C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28358" name="Picture 6">
            <a:extLst>
              <a:ext uri="{FF2B5EF4-FFF2-40B4-BE49-F238E27FC236}">
                <a16:creationId xmlns:a16="http://schemas.microsoft.com/office/drawing/2014/main" id="{51A3F2DF-1D81-89C0-28E6-7CD463A01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075D5AA-98CF-5806-5EFE-AB719FC93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E14D798-D086-9A98-E187-23A890D4E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919-F370-4F03-A240-A16345697358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29378" name="Rectangle 2">
            <a:extLst>
              <a:ext uri="{FF2B5EF4-FFF2-40B4-BE49-F238E27FC236}">
                <a16:creationId xmlns:a16="http://schemas.microsoft.com/office/drawing/2014/main" id="{202BB81A-1CFA-D2C8-1B85-09A23397698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362200"/>
            <a:ext cx="8077200" cy="2438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	The Professional Officer’s watch words of _______, _________, _______________ do not belong to West Point alone.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29380" name="Rectangle 4">
            <a:extLst>
              <a:ext uri="{FF2B5EF4-FFF2-40B4-BE49-F238E27FC236}">
                <a16:creationId xmlns:a16="http://schemas.microsoft.com/office/drawing/2014/main" id="{DAF7F8E4-B79D-9EDC-E376-69FD60C1298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29382" name="Picture 6">
            <a:extLst>
              <a:ext uri="{FF2B5EF4-FFF2-40B4-BE49-F238E27FC236}">
                <a16:creationId xmlns:a16="http://schemas.microsoft.com/office/drawing/2014/main" id="{F822CF46-C239-0699-8A60-7BE527AC8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92F8D76-319C-8239-883F-01BD33B1D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A21C49F-D317-3FC7-0F67-537412A10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09E2-A3FB-4498-A416-1A70FDE9A07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06481B57-1AAD-F680-1EE8-868934A4017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2819400"/>
            <a:ext cx="8077200" cy="2057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	The Professional Officer’s watch words of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Duty, Honor, Country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do not belong to West Point alone. </a:t>
            </a:r>
          </a:p>
        </p:txBody>
      </p:sp>
      <p:sp>
        <p:nvSpPr>
          <p:cNvPr id="230404" name="Rectangle 4">
            <a:extLst>
              <a:ext uri="{FF2B5EF4-FFF2-40B4-BE49-F238E27FC236}">
                <a16:creationId xmlns:a16="http://schemas.microsoft.com/office/drawing/2014/main" id="{08EF3FF4-91C0-8907-BA7D-6AC8F5A5617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30406" name="Picture 6">
            <a:extLst>
              <a:ext uri="{FF2B5EF4-FFF2-40B4-BE49-F238E27FC236}">
                <a16:creationId xmlns:a16="http://schemas.microsoft.com/office/drawing/2014/main" id="{1F9F2271-FC69-FDD8-9F62-289368891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8E1EDB0-5413-CCA2-DE1C-F7A23AAD2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BAE36B5-F3ED-4277-5FBA-D652D66ED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14F03-8F55-445D-B624-E8C38F36543D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6AD52D8A-EBE4-9B73-CD80-B164D1E5AAA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209800"/>
            <a:ext cx="8077200" cy="2362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Serving as an Officer is more than just a job, an Officer is a ___________ whose duties are of great importance for the government and the people of the U.S.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1428" name="Rectangle 4">
            <a:extLst>
              <a:ext uri="{FF2B5EF4-FFF2-40B4-BE49-F238E27FC236}">
                <a16:creationId xmlns:a16="http://schemas.microsoft.com/office/drawing/2014/main" id="{CA780D7E-0F43-1A7B-1E78-2D7B78A6BCA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31430" name="Picture 6">
            <a:extLst>
              <a:ext uri="{FF2B5EF4-FFF2-40B4-BE49-F238E27FC236}">
                <a16:creationId xmlns:a16="http://schemas.microsoft.com/office/drawing/2014/main" id="{A81E927C-5342-2F27-9ED9-C53886933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B642A77-11D7-1E0D-E124-9F38B6A5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053CCCF-FBA5-FF19-4CCA-3EA3D6EA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5FC-0FB2-4266-B2B5-79C4425C52DD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830F0B6A-F7D3-572B-1836-D68DCAC88D9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2133600"/>
            <a:ext cx="8077200" cy="2286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	 Serving as an Officer is more than just a job, an Officer is a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whose duties are of great importance for the government and the people of the U.S.</a:t>
            </a:r>
          </a:p>
        </p:txBody>
      </p:sp>
      <p:sp>
        <p:nvSpPr>
          <p:cNvPr id="232452" name="Rectangle 4">
            <a:extLst>
              <a:ext uri="{FF2B5EF4-FFF2-40B4-BE49-F238E27FC236}">
                <a16:creationId xmlns:a16="http://schemas.microsoft.com/office/drawing/2014/main" id="{14BAF031-7B2A-630C-77A4-E6AC58B3641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32454" name="Picture 6">
            <a:extLst>
              <a:ext uri="{FF2B5EF4-FFF2-40B4-BE49-F238E27FC236}">
                <a16:creationId xmlns:a16="http://schemas.microsoft.com/office/drawing/2014/main" id="{59530700-290D-A3EF-D491-2F0D35976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6798BE9-A371-7738-08A2-BD0F906DF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084513F-82EA-BC76-9D1B-8A1D61CE2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93C5-583E-40BE-B34D-599ED6ED0C77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33474" name="Rectangle 2">
            <a:extLst>
              <a:ext uri="{FF2B5EF4-FFF2-40B4-BE49-F238E27FC236}">
                <a16:creationId xmlns:a16="http://schemas.microsoft.com/office/drawing/2014/main" id="{BF6CDCDF-E4B3-A4B8-9D72-7836604A9CA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905000"/>
            <a:ext cx="8077200" cy="3429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	Like traditionally thought of professions, like the Clergy, Teachers, Attorneys, CPA, Physicians, Professionals are defined as a specialized _______ and provide a sense of ________________   ____________.</a:t>
            </a: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3476" name="Rectangle 4">
            <a:extLst>
              <a:ext uri="{FF2B5EF4-FFF2-40B4-BE49-F238E27FC236}">
                <a16:creationId xmlns:a16="http://schemas.microsoft.com/office/drawing/2014/main" id="{FAFBF863-991E-94F4-ABF1-3A1A41DE5A1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33478" name="Picture 6">
            <a:extLst>
              <a:ext uri="{FF2B5EF4-FFF2-40B4-BE49-F238E27FC236}">
                <a16:creationId xmlns:a16="http://schemas.microsoft.com/office/drawing/2014/main" id="{36CD739C-DA10-10D2-495B-894FFE122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1E553CD-967E-0082-3E16-7C714325C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98940FD-E185-E97B-3AF6-DAB2125DE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02F2-B1F1-40C8-8BA8-02FD21BA91BA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0E846E99-CEE9-B3C3-9745-60411B44704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133600"/>
            <a:ext cx="8077200" cy="2667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Like traditional thought of professions, like the Clergy, Teachers, Attorneys, CPA, Physicians, Professionals are defined as a specialized </a:t>
            </a: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expertise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provide a sense of </a:t>
            </a: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corporate identity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34500" name="Rectangle 4">
            <a:extLst>
              <a:ext uri="{FF2B5EF4-FFF2-40B4-BE49-F238E27FC236}">
                <a16:creationId xmlns:a16="http://schemas.microsoft.com/office/drawing/2014/main" id="{8CC58CF8-5C2E-9267-D870-62CEFD925BB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34502" name="Picture 6">
            <a:extLst>
              <a:ext uri="{FF2B5EF4-FFF2-40B4-BE49-F238E27FC236}">
                <a16:creationId xmlns:a16="http://schemas.microsoft.com/office/drawing/2014/main" id="{EBDA56BE-2CF0-CBF1-70CE-3C113ADFA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07DDD07-3FB3-264F-82DA-18B41C3A4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371A4F6-26AC-1494-C01E-1F796EAD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8AE-8C7A-4CCE-826B-D98EB1978B1C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35522" name="Rectangle 2">
            <a:extLst>
              <a:ext uri="{FF2B5EF4-FFF2-40B4-BE49-F238E27FC236}">
                <a16:creationId xmlns:a16="http://schemas.microsoft.com/office/drawing/2014/main" id="{63789470-3F78-25F3-6BE0-1869DBAABA7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057400"/>
            <a:ext cx="8077200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	The Officer Corp was not really professionalized until the Napoleonic Wars. Requirements of mass armies became a necessity when specialties were needed for ____________, __________ __________  and ____________ skills.</a:t>
            </a:r>
          </a:p>
        </p:txBody>
      </p:sp>
      <p:sp>
        <p:nvSpPr>
          <p:cNvPr id="235524" name="Rectangle 4">
            <a:extLst>
              <a:ext uri="{FF2B5EF4-FFF2-40B4-BE49-F238E27FC236}">
                <a16:creationId xmlns:a16="http://schemas.microsoft.com/office/drawing/2014/main" id="{D9D6820E-A51C-FB47-C739-7777137D62C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35526" name="Picture 6">
            <a:extLst>
              <a:ext uri="{FF2B5EF4-FFF2-40B4-BE49-F238E27FC236}">
                <a16:creationId xmlns:a16="http://schemas.microsoft.com/office/drawing/2014/main" id="{BF45AEEE-7759-28C7-DC2F-6EF78714F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530A393-2C6C-A1FF-42CB-AA6320A23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D40701F-B249-EE3F-8D3F-1A5276741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B74C-280B-4461-B95F-C17893193D2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2514" name="Rectangle 2">
            <a:extLst>
              <a:ext uri="{FF2B5EF4-FFF2-40B4-BE49-F238E27FC236}">
                <a16:creationId xmlns:a16="http://schemas.microsoft.com/office/drawing/2014/main" id="{2507C29F-ED93-EEC2-07B1-DB22F6199C3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667000" y="609600"/>
            <a:ext cx="57912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PROFESSIONAL OFFICER</a:t>
            </a:r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2C9F94FF-FD50-F11B-FD49-AF8D97248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657600"/>
            <a:ext cx="5334000" cy="8382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 OATH OF OFFICE</a:t>
            </a:r>
          </a:p>
        </p:txBody>
      </p:sp>
      <p:pic>
        <p:nvPicPr>
          <p:cNvPr id="192519" name="Picture 7">
            <a:extLst>
              <a:ext uri="{FF2B5EF4-FFF2-40B4-BE49-F238E27FC236}">
                <a16:creationId xmlns:a16="http://schemas.microsoft.com/office/drawing/2014/main" id="{60D8DEEE-4A92-D438-1810-534486FF7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2EF1721-9116-D4C2-4988-70D4EFE9D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ACDA521-41E2-596F-B6A9-98A1C0C41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8B2-2062-4148-A968-D842D85FC59E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AAD631BB-FF58-20FD-50A6-8486A5AD73C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981200"/>
            <a:ext cx="8077200" cy="3200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	The Officer Corp was not really professionalized until the Napoleonic Wars. Requirements of mass armies became a necessity when specialties were needed for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Logistics, Artillery Expertise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Leadership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skills.</a:t>
            </a:r>
          </a:p>
        </p:txBody>
      </p:sp>
      <p:sp>
        <p:nvSpPr>
          <p:cNvPr id="236548" name="Rectangle 4">
            <a:extLst>
              <a:ext uri="{FF2B5EF4-FFF2-40B4-BE49-F238E27FC236}">
                <a16:creationId xmlns:a16="http://schemas.microsoft.com/office/drawing/2014/main" id="{F06EAF13-8734-3C1E-A3AC-5E7A5C86523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36550" name="Picture 6">
            <a:extLst>
              <a:ext uri="{FF2B5EF4-FFF2-40B4-BE49-F238E27FC236}">
                <a16:creationId xmlns:a16="http://schemas.microsoft.com/office/drawing/2014/main" id="{0E8744D9-5582-03D8-7DC0-25FFF6376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15A73C8-950B-E698-450F-DBE42DA60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44DCCC4-DC05-D19A-EE5E-1C9FFFAB8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F924-490A-49A6-8AD5-B75D3A10ED8A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A627F33D-EED1-FD51-6AB8-EB922065701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981200"/>
            <a:ext cx="8077200" cy="4267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Because Armed Forces are major threats to _____________ &amp; ___________ by law, Officer Corp. is somewhat self-regulating, however with significant controls.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The US Forces were constituted to serve the _________, and no other purpose.</a:t>
            </a:r>
          </a:p>
        </p:txBody>
      </p:sp>
      <p:sp>
        <p:nvSpPr>
          <p:cNvPr id="237572" name="Rectangle 4">
            <a:extLst>
              <a:ext uri="{FF2B5EF4-FFF2-40B4-BE49-F238E27FC236}">
                <a16:creationId xmlns:a16="http://schemas.microsoft.com/office/drawing/2014/main" id="{0DB20AC3-7B45-6900-BBCD-20F8D09A175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37574" name="Picture 6">
            <a:extLst>
              <a:ext uri="{FF2B5EF4-FFF2-40B4-BE49-F238E27FC236}">
                <a16:creationId xmlns:a16="http://schemas.microsoft.com/office/drawing/2014/main" id="{6F85530F-90BE-4774-134F-9E072FFDA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18C9E9A-695C-656B-199B-535F883E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32002ED-5EC4-8047-8241-7DBEF2796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05C-1904-4B4D-993B-6D7F17265817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238594" name="Rectangle 2">
            <a:extLst>
              <a:ext uri="{FF2B5EF4-FFF2-40B4-BE49-F238E27FC236}">
                <a16:creationId xmlns:a16="http://schemas.microsoft.com/office/drawing/2014/main" id="{DA690EDA-FB76-1249-6222-8269FA267F3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981200"/>
            <a:ext cx="8077200" cy="4114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 Because Armed Forces are major threats to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liberty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&amp;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government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by law, Officer Corp. is somewhat self-regulating, however with significant controls.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The US Forces were constituted to serve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public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and no other purpose.</a:t>
            </a:r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0C8B6421-BAA7-DBD8-399B-D6419007F6F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38598" name="Picture 6">
            <a:extLst>
              <a:ext uri="{FF2B5EF4-FFF2-40B4-BE49-F238E27FC236}">
                <a16:creationId xmlns:a16="http://schemas.microsoft.com/office/drawing/2014/main" id="{88F83A2C-C9E7-BFD4-8828-65DD2FA34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7E212A5-9A80-AD4B-FEB7-1FFA1E8E4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9AEF35-6933-3ED4-2F83-7AAEF753D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22AB-700A-46EB-A6FC-D4088689523F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239618" name="Rectangle 2">
            <a:extLst>
              <a:ext uri="{FF2B5EF4-FFF2-40B4-BE49-F238E27FC236}">
                <a16:creationId xmlns:a16="http://schemas.microsoft.com/office/drawing/2014/main" id="{79602A9D-4A57-9970-5811-680582059F8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752600"/>
            <a:ext cx="8077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 The U.S. Air Force Officers serve two roles, ___________ specialist and _________   __________, Military Officers first, Specialists second.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HOWEVER, U.S. Air Force takes it to a different level as an AF Officer ________________ FIRST, and _____________ SECOND.</a:t>
            </a: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9620" name="Rectangle 4">
            <a:extLst>
              <a:ext uri="{FF2B5EF4-FFF2-40B4-BE49-F238E27FC236}">
                <a16:creationId xmlns:a16="http://schemas.microsoft.com/office/drawing/2014/main" id="{83238830-C56F-87B2-5A9C-14711AD8768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39622" name="Picture 6">
            <a:extLst>
              <a:ext uri="{FF2B5EF4-FFF2-40B4-BE49-F238E27FC236}">
                <a16:creationId xmlns:a16="http://schemas.microsoft.com/office/drawing/2014/main" id="{59914F4D-CCEC-CC8B-BABE-E0351C926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D8A0ED6-0B4F-35D8-FC07-47F12AEE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4DFD9BC-6F04-AF5B-7523-54672ECC0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0874F-5C0A-46F7-A5B7-5772B8D21D3C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240642" name="Rectangle 2">
            <a:extLst>
              <a:ext uri="{FF2B5EF4-FFF2-40B4-BE49-F238E27FC236}">
                <a16:creationId xmlns:a16="http://schemas.microsoft.com/office/drawing/2014/main" id="{9FC74739-8619-647D-AAC5-81FCA1F3C6B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 The U.S. Air Force Officers serve two roles,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Technical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specialist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Military Professional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Military Officers first, Specialists second.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HOWEVER, U.S. Air Force takes it to a different level as an AF Officer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FIRST,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Specialist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SECOND.</a:t>
            </a:r>
          </a:p>
        </p:txBody>
      </p:sp>
      <p:sp>
        <p:nvSpPr>
          <p:cNvPr id="240644" name="Rectangle 4">
            <a:extLst>
              <a:ext uri="{FF2B5EF4-FFF2-40B4-BE49-F238E27FC236}">
                <a16:creationId xmlns:a16="http://schemas.microsoft.com/office/drawing/2014/main" id="{F69B8D39-063B-AD09-2E5A-E251E9F5D33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40646" name="Picture 6">
            <a:extLst>
              <a:ext uri="{FF2B5EF4-FFF2-40B4-BE49-F238E27FC236}">
                <a16:creationId xmlns:a16="http://schemas.microsoft.com/office/drawing/2014/main" id="{BF4F41CA-01A1-A6AF-C5BB-FBDD0EB8C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DDEE19-1642-7491-3A51-07EC0222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78A524F-59A8-AE71-D14D-93C990DF4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0C86-0664-43EE-8CC0-0D0D11B06260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241666" name="Rectangle 2">
            <a:extLst>
              <a:ext uri="{FF2B5EF4-FFF2-40B4-BE49-F238E27FC236}">
                <a16:creationId xmlns:a16="http://schemas.microsoft.com/office/drawing/2014/main" id="{7FABB2F2-5CC0-27C7-DEC7-C92EB4F7400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2209800"/>
            <a:ext cx="8077200" cy="3124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	The Armed Forces exist to serve the _________  ________, providing the deter to ______. Should its deter to war fail, it then exists to ________ and __________ war to the advantage of the US.</a:t>
            </a:r>
          </a:p>
        </p:txBody>
      </p:sp>
      <p:sp>
        <p:nvSpPr>
          <p:cNvPr id="241668" name="Rectangle 4">
            <a:extLst>
              <a:ext uri="{FF2B5EF4-FFF2-40B4-BE49-F238E27FC236}">
                <a16:creationId xmlns:a16="http://schemas.microsoft.com/office/drawing/2014/main" id="{7C7856C2-80D2-4964-A545-9C8397C4BAD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41670" name="Picture 6">
            <a:extLst>
              <a:ext uri="{FF2B5EF4-FFF2-40B4-BE49-F238E27FC236}">
                <a16:creationId xmlns:a16="http://schemas.microsoft.com/office/drawing/2014/main" id="{8389B2D0-5324-FD94-6E63-00C01D0FA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EBA7185-14C3-B1A1-0347-1B6F08A52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21ED84E-D2E1-1F74-376E-5403E8226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F8E-F222-4E31-BE0C-C2D615A38CAC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42690" name="Rectangle 2">
            <a:extLst>
              <a:ext uri="{FF2B5EF4-FFF2-40B4-BE49-F238E27FC236}">
                <a16:creationId xmlns:a16="http://schemas.microsoft.com/office/drawing/2014/main" id="{73EA62EA-3E40-7364-573F-84B23BF9EA6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2133600"/>
            <a:ext cx="8077200" cy="2667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	The Armed Forces exist to serve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United States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providing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deter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war. Should deter to war fail, it then exists to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fight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conclude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war to the advantage of the US.</a:t>
            </a:r>
          </a:p>
        </p:txBody>
      </p:sp>
      <p:sp>
        <p:nvSpPr>
          <p:cNvPr id="242692" name="Rectangle 4">
            <a:extLst>
              <a:ext uri="{FF2B5EF4-FFF2-40B4-BE49-F238E27FC236}">
                <a16:creationId xmlns:a16="http://schemas.microsoft.com/office/drawing/2014/main" id="{99973B2D-E472-C39C-F2AE-4DE6F55EEAD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42694" name="Picture 6">
            <a:extLst>
              <a:ext uri="{FF2B5EF4-FFF2-40B4-BE49-F238E27FC236}">
                <a16:creationId xmlns:a16="http://schemas.microsoft.com/office/drawing/2014/main" id="{3412DF80-2E19-9794-E0FA-C05E132FA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BB6ECF8-56B7-E92A-F13D-6BE867065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DB2CEB8-E5B1-6518-8CE8-A10B42BD8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79F7-7C12-4F99-A15B-3E00BA786040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243714" name="Rectangle 2">
            <a:extLst>
              <a:ext uri="{FF2B5EF4-FFF2-40B4-BE49-F238E27FC236}">
                <a16:creationId xmlns:a16="http://schemas.microsoft.com/office/drawing/2014/main" id="{8BF157DD-E8E5-2500-45ED-9B792E08831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 The US Armed Force DO NOT: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(1) Exist for ___________,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(2) as a source of _______________,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(3) a market for American ___________,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(4) a social _______  ______ for social engineering, or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(5) exist as an __________  _________  agency.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43716" name="Rectangle 4">
            <a:extLst>
              <a:ext uri="{FF2B5EF4-FFF2-40B4-BE49-F238E27FC236}">
                <a16:creationId xmlns:a16="http://schemas.microsoft.com/office/drawing/2014/main" id="{3CC6B116-31F5-E81D-3811-593A12312EF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43718" name="Picture 6">
            <a:extLst>
              <a:ext uri="{FF2B5EF4-FFF2-40B4-BE49-F238E27FC236}">
                <a16:creationId xmlns:a16="http://schemas.microsoft.com/office/drawing/2014/main" id="{B848EF76-62F9-1361-59E8-E9907EB08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2FCA0E4-10C9-7526-A5B3-4D6D016AF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24DCFBB-65A6-145C-0734-B8E959C33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07A51-28AA-4A16-9209-327740FD8C38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1E908366-6D53-E4D3-64A8-BEA20A8415B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343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  The US Armed Force DO NOT: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(1) Exist for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themselves,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(2) as a source of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employment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(3) a market for American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industry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(4) a social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welfare tool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for social engineering, or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(5) exist as an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internal police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agency. </a:t>
            </a:r>
          </a:p>
        </p:txBody>
      </p:sp>
      <p:sp>
        <p:nvSpPr>
          <p:cNvPr id="244740" name="Rectangle 4">
            <a:extLst>
              <a:ext uri="{FF2B5EF4-FFF2-40B4-BE49-F238E27FC236}">
                <a16:creationId xmlns:a16="http://schemas.microsoft.com/office/drawing/2014/main" id="{BB47AB1E-C61E-8F27-719E-12F4EAE90B2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44742" name="Picture 6">
            <a:extLst>
              <a:ext uri="{FF2B5EF4-FFF2-40B4-BE49-F238E27FC236}">
                <a16:creationId xmlns:a16="http://schemas.microsoft.com/office/drawing/2014/main" id="{AB1D39A5-A2B2-DB84-60D9-825CD87ED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82D43A3-6B56-5E39-155B-DFC24BEDA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16B0EFB-0284-C8B2-3EDB-FF09C193F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8647-BD5C-4B38-941F-5F304D686694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245762" name="Rectangle 2">
            <a:extLst>
              <a:ext uri="{FF2B5EF4-FFF2-40B4-BE49-F238E27FC236}">
                <a16:creationId xmlns:a16="http://schemas.microsoft.com/office/drawing/2014/main" id="{8C15A1B5-CA97-B17D-C62A-F0508947DA2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 The Professional role DEMANDS that each Air Force Officer UNDERSTAND: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(1) the __________ of war,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(2) Capabilities of ___________ power,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(3) Roles of air forces in ___________,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(4) how the officer’s specialty contributes to _______   _________ accomplishment, and (5) understand their duty to acquire and maintain ___________  _____________. </a:t>
            </a:r>
          </a:p>
        </p:txBody>
      </p:sp>
      <p:sp>
        <p:nvSpPr>
          <p:cNvPr id="245764" name="Rectangle 4">
            <a:extLst>
              <a:ext uri="{FF2B5EF4-FFF2-40B4-BE49-F238E27FC236}">
                <a16:creationId xmlns:a16="http://schemas.microsoft.com/office/drawing/2014/main" id="{2E9101EB-5C64-23FE-4322-BE1F3E805A8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45766" name="Picture 6">
            <a:extLst>
              <a:ext uri="{FF2B5EF4-FFF2-40B4-BE49-F238E27FC236}">
                <a16:creationId xmlns:a16="http://schemas.microsoft.com/office/drawing/2014/main" id="{77EB11E1-0097-A5D1-B24D-C54076D9C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1F55854-86FF-FE17-1463-7890624F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1B40201-22E7-B103-B64B-48B9BD28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023A-EEE5-4AE8-BDD1-A2E70435059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6047681B-BCFB-4D43-1A49-F4ED931D3AA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Air Force oath: essentially the same as taken by American Officers since George Washington.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Their watch words: Duty, Honor, Country       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(Do not belong to West Point alone)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Serving is more than just a job.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Officers are professionals whose duties are of great importance for the government and the people of the United States.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If your calling is accepted as professionals, the nation will be served well.</a:t>
            </a:r>
          </a:p>
        </p:txBody>
      </p:sp>
      <p:sp>
        <p:nvSpPr>
          <p:cNvPr id="194564" name="Rectangle 4">
            <a:extLst>
              <a:ext uri="{FF2B5EF4-FFF2-40B4-BE49-F238E27FC236}">
                <a16:creationId xmlns:a16="http://schemas.microsoft.com/office/drawing/2014/main" id="{7EB185A8-2253-D24C-9D1E-5CE423C4521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878013" y="241300"/>
            <a:ext cx="6778625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OATH OF OFFICE</a:t>
            </a:r>
          </a:p>
        </p:txBody>
      </p:sp>
      <p:pic>
        <p:nvPicPr>
          <p:cNvPr id="194566" name="Picture 6">
            <a:extLst>
              <a:ext uri="{FF2B5EF4-FFF2-40B4-BE49-F238E27FC236}">
                <a16:creationId xmlns:a16="http://schemas.microsoft.com/office/drawing/2014/main" id="{8B9040F0-3B2A-7F80-1F42-7DE20E4F1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D19EDE3-47AD-3D59-2C79-C6F12450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0472BDF-0B7D-18A5-8D48-3BA7DB3B8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0DCF-6B09-47A6-8AAC-887D9979F5B1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B9427D7F-2691-F9A2-FD66-EA1E4A69CA5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 The Professional role DEMANDS that each Air Force Officer UNDERSTAND: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(1) the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purpose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war,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(2) Capabilities of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aerospace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power,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(3) Roles of air forces in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warfare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(4) how the officer’s specialty contributes to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unit mission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accomplishment, and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(5) understand their duty to acquire and maintain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 expertise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</p:txBody>
      </p:sp>
      <p:sp>
        <p:nvSpPr>
          <p:cNvPr id="246788" name="Rectangle 4">
            <a:extLst>
              <a:ext uri="{FF2B5EF4-FFF2-40B4-BE49-F238E27FC236}">
                <a16:creationId xmlns:a16="http://schemas.microsoft.com/office/drawing/2014/main" id="{187835A8-DAA1-62FC-833D-88842BEFAD8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46790" name="Picture 6">
            <a:extLst>
              <a:ext uri="{FF2B5EF4-FFF2-40B4-BE49-F238E27FC236}">
                <a16:creationId xmlns:a16="http://schemas.microsoft.com/office/drawing/2014/main" id="{8098C2F5-CCE9-A701-8488-F10FD98D2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E1F328C-5E1E-3AEB-3095-11290E618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A66FEBA-AA83-6EE2-674E-92AFEE18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F6E-06ED-4A82-99FF-871EC102AED0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247810" name="Rectangle 2">
            <a:extLst>
              <a:ext uri="{FF2B5EF4-FFF2-40B4-BE49-F238E27FC236}">
                <a16:creationId xmlns:a16="http://schemas.microsoft.com/office/drawing/2014/main" id="{EE2406E8-39E0-8CEC-A1B1-EA042F2EAEC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11.	Ethically, traditional Military Virtues include: integrity, _____________, loyalty, _________ and ________ courage, and ____-___________.  Though some have strong religious sanctions, military interest in virtues is that they are PRACTICAL, and needed because of the nature of ____________   __________.</a:t>
            </a:r>
          </a:p>
        </p:txBody>
      </p:sp>
      <p:sp>
        <p:nvSpPr>
          <p:cNvPr id="247812" name="Rectangle 4">
            <a:extLst>
              <a:ext uri="{FF2B5EF4-FFF2-40B4-BE49-F238E27FC236}">
                <a16:creationId xmlns:a16="http://schemas.microsoft.com/office/drawing/2014/main" id="{C0704448-87FC-7EA9-0B75-98E14F79A8D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47814" name="Picture 6">
            <a:extLst>
              <a:ext uri="{FF2B5EF4-FFF2-40B4-BE49-F238E27FC236}">
                <a16:creationId xmlns:a16="http://schemas.microsoft.com/office/drawing/2014/main" id="{94E9943B-4AE6-6D30-2270-6BFA8AD3B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2A3E4C1-CB5D-24FE-FAF2-4167A0E55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9D658B8-8EBB-DFED-AB7F-4BFD3B452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388B6-6CD0-4729-8942-4BB30F37C505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248834" name="Rectangle 2">
            <a:extLst>
              <a:ext uri="{FF2B5EF4-FFF2-40B4-BE49-F238E27FC236}">
                <a16:creationId xmlns:a16="http://schemas.microsoft.com/office/drawing/2014/main" id="{9468CD83-E69B-4936-96C6-2FE74B046B1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11.	Ethically, traditional Military Virtues include: integrity,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initiative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loyalty,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physical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moral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courage,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self-sacrifice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Though some have strong religious sanctions, military interest in virtues is that they are PRACTICAL, and needed because of the nature of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wartime duty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248836" name="Rectangle 4">
            <a:extLst>
              <a:ext uri="{FF2B5EF4-FFF2-40B4-BE49-F238E27FC236}">
                <a16:creationId xmlns:a16="http://schemas.microsoft.com/office/drawing/2014/main" id="{EB0646D6-B16E-1061-91AF-C07AF1A092B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48838" name="Picture 6">
            <a:extLst>
              <a:ext uri="{FF2B5EF4-FFF2-40B4-BE49-F238E27FC236}">
                <a16:creationId xmlns:a16="http://schemas.microsoft.com/office/drawing/2014/main" id="{52B754D1-1475-B212-C672-B5195AD78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0DF9F79-210F-0271-A99E-0BC6B48E8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D4AD960-C9C8-24D2-52EF-5CD69C13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455D-2149-474F-A5F5-5A4407E5B20C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249858" name="Rectangle 2">
            <a:extLst>
              <a:ext uri="{FF2B5EF4-FFF2-40B4-BE49-F238E27FC236}">
                <a16:creationId xmlns:a16="http://schemas.microsoft.com/office/drawing/2014/main" id="{3161376B-ACCD-E582-DCC3-481881A58C9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981200"/>
            <a:ext cx="8382000" cy="3505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12. Though war is violent, violence should be restrained for two reasons,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(1) War is an instrument of _________ ________ and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(2) it is the essence of our ___________  ________.</a:t>
            </a:r>
          </a:p>
        </p:txBody>
      </p:sp>
      <p:sp>
        <p:nvSpPr>
          <p:cNvPr id="249860" name="Rectangle 4">
            <a:extLst>
              <a:ext uri="{FF2B5EF4-FFF2-40B4-BE49-F238E27FC236}">
                <a16:creationId xmlns:a16="http://schemas.microsoft.com/office/drawing/2014/main" id="{2D028FE8-D150-76BE-C9B7-2C592B80DC8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49862" name="Picture 6">
            <a:extLst>
              <a:ext uri="{FF2B5EF4-FFF2-40B4-BE49-F238E27FC236}">
                <a16:creationId xmlns:a16="http://schemas.microsoft.com/office/drawing/2014/main" id="{52A351B3-4EF8-B28C-36A5-D57424BB4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7FA8223-7A48-12C1-1BBE-AFB04B4BE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A41EE66-0AE5-81ED-D68E-F8BDE8B2C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6B38-3BD8-4C77-89C3-DF93BE3A9E08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AF2A11E1-3DC2-FD28-BB5B-76223D86BEC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2438400"/>
            <a:ext cx="8305800" cy="3505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12. Though war is violent, violence should be restrained for two reasons,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(1) War is an instrument of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political policy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(2) it is the essence of our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national being.</a:t>
            </a:r>
          </a:p>
        </p:txBody>
      </p:sp>
      <p:sp>
        <p:nvSpPr>
          <p:cNvPr id="250884" name="Rectangle 4">
            <a:extLst>
              <a:ext uri="{FF2B5EF4-FFF2-40B4-BE49-F238E27FC236}">
                <a16:creationId xmlns:a16="http://schemas.microsoft.com/office/drawing/2014/main" id="{B03FB70C-68FD-8BDE-AAF5-CC369B297CE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50886" name="Picture 6">
            <a:extLst>
              <a:ext uri="{FF2B5EF4-FFF2-40B4-BE49-F238E27FC236}">
                <a16:creationId xmlns:a16="http://schemas.microsoft.com/office/drawing/2014/main" id="{C75F84F8-CC01-DDC7-76FD-FB9465A04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270DE01-1666-AF29-0942-D546F221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538679A-21C7-036F-F8C3-BC063EBDE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E4B0-71BC-41D1-909A-4BCBAF17B776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251906" name="Rectangle 2">
            <a:extLst>
              <a:ext uri="{FF2B5EF4-FFF2-40B4-BE49-F238E27FC236}">
                <a16:creationId xmlns:a16="http://schemas.microsoft.com/office/drawing/2014/main" id="{1D1F2BE9-B4FA-A730-255A-D84FC829C39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524000"/>
            <a:ext cx="8610600" cy="4876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13. The Basis of Restrictions of Armed Forces come from: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(1) Customary ____________ law,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(2) Charter of the ________   __________,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(3) the Moral / Philosophical foundations rest on ____________,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(4) War must be pursued only for ________  ________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(5) War comes after __________ means fail,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(6) War must have a probability of ___________,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(7) the Good to be achieved must outweigh __________,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(8) military must discriminate, i.e., ________________ vs ___________________.</a:t>
            </a:r>
          </a:p>
        </p:txBody>
      </p:sp>
      <p:sp>
        <p:nvSpPr>
          <p:cNvPr id="251908" name="Rectangle 4">
            <a:extLst>
              <a:ext uri="{FF2B5EF4-FFF2-40B4-BE49-F238E27FC236}">
                <a16:creationId xmlns:a16="http://schemas.microsoft.com/office/drawing/2014/main" id="{6A07A27E-672E-1D1F-4278-803AB59DCDA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51910" name="Picture 6">
            <a:extLst>
              <a:ext uri="{FF2B5EF4-FFF2-40B4-BE49-F238E27FC236}">
                <a16:creationId xmlns:a16="http://schemas.microsoft.com/office/drawing/2014/main" id="{FB03E3B2-3E11-6B8B-2322-B1D3B84EE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4872F49-9440-9A3B-5D73-67C751572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FA7938F-C0D7-D57F-2984-83B174DD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EA7F-4858-4609-9C03-04024627CE5B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54E62656-74F2-A4B2-8052-85B210A6958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524000"/>
            <a:ext cx="8686800" cy="4953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13. The Basis of Restrictions of Armed Forces come from: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(1) Customary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law,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(2) Charter of the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United Nations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(3) the Moral / Philosophical foundations rest on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Christianity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(4) War must be pursued only for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just cause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(5) War comes after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peaceable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means fail,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(6) War must have a probability of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Success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(7) the Good to be achieved must outweigh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damages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(8) military must discriminate, i.e.,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combatants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vs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non-combatants.</a:t>
            </a:r>
          </a:p>
        </p:txBody>
      </p:sp>
      <p:sp>
        <p:nvSpPr>
          <p:cNvPr id="252932" name="Rectangle 4">
            <a:extLst>
              <a:ext uri="{FF2B5EF4-FFF2-40B4-BE49-F238E27FC236}">
                <a16:creationId xmlns:a16="http://schemas.microsoft.com/office/drawing/2014/main" id="{80507C6D-E184-6B2E-71E4-54F1885242B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52934" name="Picture 6">
            <a:extLst>
              <a:ext uri="{FF2B5EF4-FFF2-40B4-BE49-F238E27FC236}">
                <a16:creationId xmlns:a16="http://schemas.microsoft.com/office/drawing/2014/main" id="{087165FE-4466-FF25-161C-153FA83AE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94DF10D-D7B7-7EDA-255B-23B8BE3E8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5620CB6-FE94-7348-C2E9-4568170A4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BF67-F778-44CD-91B0-6DECDC79EF4A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253954" name="Rectangle 2">
            <a:extLst>
              <a:ext uri="{FF2B5EF4-FFF2-40B4-BE49-F238E27FC236}">
                <a16:creationId xmlns:a16="http://schemas.microsoft.com/office/drawing/2014/main" id="{AB7DEA72-2ED4-0A63-C175-1030685501F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14. The Armed Forces are bound by (LOAC) ________ of _________ ____________ which are composed by customs and ____________ law. Some of its purposes include:  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(1) to diminish the adverse effects of ___________,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(2) protect people from unnecessary ___________, (3) to safeguard fundamental _________ _____________,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(4) prevent degeneration of organized conflict into ________ and __________, and to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(5) facilitate restoration of ________.</a:t>
            </a:r>
          </a:p>
        </p:txBody>
      </p:sp>
      <p:sp>
        <p:nvSpPr>
          <p:cNvPr id="253956" name="Rectangle 4">
            <a:extLst>
              <a:ext uri="{FF2B5EF4-FFF2-40B4-BE49-F238E27FC236}">
                <a16:creationId xmlns:a16="http://schemas.microsoft.com/office/drawing/2014/main" id="{27115929-7BFF-396F-FCD2-B8E55C374D9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53958" name="Picture 6">
            <a:extLst>
              <a:ext uri="{FF2B5EF4-FFF2-40B4-BE49-F238E27FC236}">
                <a16:creationId xmlns:a16="http://schemas.microsoft.com/office/drawing/2014/main" id="{654CCF79-15E0-E640-B905-0AA51149C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E1553F1-A5F3-B975-5955-D9473940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0A8F1C4-33CB-58FA-CFE1-D1325CFC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44277-D630-4AA5-9B43-6F4A124C5EF3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254978" name="Rectangle 2">
            <a:extLst>
              <a:ext uri="{FF2B5EF4-FFF2-40B4-BE49-F238E27FC236}">
                <a16:creationId xmlns:a16="http://schemas.microsoft.com/office/drawing/2014/main" id="{A63E8F18-BC75-1340-7DF1-D842A5893BD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447800"/>
            <a:ext cx="8077200" cy="4953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14. The Armed Forces are bound by (LOAC)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Law of Armed Conflict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which are composed by customs and international law. Some of its purposes include:  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(1) to diminish the adverse effects of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conflict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(2) protect people from unnecessary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injury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(3) to safeguard fundamental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rights suffering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(4) prevent degeneration of organized conflict into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savagery and brutality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and to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(5) facilitate restoration of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peace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254980" name="Rectangle 4">
            <a:extLst>
              <a:ext uri="{FF2B5EF4-FFF2-40B4-BE49-F238E27FC236}">
                <a16:creationId xmlns:a16="http://schemas.microsoft.com/office/drawing/2014/main" id="{C491390F-4332-8926-629F-5D4331CDDD6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54982" name="Picture 6">
            <a:extLst>
              <a:ext uri="{FF2B5EF4-FFF2-40B4-BE49-F238E27FC236}">
                <a16:creationId xmlns:a16="http://schemas.microsoft.com/office/drawing/2014/main" id="{A8EEC89B-51F5-0239-E9A0-7D756CBCB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C961AAD-CE0F-0942-DD53-22305CD7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7B80810-84FD-A094-A0E2-D6826B7A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0D1-C0B4-4A51-AC04-BE9C7CDA244D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256002" name="Rectangle 2">
            <a:extLst>
              <a:ext uri="{FF2B5EF4-FFF2-40B4-BE49-F238E27FC236}">
                <a16:creationId xmlns:a16="http://schemas.microsoft.com/office/drawing/2014/main" id="{E4CF5958-F4C2-C293-2875-66CAF32ED6E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077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15. If the Officer Corps is professional, then Individual officers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(1) must have to __________________,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(2) contribute to military ___________, and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(3) hold fast to the military __________.</a:t>
            </a:r>
          </a:p>
        </p:txBody>
      </p:sp>
      <p:sp>
        <p:nvSpPr>
          <p:cNvPr id="256004" name="Rectangle 4">
            <a:extLst>
              <a:ext uri="{FF2B5EF4-FFF2-40B4-BE49-F238E27FC236}">
                <a16:creationId xmlns:a16="http://schemas.microsoft.com/office/drawing/2014/main" id="{2280CD65-F0A0-B4F8-B68D-00F0AFA663B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56006" name="Picture 6">
            <a:extLst>
              <a:ext uri="{FF2B5EF4-FFF2-40B4-BE49-F238E27FC236}">
                <a16:creationId xmlns:a16="http://schemas.microsoft.com/office/drawing/2014/main" id="{B765953E-E82B-73A2-9E27-A4D79E14F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691D6F6-5E61-7049-3D4B-D5531442F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E6BD644-F64E-7462-D29A-B77A0B925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108B-B6C9-4BDD-93E0-AFD266D0857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21DF9948-6C46-414C-0190-634F3CE8022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The Oath…(for USAFX Cadet Officer)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_________________, having been appointed a Cadet 2</a:t>
            </a:r>
            <a:r>
              <a:rPr lang="en-US" altLang="en-US" sz="2400" baseline="30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nd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Lt., in the United States Air Force Explorers, do solemnly swear (or affirm) that I will support and defend the Constitution of the United States against all enemies, foreign and domestic; 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that I will bear true faith and allegiance to the same;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that I take this obligation freely, without any mental reservation or purpose of evasion;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that I will well and faithfully discharge the duties of the office upon which I am about to enter.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 HELP ME GOD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</p:txBody>
      </p:sp>
      <p:sp>
        <p:nvSpPr>
          <p:cNvPr id="198660" name="Rectangle 4">
            <a:extLst>
              <a:ext uri="{FF2B5EF4-FFF2-40B4-BE49-F238E27FC236}">
                <a16:creationId xmlns:a16="http://schemas.microsoft.com/office/drawing/2014/main" id="{B97BDD8F-5BD3-66E4-ADAA-5F2217D0AEE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878013" y="241300"/>
            <a:ext cx="6778625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OATH OF OFFICE </a:t>
            </a:r>
          </a:p>
        </p:txBody>
      </p:sp>
      <p:pic>
        <p:nvPicPr>
          <p:cNvPr id="198663" name="Picture 7">
            <a:extLst>
              <a:ext uri="{FF2B5EF4-FFF2-40B4-BE49-F238E27FC236}">
                <a16:creationId xmlns:a16="http://schemas.microsoft.com/office/drawing/2014/main" id="{B87D58A5-0613-F90F-EFC3-5AA956B4B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87F736D-8594-5791-ECFB-F650457EF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5FED94F-DDB6-4BF4-9B6E-CE1E72E1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5B64-9EFD-4E6C-ACD6-970D44C4B630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1BC522D1-CB54-6DD8-05B5-F39E424B03D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209800"/>
            <a:ext cx="8305800" cy="3048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15. If the Officer Corps is professional, then Individual officers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(1) must have to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prepare themselves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(2) contribute to military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capabilities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and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(3) hold fast to the military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virtues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257028" name="Rectangle 4">
            <a:extLst>
              <a:ext uri="{FF2B5EF4-FFF2-40B4-BE49-F238E27FC236}">
                <a16:creationId xmlns:a16="http://schemas.microsoft.com/office/drawing/2014/main" id="{EDD97B04-64B0-75D2-DCD7-38B069676E2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57030" name="Picture 6">
            <a:extLst>
              <a:ext uri="{FF2B5EF4-FFF2-40B4-BE49-F238E27FC236}">
                <a16:creationId xmlns:a16="http://schemas.microsoft.com/office/drawing/2014/main" id="{A63F9686-4184-9A12-7CB3-5FE966146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890CC56-7E40-010C-B651-11D311FC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F16D5D7-62BA-6788-F39B-14923C37C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8FBF-AB00-44F6-926A-AB7D207ED268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258050" name="Rectangle 2">
            <a:extLst>
              <a:ext uri="{FF2B5EF4-FFF2-40B4-BE49-F238E27FC236}">
                <a16:creationId xmlns:a16="http://schemas.microsoft.com/office/drawing/2014/main" id="{62211441-B7BC-6930-D2D8-70868E4E5A2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143000" y="2133600"/>
            <a:ext cx="7162800" cy="2667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 WEEK:</a:t>
            </a: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10  - QUESTION QUIZ ON:</a:t>
            </a: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‘The Professional Officer’</a:t>
            </a:r>
          </a:p>
        </p:txBody>
      </p:sp>
      <p:sp>
        <p:nvSpPr>
          <p:cNvPr id="258052" name="Rectangle 4">
            <a:extLst>
              <a:ext uri="{FF2B5EF4-FFF2-40B4-BE49-F238E27FC236}">
                <a16:creationId xmlns:a16="http://schemas.microsoft.com/office/drawing/2014/main" id="{49E19BC6-E475-EE3C-33E2-1D9482103F9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258054" name="Picture 6">
            <a:extLst>
              <a:ext uri="{FF2B5EF4-FFF2-40B4-BE49-F238E27FC236}">
                <a16:creationId xmlns:a16="http://schemas.microsoft.com/office/drawing/2014/main" id="{08890C37-E17D-567F-FEEA-D373B78E0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ECAA7683-930D-A76A-2A9F-8547E446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33E8C1E8-EF57-E77A-1016-5B300380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9E76-7D02-4F6F-B10F-B7EBC261FFF2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294484F5-3234-2408-4FC0-745539E64A4C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590800" y="685800"/>
            <a:ext cx="5715000" cy="5334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PROFESSIONAL OFFICER</a:t>
            </a:r>
          </a:p>
        </p:txBody>
      </p:sp>
      <p:sp>
        <p:nvSpPr>
          <p:cNvPr id="220164" name="Rectangle 4">
            <a:extLst>
              <a:ext uri="{FF2B5EF4-FFF2-40B4-BE49-F238E27FC236}">
                <a16:creationId xmlns:a16="http://schemas.microsoft.com/office/drawing/2014/main" id="{5B93E7C0-6553-2784-8F4D-F5BCF3434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209800"/>
            <a:ext cx="6553200" cy="4114800"/>
          </a:xfrm>
          <a:prstGeom prst="rect">
            <a:avLst/>
          </a:prstGeom>
          <a:solidFill>
            <a:schemeClr val="tx1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END </a:t>
            </a:r>
          </a:p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 Of</a:t>
            </a:r>
          </a:p>
          <a:p>
            <a:pPr lvl="1" algn="ctr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COURSE</a:t>
            </a:r>
          </a:p>
        </p:txBody>
      </p:sp>
      <p:pic>
        <p:nvPicPr>
          <p:cNvPr id="220166" name="Picture 6">
            <a:extLst>
              <a:ext uri="{FF2B5EF4-FFF2-40B4-BE49-F238E27FC236}">
                <a16:creationId xmlns:a16="http://schemas.microsoft.com/office/drawing/2014/main" id="{53A4ABC0-92B8-F754-D231-F4A6B224E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0B0AED6-7945-D1B9-B2A7-AFC9175D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E0B86FC-D9B6-9F8D-91CF-E9F0A23A5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F4BA-7CC2-4035-BF5A-45C29149264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1730" name="Rectangle 2">
            <a:extLst>
              <a:ext uri="{FF2B5EF4-FFF2-40B4-BE49-F238E27FC236}">
                <a16:creationId xmlns:a16="http://schemas.microsoft.com/office/drawing/2014/main" id="{5CB5DD48-681E-219B-8DDC-4B56DCA0389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667000" y="609600"/>
            <a:ext cx="57912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PROFESSIONAL OFFICER</a:t>
            </a:r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91001433-987C-AF3B-AFF3-0A030ADA1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7162800" cy="13716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2. LEARNED PROFESSIONS  </a:t>
            </a:r>
          </a:p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    /  PROFESSION OF ARMS</a:t>
            </a:r>
            <a:r>
              <a:rPr lang="en-US" altLang="en-US"/>
              <a:t> </a:t>
            </a:r>
          </a:p>
        </p:txBody>
      </p:sp>
      <p:pic>
        <p:nvPicPr>
          <p:cNvPr id="201733" name="Picture 5">
            <a:extLst>
              <a:ext uri="{FF2B5EF4-FFF2-40B4-BE49-F238E27FC236}">
                <a16:creationId xmlns:a16="http://schemas.microsoft.com/office/drawing/2014/main" id="{77CAADE2-4D6E-BF7D-1FBF-9CDF2CD28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C7CC28-33F4-D8A8-C118-79B25B14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E66A959-43A7-059B-47FC-31A2D690D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7AF2-8F15-4321-8E7E-A1609CE38B3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3778" name="Rectangle 2">
            <a:extLst>
              <a:ext uri="{FF2B5EF4-FFF2-40B4-BE49-F238E27FC236}">
                <a16:creationId xmlns:a16="http://schemas.microsoft.com/office/drawing/2014/main" id="{7C900163-24E8-CC27-B413-8451203F2C0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Traditionally professions were thought of in: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Theology, the law, academic disciplines, medicine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Some are self-regulating (clergy)</a:t>
            </a:r>
            <a:endParaRPr lang="en-US" altLang="en-US" sz="20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Professionals thought of as Service Organizations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Clergy serve individual / society’s spiritual needs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Teachers help individuals develop intellectual potential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Attorneys help ensure justice for individuals &amp; society as a whole 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Physicians cure diseases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Professionals are defined as specialized expertise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Professionals provide a sense of corporate identity</a:t>
            </a:r>
          </a:p>
        </p:txBody>
      </p:sp>
      <p:sp>
        <p:nvSpPr>
          <p:cNvPr id="203780" name="Rectangle 4">
            <a:extLst>
              <a:ext uri="{FF2B5EF4-FFF2-40B4-BE49-F238E27FC236}">
                <a16:creationId xmlns:a16="http://schemas.microsoft.com/office/drawing/2014/main" id="{BFABE9BE-2E68-5E32-D0B0-378D232CDC1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LEARNED PROFESSION / PROFESSION OF ARMS</a:t>
            </a:r>
          </a:p>
        </p:txBody>
      </p:sp>
      <p:pic>
        <p:nvPicPr>
          <p:cNvPr id="203782" name="Picture 6">
            <a:extLst>
              <a:ext uri="{FF2B5EF4-FFF2-40B4-BE49-F238E27FC236}">
                <a16:creationId xmlns:a16="http://schemas.microsoft.com/office/drawing/2014/main" id="{E2A11913-4C8E-9993-90AB-E89096AC6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60E4C51-8D97-9BC3-A5D9-0289E96CE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EE77F10-BAE1-B9C0-74EF-AB9174D5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A449-8E6B-4C27-9F87-E271ABF1675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04802" name="Rectangle 2">
            <a:extLst>
              <a:ext uri="{FF2B5EF4-FFF2-40B4-BE49-F238E27FC236}">
                <a16:creationId xmlns:a16="http://schemas.microsoft.com/office/drawing/2014/main" id="{8B0229CC-36E5-1B5F-622D-EC51082B2E5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3820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Historically Officer Corps not really professionalized until Napoleonic Wars.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Requirements of mass armies became a necessity. Specialties were needed in: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Logistics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Artillery Expertise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 skills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Officer Corp. is somewhat self-regulating, however with significant controls.</a:t>
            </a:r>
          </a:p>
          <a:p>
            <a:pPr lvl="2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Armed Forces major threat to liberty &amp; government by law.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 Forces were constituted to serve the republic, and  No other purpose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0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04" name="Rectangle 4">
            <a:extLst>
              <a:ext uri="{FF2B5EF4-FFF2-40B4-BE49-F238E27FC236}">
                <a16:creationId xmlns:a16="http://schemas.microsoft.com/office/drawing/2014/main" id="{F09201E9-05DE-826B-D08F-BCD62C3CA1B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THE PROFESSIONAL OFFICER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LEARNED PROFESSION / PROFESSION OF ARMS</a:t>
            </a:r>
          </a:p>
        </p:txBody>
      </p:sp>
      <p:pic>
        <p:nvPicPr>
          <p:cNvPr id="204806" name="Picture 6">
            <a:extLst>
              <a:ext uri="{FF2B5EF4-FFF2-40B4-BE49-F238E27FC236}">
                <a16:creationId xmlns:a16="http://schemas.microsoft.com/office/drawing/2014/main" id="{1E461A93-F89F-5B20-6B09-C7832C1E7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9238E5C-81F3-F3B5-43AC-99F66DEE3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January,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7890E98-7828-2A0B-08B3-456D54032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594-1C2D-4E84-B2BF-97347C1186A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BB90B131-9D36-A8BD-4850-1E374DFE8A6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667000" y="609600"/>
            <a:ext cx="57912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PROFESSIONAL OFFICER</a:t>
            </a:r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233EBF01-0E35-5151-6402-F1D75F5AB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657600"/>
            <a:ext cx="6477000" cy="8382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3. MILITARY EXPERTISE</a:t>
            </a:r>
          </a:p>
        </p:txBody>
      </p:sp>
      <p:pic>
        <p:nvPicPr>
          <p:cNvPr id="205829" name="Picture 5">
            <a:extLst>
              <a:ext uri="{FF2B5EF4-FFF2-40B4-BE49-F238E27FC236}">
                <a16:creationId xmlns:a16="http://schemas.microsoft.com/office/drawing/2014/main" id="{07539B35-3C72-FA9C-7A98-F16C1C68A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2633</TotalTime>
  <Words>3102</Words>
  <Application>Microsoft Office PowerPoint</Application>
  <PresentationFormat>On-screen Show (4:3)</PresentationFormat>
  <Paragraphs>387</Paragraphs>
  <Slides>52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Arial Black</vt:lpstr>
      <vt:lpstr>Times New Roman</vt:lpstr>
      <vt:lpstr>Wingdings</vt:lpstr>
      <vt:lpstr>Clouds</vt:lpstr>
      <vt:lpstr>PowerPoint Presentation</vt:lpstr>
      <vt:lpstr>THE PROFESSIONAL OFFICER</vt:lpstr>
      <vt:lpstr>PowerPoint Presentation</vt:lpstr>
      <vt:lpstr> THE PROFESSIONAL OFFICER     1. OATH OF OFFICE</vt:lpstr>
      <vt:lpstr> THE PROFESSIONAL OFFICER    1. OATH OF OFFICE </vt:lpstr>
      <vt:lpstr>PowerPoint Presentation</vt:lpstr>
      <vt:lpstr>   THE PROFESSIONAL OFFICER 2. LEARNED PROFESSION / PROFESSION OF ARMS</vt:lpstr>
      <vt:lpstr>   THE PROFESSIONAL OFFICER 2. LEARNED PROFESSION / PROFESSION OF ARMS</vt:lpstr>
      <vt:lpstr>PowerPoint Presentation</vt:lpstr>
      <vt:lpstr>   THE PROFESSIONAL OFFICER     3. MILITARY EXPERTISE</vt:lpstr>
      <vt:lpstr>   THE PROFESSIONAL OFFICER    3. MILITARY EXPERTISE</vt:lpstr>
      <vt:lpstr>   THE PROFESSIONAL OFFICER    3. MILITARY EXPERTISE</vt:lpstr>
      <vt:lpstr>PowerPoint Presentation</vt:lpstr>
      <vt:lpstr>   THE PROFESSIONAL OFFICER 4. ETHICS</vt:lpstr>
      <vt:lpstr>PowerPoint Presentation</vt:lpstr>
      <vt:lpstr>   THE PROFESSIONAL OFFICER   5. RESTRAIN ON THE USE OF MILITARY FORCE</vt:lpstr>
      <vt:lpstr>   THE PROFESSIONAL OFFICER   5. RESTRAIN ON THE USE OF MILITARY FORCE</vt:lpstr>
      <vt:lpstr>   THE PROFESSIONAL OFFICER   5. RESTRAIN ON THE USE OF MILITARY FORCE</vt:lpstr>
      <vt:lpstr>    THE PROFESSIONAL OFFICER    6. THE BOTTOM LINE</vt:lpstr>
      <vt:lpstr>THE PROFESSIONAL OFFICER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    THE PROFESSIONAL OFFICER OUR LEARNING OBJECTIVES</vt:lpstr>
      <vt:lpstr>PowerPoint Presentation</vt:lpstr>
    </vt:vector>
  </TitlesOfParts>
  <Company>PMA InfoSys,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Officer Candidate School  “OFFICERSHIP COURSE”</dc:title>
  <dc:creator>Administrator</dc:creator>
  <cp:lastModifiedBy>Thomas Block</cp:lastModifiedBy>
  <cp:revision>148</cp:revision>
  <dcterms:created xsi:type="dcterms:W3CDTF">2002-04-26T23:42:40Z</dcterms:created>
  <dcterms:modified xsi:type="dcterms:W3CDTF">2024-07-23T19:44:06Z</dcterms:modified>
</cp:coreProperties>
</file>