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6"/>
  </p:notesMasterIdLst>
  <p:handoutMasterIdLst>
    <p:handoutMasterId r:id="rId47"/>
  </p:handoutMasterIdLst>
  <p:sldIdLst>
    <p:sldId id="410" r:id="rId2"/>
    <p:sldId id="411" r:id="rId3"/>
    <p:sldId id="412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42" r:id="rId17"/>
    <p:sldId id="443" r:id="rId18"/>
    <p:sldId id="444" r:id="rId19"/>
    <p:sldId id="452" r:id="rId20"/>
    <p:sldId id="451" r:id="rId21"/>
    <p:sldId id="450" r:id="rId22"/>
    <p:sldId id="449" r:id="rId23"/>
    <p:sldId id="448" r:id="rId24"/>
    <p:sldId id="447" r:id="rId25"/>
    <p:sldId id="446" r:id="rId26"/>
    <p:sldId id="445" r:id="rId27"/>
    <p:sldId id="453" r:id="rId28"/>
    <p:sldId id="454" r:id="rId29"/>
    <p:sldId id="455" r:id="rId30"/>
    <p:sldId id="456" r:id="rId31"/>
    <p:sldId id="457" r:id="rId32"/>
    <p:sldId id="458" r:id="rId33"/>
    <p:sldId id="459" r:id="rId34"/>
    <p:sldId id="460" r:id="rId35"/>
    <p:sldId id="461" r:id="rId36"/>
    <p:sldId id="462" r:id="rId37"/>
    <p:sldId id="463" r:id="rId38"/>
    <p:sldId id="464" r:id="rId39"/>
    <p:sldId id="465" r:id="rId40"/>
    <p:sldId id="466" r:id="rId41"/>
    <p:sldId id="467" r:id="rId42"/>
    <p:sldId id="468" r:id="rId43"/>
    <p:sldId id="497" r:id="rId44"/>
    <p:sldId id="441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10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B12C3A2-75DA-88B0-67E4-280E1490DE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5A599B6-63AB-0F46-103C-0DC9933006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481CF802-2AC2-F707-3B09-A32A51FE52D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9F9B0EE5-E324-9955-4EC0-3719AD9B02D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7A8DF48-A759-4F77-A005-42FA5D6335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025D58F-34C4-19B4-85F4-CE6416E71D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2DE08FD-07C5-9D5C-EB44-40F13ADFB4A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19A2311-D982-1E2D-A7F1-5DAD7E18508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FE0C724-A3F1-735B-C6DE-5395DE930E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89F4B2B-EEF9-197B-F8A0-0A917A069B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CB9B1F8-F1C5-8F54-6CAB-1D331E17C3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AC68DABC-D1A2-4F66-B97C-C98EB24FE5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4FCD3BB-C9E3-621D-377E-980261F9D2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658DD4-5FFA-45DF-940D-79514504E77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10223E4-EF63-050C-609B-6DC1DD4AE3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ACFCD7C0-1269-2981-E015-CFE3ECD2A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CD3B39B-FE71-7AD5-B82C-3FE25600BF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8B64F-A7CC-4B19-8AC0-F43D6D3C273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0F665089-C062-143A-7E70-BF68AEE54A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3D6E2A9A-6219-6D25-FA53-E75164F9C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21F175A-DE08-C024-EE87-FCADD4D05B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AFF961-5730-479D-9871-D8236B1A1C0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68290" name="Rectangle 2">
            <a:extLst>
              <a:ext uri="{FF2B5EF4-FFF2-40B4-BE49-F238E27FC236}">
                <a16:creationId xmlns:a16="http://schemas.microsoft.com/office/drawing/2014/main" id="{131C9DDB-1490-0266-36AD-F519A9109F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13150E39-5070-AC99-470C-26B9DB885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1774536-18FD-0589-1C8E-4C737DCBC6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A5D61-35A3-45D6-ACBE-E55C2555C838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97986" name="Rectangle 2">
            <a:extLst>
              <a:ext uri="{FF2B5EF4-FFF2-40B4-BE49-F238E27FC236}">
                <a16:creationId xmlns:a16="http://schemas.microsoft.com/office/drawing/2014/main" id="{FE9958F6-B410-22EF-59A7-3B58699B9F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0ADC09BA-01F5-6CE3-185E-4543F1C85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B6607CD8-085A-36DF-AD78-926CE22E6977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55B4397F-19FA-A9FB-D461-6D0D7CA169F0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1060" name="Rectangle 4">
            <a:extLst>
              <a:ext uri="{FF2B5EF4-FFF2-40B4-BE49-F238E27FC236}">
                <a16:creationId xmlns:a16="http://schemas.microsoft.com/office/drawing/2014/main" id="{69F7F415-6EC1-D6E3-0091-68B6ECD922C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301061" name="Rectangle 5">
            <a:extLst>
              <a:ext uri="{FF2B5EF4-FFF2-40B4-BE49-F238E27FC236}">
                <a16:creationId xmlns:a16="http://schemas.microsoft.com/office/drawing/2014/main" id="{BD0A86B8-9A1E-BC8B-9270-4E4A5A96DB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1062" name="Rectangle 6">
            <a:extLst>
              <a:ext uri="{FF2B5EF4-FFF2-40B4-BE49-F238E27FC236}">
                <a16:creationId xmlns:a16="http://schemas.microsoft.com/office/drawing/2014/main" id="{713EA2FB-5A52-3105-F32A-3AE94E494C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5B76F4-2950-49F3-8D77-2EFAF682A4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0260-B409-D76C-D0BE-DDAA2CB5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00697-9859-F197-70F5-F4DC0F8F6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0B7F4-92F3-0370-EDB1-3E01EF87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50F19-8C3E-6545-8F56-9CEE39AE8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09789-3FBF-C22F-F72F-9E0E4FE7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2BA72-E847-43C3-AA0E-C3829FFCCC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53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B1BF82-2F11-C56B-62C1-2F836C29C9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76E4C-0E39-658E-D6EE-AA3C980B2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8B6A2-6747-890A-4D1A-A862D4C0D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77858-0C3C-017D-48D5-4E1724E73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B97AD-C127-6AD9-5B64-2F647D33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A104E-F42C-48B8-BB3E-63BCB8F5A8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558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A2F2-9255-FA46-10EA-296FC43A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0AC0D-3DDB-5B2D-9547-E0FECD1ADBF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7928343B-49D8-AB92-A29D-FFBEC7D9394C}"/>
              </a:ext>
            </a:extLst>
          </p:cNvPr>
          <p:cNvSpPr>
            <a:spLocks noGrp="1"/>
          </p:cNvSpPr>
          <p:nvPr>
            <p:ph type="media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AA244-8CAA-5915-EBD2-DC52D4EF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47DCC-10B4-0452-72C8-C231F8E3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616AC-68DE-BBE4-7449-DE409501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653B76AA-F566-4D3F-B86A-DD8369116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96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43A3-AA22-9F92-FAB3-959DA38E2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747FC-B1DA-AEFA-1DA0-E0A138CF4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A927F-5A60-7C69-796A-5CFC87616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BED54-C8BA-589B-67FD-07AFAB40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18EAD-B0A2-AC0D-C306-18230675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E334B-7E7C-4D03-9132-347E114C47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31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F6B7-CAFE-98AA-E039-8FE666A2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3338C-67B0-BAC1-05B8-0C79DFE7F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21D9F-451B-A064-60FC-731784B7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47D99-3D33-2B01-4B4E-38B81F7D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9C6EB-A8EC-81D9-1D56-74444F6CA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FB7E1-1715-4D71-8C4A-9C40981CBA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6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C64F3-6136-76DF-564B-B6442ADB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4E9CF-A31D-69B8-F7B3-C9DA2D119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D9017-3D6A-4D4F-7E8E-B195E3872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31A92-2331-F6C0-8F78-5DA184BD0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F86A5-0096-9DA3-C9F9-5734D905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DA707-5863-08EE-7B19-4CC195CF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33BC7-1471-4F00-9D09-C421D4FB75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0D89C-3282-925C-9FEC-DA4426835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9F28C-04D7-55C3-3FD1-8E4C27F91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D7C17-E99C-A22F-47A3-FE21FF408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DCCBE7-D5CE-AD97-F4F1-95079149C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464DEA-4998-85C7-8322-A72A39BAF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B2CC3C-9E56-FFCF-055E-5C3EDA4B1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45B83-3888-E263-7B79-EB09BB0D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7B506-83B7-3114-E088-E5C5C3B3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90748-92A1-45E0-B5B4-46D8665E8A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6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77A62-96E1-1073-A582-3D251943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71F0F5-1809-7473-A5B4-3B0DD499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FFBD5-F173-E3CB-F880-AFF3AF7D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104F8-839A-39FE-4D3D-35FF8E92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8CC9-9F27-45D4-823E-1C35E82128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A14A3-1E4B-DA96-DBA6-5474F903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9F7EC0-B433-46F3-0DD0-8C3360730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C68AF-D6DD-A1F2-62DB-8D1B3189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CE0DF-AEFD-4F2D-8DE0-DE1D1B4EEC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19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C3512-C017-03A5-7C78-D518FCC6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B3C0F-647F-AA42-9551-BB97E8FD6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1FD534-9787-A7B8-816A-6435221BA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B67D1-28F1-78D1-3F63-E35364FEF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916AB-F35B-E361-2D0C-F9655E31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EBA74-5A5B-0080-3772-07476D9C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2788F-8BE8-4ECD-A395-62DE65CCA0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64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5288-6C9B-69AA-D4C5-47709E94F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327E86-E2A3-520A-A80D-B2954E311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12AF4-F270-A172-1FB3-7BA2604BC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B26EB-9DA0-697F-A161-BA999437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B25AB-EC0E-4C11-BE08-55ECC8F6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F2EF9-EF9F-E869-6213-50CB5AE21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8CE27-B8D8-4AF2-94E9-CF49ECC195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0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1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9DAB092C-C3E5-144F-820F-92B39E0C10B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04EE7FC6-1414-FE0C-25C4-252475CFA74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0036" name="Rectangle 4">
            <a:extLst>
              <a:ext uri="{FF2B5EF4-FFF2-40B4-BE49-F238E27FC236}">
                <a16:creationId xmlns:a16="http://schemas.microsoft.com/office/drawing/2014/main" id="{C0ABD087-6495-F2C1-BBA6-0002D7AD8C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300037" name="Rectangle 5">
            <a:extLst>
              <a:ext uri="{FF2B5EF4-FFF2-40B4-BE49-F238E27FC236}">
                <a16:creationId xmlns:a16="http://schemas.microsoft.com/office/drawing/2014/main" id="{A14CF2C3-17FF-12BC-A34C-B22BCEC1A7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00038" name="Rectangle 6">
            <a:extLst>
              <a:ext uri="{FF2B5EF4-FFF2-40B4-BE49-F238E27FC236}">
                <a16:creationId xmlns:a16="http://schemas.microsoft.com/office/drawing/2014/main" id="{748BC939-1068-6630-BBA0-B583D40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7E50D8A-C797-4FC2-AD75-A0CB59C2A0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4DCE6BE-3175-4D53-5260-CB0AB9E3B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7BA9D69-E786-CA34-3050-75D793EB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A1B4-921A-4D24-B2E9-31C4B1DD526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6CB1D028-0D0E-3C33-E675-4C7C0C4C148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24400"/>
            <a:ext cx="7391400" cy="1638300"/>
          </a:xfrm>
          <a:solidFill>
            <a:srgbClr val="FFFFFF"/>
          </a:solidFill>
          <a:ln w="635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en-US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OFFICERSHIP-I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LEADERSHIP-I   (Part 1)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Reference:   Air Force Officers Guide Manual (AFOG)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                      </a:t>
            </a:r>
          </a:p>
        </p:txBody>
      </p:sp>
      <p:sp>
        <p:nvSpPr>
          <p:cNvPr id="249860" name="Rectangle 4">
            <a:extLst>
              <a:ext uri="{FF2B5EF4-FFF2-40B4-BE49-F238E27FC236}">
                <a16:creationId xmlns:a16="http://schemas.microsoft.com/office/drawing/2014/main" id="{69A5B285-5E87-7246-6B18-C94DEA7BCFF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838200" y="4191000"/>
            <a:ext cx="7391400" cy="457200"/>
          </a:xfrm>
          <a:prstGeom prst="rect">
            <a:avLst/>
          </a:prstGeom>
          <a:solidFill>
            <a:srgbClr val="808080"/>
          </a:solidFill>
          <a:ln w="635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000" b="1">
                <a:solidFill>
                  <a:srgbClr val="000066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OFFICER CANDIDATE SCHOOL</a:t>
            </a:r>
            <a:endParaRPr lang="en-US" alt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49863" name="Picture 7">
            <a:extLst>
              <a:ext uri="{FF2B5EF4-FFF2-40B4-BE49-F238E27FC236}">
                <a16:creationId xmlns:a16="http://schemas.microsoft.com/office/drawing/2014/main" id="{EA021F47-4BF4-67E8-3ACC-587E7A968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C2891A-984A-4EDF-CF45-3EFB9D52F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680FFE6-611E-9781-0B8A-1B747375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4C8-D25A-42B4-86AC-72A039FE0A4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675C4B51-D33B-128A-DA3D-2995A650594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Trait #1:  INTEGRITY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total commitment to the highest personal &amp;  professional standards.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Being honest and fair.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Establishing a set of values and adhering to those values.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“Integrity is the fundamental premise of military service in a free society. Without integrity, the moral pillars of our military strength – public trust and self-respect – are lost.”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				 --- Gen. Charles Gabriel  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				      (former AF Chief of Staff)</a:t>
            </a:r>
            <a:r>
              <a:rPr lang="en-US" altLang="en-US" sz="9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70340" name="Rectangle 4">
            <a:extLst>
              <a:ext uri="{FF2B5EF4-FFF2-40B4-BE49-F238E27FC236}">
                <a16:creationId xmlns:a16="http://schemas.microsoft.com/office/drawing/2014/main" id="{E3784CB1-84F3-E0CE-461D-FCE8AFBFE1C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LEADERSHIP TRAITS</a:t>
            </a:r>
          </a:p>
        </p:txBody>
      </p:sp>
      <p:pic>
        <p:nvPicPr>
          <p:cNvPr id="270342" name="Picture 6">
            <a:extLst>
              <a:ext uri="{FF2B5EF4-FFF2-40B4-BE49-F238E27FC236}">
                <a16:creationId xmlns:a16="http://schemas.microsoft.com/office/drawing/2014/main" id="{31069E71-F71D-FDAA-3419-AB9FD6938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E57CAC7-2B34-ABDD-8E93-F86E2EE4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91BF9A0-F8CB-628A-68C3-11E52F750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9279-8A15-4C7C-BDA6-3085FAE0EBB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4270D9E6-CBB7-8590-B1BF-4825353D44F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Trait #2:  LOYALTY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three dimensional trait—Faithfulness to your: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Superiors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Peers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Subordinates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9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must first display an unquestionable sense of loyalty before you can expect members of your unit to be loyal.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1364" name="Rectangle 4">
            <a:extLst>
              <a:ext uri="{FF2B5EF4-FFF2-40B4-BE49-F238E27FC236}">
                <a16:creationId xmlns:a16="http://schemas.microsoft.com/office/drawing/2014/main" id="{F702C376-3466-AC5E-19DF-2C20338A091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LEADERSHIP TRAITS</a:t>
            </a:r>
          </a:p>
        </p:txBody>
      </p:sp>
      <p:pic>
        <p:nvPicPr>
          <p:cNvPr id="271366" name="Picture 6">
            <a:extLst>
              <a:ext uri="{FF2B5EF4-FFF2-40B4-BE49-F238E27FC236}">
                <a16:creationId xmlns:a16="http://schemas.microsoft.com/office/drawing/2014/main" id="{32FF73D1-AF99-E357-7893-4CACBE231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9AC6690-33EB-F841-4756-4DD30634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B9A666E-6B7E-4AF3-519B-357AB9F83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BBBF-2DC4-47A4-BD51-F16AAECA98D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8B0B9FE7-700F-0052-B8C2-1A2AC734E60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Trait # 3:  COMMITMENT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Means devotion to duty.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a leader, you must demonstrate total dedication to: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United States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Air Force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Unit / The U.S. Air Force Explorers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2388" name="Rectangle 4">
            <a:extLst>
              <a:ext uri="{FF2B5EF4-FFF2-40B4-BE49-F238E27FC236}">
                <a16:creationId xmlns:a16="http://schemas.microsoft.com/office/drawing/2014/main" id="{43A70CE5-2EB6-5839-BF7B-A509989600C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LEADERSHIP TRAITS</a:t>
            </a:r>
          </a:p>
        </p:txBody>
      </p:sp>
      <p:pic>
        <p:nvPicPr>
          <p:cNvPr id="272390" name="Picture 6">
            <a:extLst>
              <a:ext uri="{FF2B5EF4-FFF2-40B4-BE49-F238E27FC236}">
                <a16:creationId xmlns:a16="http://schemas.microsoft.com/office/drawing/2014/main" id="{0B5D55DE-170C-E337-B352-5BDD21347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A0EBD6E-E602-65E6-3D6B-CD0EF37E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07D054E-EB9F-4F39-AB93-D07B2164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CC2AC-00A5-41C2-AEA4-7E2FEAA713E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E6AB304B-C3AD-7D3A-055F-BFF38329C7F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Trait #4:  ENERGY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Energy is an enthusiasm and drive to take the initiative.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Successful leaders have demonstrated the importance of mental and physical energy.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preparation must include physical conditioning.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Once a course of action is determined, you must have the perseverance and stamina to stay on course until the job is completed.</a:t>
            </a:r>
          </a:p>
        </p:txBody>
      </p:sp>
      <p:sp>
        <p:nvSpPr>
          <p:cNvPr id="273412" name="Rectangle 4">
            <a:extLst>
              <a:ext uri="{FF2B5EF4-FFF2-40B4-BE49-F238E27FC236}">
                <a16:creationId xmlns:a16="http://schemas.microsoft.com/office/drawing/2014/main" id="{678160FF-3004-5024-E0DB-6EE8C660053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LEADERSHIP TRAITS</a:t>
            </a:r>
          </a:p>
        </p:txBody>
      </p:sp>
      <p:pic>
        <p:nvPicPr>
          <p:cNvPr id="273414" name="Picture 6">
            <a:extLst>
              <a:ext uri="{FF2B5EF4-FFF2-40B4-BE49-F238E27FC236}">
                <a16:creationId xmlns:a16="http://schemas.microsoft.com/office/drawing/2014/main" id="{F2FA5E15-648D-B966-9CF0-94F260E5B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184FA5-CA6E-1ABF-A3B2-1BF85EDC1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DC32937-76E6-C3AB-23D0-C573BF4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0F41-EA37-4C5F-BDCE-05636CD6A5A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C4237260-DDE2-042B-C8AC-0BB6DB6DEF4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Trait #5:  DECISIVENESS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A willingness to act!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a leader, you must have the self-confidence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to make timely decisions.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must then effectively communicate your     decision to your unit.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Decisiveness  includes the willingness to accept responsibility.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Remember you are always accountable (when                             things go right and when they go wrong).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5460" name="Rectangle 4">
            <a:extLst>
              <a:ext uri="{FF2B5EF4-FFF2-40B4-BE49-F238E27FC236}">
                <a16:creationId xmlns:a16="http://schemas.microsoft.com/office/drawing/2014/main" id="{835DBBC0-0DE0-217C-4D44-71BE74638A8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LEADERSHIP TRAITS</a:t>
            </a:r>
          </a:p>
        </p:txBody>
      </p:sp>
      <p:pic>
        <p:nvPicPr>
          <p:cNvPr id="275462" name="Picture 6">
            <a:extLst>
              <a:ext uri="{FF2B5EF4-FFF2-40B4-BE49-F238E27FC236}">
                <a16:creationId xmlns:a16="http://schemas.microsoft.com/office/drawing/2014/main" id="{91DFF66E-F72B-4EE6-BE10-27CC528DF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29ECDF9-2DBB-FF1B-DF1E-86CEFCC3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AAF31CD-957D-13B7-CB37-125D8654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4B27-CA50-48A1-8223-FBC61F341AD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482" name="Rectangle 2">
            <a:extLst>
              <a:ext uri="{FF2B5EF4-FFF2-40B4-BE49-F238E27FC236}">
                <a16:creationId xmlns:a16="http://schemas.microsoft.com/office/drawing/2014/main" id="{05AF55B6-D6BD-DA65-35DD-7A55015D16F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TRAIT #6 - SELFLESSNESS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Requires sacrificing personal requirements for a greater cause.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a leader, you cannot place your own comfort or convenience before the mission or the people.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Willingness to sacrifice is intrinsic to military service.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also need to have moral courage to make those kind of difficult decisions.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484" name="Rectangle 4">
            <a:extLst>
              <a:ext uri="{FF2B5EF4-FFF2-40B4-BE49-F238E27FC236}">
                <a16:creationId xmlns:a16="http://schemas.microsoft.com/office/drawing/2014/main" id="{89984284-0C0B-AC51-5CDE-CBCC4594962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LEADERSHIP TRAITS</a:t>
            </a:r>
          </a:p>
        </p:txBody>
      </p:sp>
      <p:pic>
        <p:nvPicPr>
          <p:cNvPr id="276486" name="Picture 6">
            <a:extLst>
              <a:ext uri="{FF2B5EF4-FFF2-40B4-BE49-F238E27FC236}">
                <a16:creationId xmlns:a16="http://schemas.microsoft.com/office/drawing/2014/main" id="{223E2CD0-D13E-24E3-6171-CB20C3B1A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9F5EF72-2B7E-1B22-F800-C18DD924C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9A14255-2872-4835-4054-691A0A55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97A82-2C09-494A-B8FC-7C7DF922A44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9149205D-0041-5F1C-3688-BE9C4A1EA01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23622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LEARNING 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OBJECTIVES</a:t>
            </a:r>
          </a:p>
        </p:txBody>
      </p:sp>
      <p:sp>
        <p:nvSpPr>
          <p:cNvPr id="304132" name="Rectangle 4">
            <a:extLst>
              <a:ext uri="{FF2B5EF4-FFF2-40B4-BE49-F238E27FC236}">
                <a16:creationId xmlns:a16="http://schemas.microsoft.com/office/drawing/2014/main" id="{48D6C3CB-5B24-5C9A-980C-9A66D296C5A4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2590800" y="304800"/>
            <a:ext cx="3657600" cy="6096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</a:t>
            </a:r>
            <a:b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</a:br>
            <a: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  <a:t>                                                               </a:t>
            </a:r>
            <a:b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</a:br>
            <a: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  <a:t>         </a:t>
            </a:r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</a:t>
            </a:r>
            <a:endParaRPr lang="en-US" altLang="en-US" sz="2000" b="1">
              <a:solidFill>
                <a:srgbClr val="CC0000"/>
              </a:solidFill>
            </a:endParaRPr>
          </a:p>
        </p:txBody>
      </p:sp>
      <p:pic>
        <p:nvPicPr>
          <p:cNvPr id="304134" name="Picture 6">
            <a:extLst>
              <a:ext uri="{FF2B5EF4-FFF2-40B4-BE49-F238E27FC236}">
                <a16:creationId xmlns:a16="http://schemas.microsoft.com/office/drawing/2014/main" id="{2AC15AA0-420F-4C45-04F0-83EFC2964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10F833C-C53D-A84F-D505-3D83F1EC2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A5930AB-B5F1-FCA4-90F7-445D2ABE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055F-2665-4F21-B3D4-CF3EE432110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05154" name="Rectangle 2">
            <a:extLst>
              <a:ext uri="{FF2B5EF4-FFF2-40B4-BE49-F238E27FC236}">
                <a16:creationId xmlns:a16="http://schemas.microsoft.com/office/drawing/2014/main" id="{2D760A61-50BB-7EB2-8598-B85F8DC7DF3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886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 Leadership is the art of influencing and _________ people to _____ the mission. It is the art of imposing one’s will upon others in such a manner as to command their _____, ______ and their wholehearted __________.</a:t>
            </a:r>
          </a:p>
        </p:txBody>
      </p:sp>
      <p:sp>
        <p:nvSpPr>
          <p:cNvPr id="305156" name="Rectangle 4">
            <a:extLst>
              <a:ext uri="{FF2B5EF4-FFF2-40B4-BE49-F238E27FC236}">
                <a16:creationId xmlns:a16="http://schemas.microsoft.com/office/drawing/2014/main" id="{66BC61EB-F19D-D0E2-5D4C-1DE9750E831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5158" name="Picture 6">
            <a:extLst>
              <a:ext uri="{FF2B5EF4-FFF2-40B4-BE49-F238E27FC236}">
                <a16:creationId xmlns:a16="http://schemas.microsoft.com/office/drawing/2014/main" id="{0C25D493-4182-17DF-AED5-1F71AF92C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5A24FCC-A424-C495-58FC-673571FAF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93550F4-2EB1-55A1-EC83-CEA8EC34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CDCB1-B80A-4FA1-8A36-07C13BB9618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5E6DA175-0C4E-FB20-4A9F-BB14086B565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057400"/>
            <a:ext cx="8077200" cy="3352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	Leadership is the art of influencing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directing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people to accomplish the mission. It is the art of imposing one’s will upon others in such a manner as to command their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respect, confidence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their wholehearted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cooperation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</a:t>
            </a:r>
          </a:p>
        </p:txBody>
      </p:sp>
      <p:sp>
        <p:nvSpPr>
          <p:cNvPr id="306180" name="Rectangle 4">
            <a:extLst>
              <a:ext uri="{FF2B5EF4-FFF2-40B4-BE49-F238E27FC236}">
                <a16:creationId xmlns:a16="http://schemas.microsoft.com/office/drawing/2014/main" id="{EB0DB8B5-752F-7B3D-4DE2-5DCA23574ED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6182" name="Picture 6">
            <a:extLst>
              <a:ext uri="{FF2B5EF4-FFF2-40B4-BE49-F238E27FC236}">
                <a16:creationId xmlns:a16="http://schemas.microsoft.com/office/drawing/2014/main" id="{980162C3-92C1-453A-F7CD-E997E1918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D4D62FD-5446-6EAA-DBFD-F05C7345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8E0BF37-D39D-5CCF-41C0-71313CC1D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5D0F-0469-4345-80B2-B9AD97B1867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50BAE2CF-BB75-4804-BA35-2DE693D5660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209800"/>
            <a:ext cx="8077200" cy="2590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The core of the definition of Leadership is that leaders must ______ their ____ on others, who must do what their leaders ________ them to do.      </a:t>
            </a:r>
          </a:p>
        </p:txBody>
      </p:sp>
      <p:sp>
        <p:nvSpPr>
          <p:cNvPr id="314372" name="Rectangle 4">
            <a:extLst>
              <a:ext uri="{FF2B5EF4-FFF2-40B4-BE49-F238E27FC236}">
                <a16:creationId xmlns:a16="http://schemas.microsoft.com/office/drawing/2014/main" id="{F303862B-DDFB-2CF7-EB1C-1D74FAA8CE9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4374" name="Picture 6">
            <a:extLst>
              <a:ext uri="{FF2B5EF4-FFF2-40B4-BE49-F238E27FC236}">
                <a16:creationId xmlns:a16="http://schemas.microsoft.com/office/drawing/2014/main" id="{FB3EE230-29F8-4943-CA43-377FE2724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982150-08A7-1E9F-CFF7-9D7C42D3E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0E6B4EF-85CA-F269-E0CA-9317ACCE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0B15-CA58-4FEA-9529-EB11CFAAA04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51906" name="Rectangle 2">
            <a:extLst>
              <a:ext uri="{FF2B5EF4-FFF2-40B4-BE49-F238E27FC236}">
                <a16:creationId xmlns:a16="http://schemas.microsoft.com/office/drawing/2014/main" id="{720FEF2C-35B5-1D8B-0315-4E0B3B61EE2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133600"/>
            <a:ext cx="8374063" cy="236220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LEADERSHIP CONCEPT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LEADERSHIP TRAITS</a:t>
            </a:r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0C46BA76-C119-6569-36BF-E82C3404E27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404938" y="315913"/>
            <a:ext cx="7407275" cy="65405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endParaRPr lang="en-US" altLang="en-US" sz="3200" b="1" i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DA0AE6EF-E44B-2E71-EBCD-B29C6ECA1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362200"/>
            <a:ext cx="4724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Arial Black" panose="020B0A04020102020204" pitchFamily="34" charset="0"/>
              </a:rPr>
              <a:t>     </a:t>
            </a:r>
            <a:r>
              <a:rPr lang="en-US" altLang="en-US" sz="2800">
                <a:solidFill>
                  <a:schemeClr val="tx1"/>
                </a:solidFill>
                <a:latin typeface="Arial Black" panose="020B0A04020102020204" pitchFamily="34" charset="0"/>
              </a:rPr>
              <a:t>COURSE TOPICS</a:t>
            </a:r>
            <a:endParaRPr lang="en-US" altLang="en-US" sz="2800" b="1" i="1">
              <a:solidFill>
                <a:schemeClr val="tx1"/>
              </a:solidFill>
            </a:endParaRPr>
          </a:p>
        </p:txBody>
      </p:sp>
      <p:pic>
        <p:nvPicPr>
          <p:cNvPr id="251911" name="Picture 7">
            <a:extLst>
              <a:ext uri="{FF2B5EF4-FFF2-40B4-BE49-F238E27FC236}">
                <a16:creationId xmlns:a16="http://schemas.microsoft.com/office/drawing/2014/main" id="{A0010C4E-FA9C-3671-8459-5BD2144E7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135F0C-73E7-DED0-4DCF-E6E3ADFC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4D43810-DDD1-2CE3-0AEA-5682A511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48FF-F6E8-4108-B6F6-CCC5C86CA7C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83B796AA-8262-D31D-FCC4-BA83C06450A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133600"/>
            <a:ext cx="8077200" cy="2438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The core of the definition of Leadership is that leaders must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impose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their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will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on others, who must do what their leaders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them to do.      </a:t>
            </a:r>
          </a:p>
        </p:txBody>
      </p:sp>
      <p:sp>
        <p:nvSpPr>
          <p:cNvPr id="313348" name="Rectangle 4">
            <a:extLst>
              <a:ext uri="{FF2B5EF4-FFF2-40B4-BE49-F238E27FC236}">
                <a16:creationId xmlns:a16="http://schemas.microsoft.com/office/drawing/2014/main" id="{ABF32450-7FD2-DA9D-6D0A-1B4DE851775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3350" name="Picture 6">
            <a:extLst>
              <a:ext uri="{FF2B5EF4-FFF2-40B4-BE49-F238E27FC236}">
                <a16:creationId xmlns:a16="http://schemas.microsoft.com/office/drawing/2014/main" id="{494370E5-64E9-57A2-0FA3-32026E89E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84BDF0E-37C4-7705-416D-25FF89F2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9D66A1A-1D48-A425-4BB6-93C05105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AD2-D5ED-4CDE-B7D8-3D38EB7197A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0A6CFF0B-1E48-1E65-499A-AC826C48B62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810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	The Air Force Leadership basic concept is that to be an effective leader, you must encompass two fundamental elements:  ___ ________ and ____ ________; and all ______ of Air Force Leadership should support these two basic elements.     </a:t>
            </a:r>
          </a:p>
        </p:txBody>
      </p:sp>
      <p:sp>
        <p:nvSpPr>
          <p:cNvPr id="312324" name="Rectangle 4">
            <a:extLst>
              <a:ext uri="{FF2B5EF4-FFF2-40B4-BE49-F238E27FC236}">
                <a16:creationId xmlns:a16="http://schemas.microsoft.com/office/drawing/2014/main" id="{57FC2736-43D8-E982-C612-4727499089E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2326" name="Picture 6">
            <a:extLst>
              <a:ext uri="{FF2B5EF4-FFF2-40B4-BE49-F238E27FC236}">
                <a16:creationId xmlns:a16="http://schemas.microsoft.com/office/drawing/2014/main" id="{16244F52-214C-31D1-0C49-F48EE524C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594DA16-E7F8-49EB-AB3A-9865902D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EF5CFD7-DD02-E21C-E97E-56C61AB01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185B-CFA3-4AC2-B587-299BF5955CB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11298" name="Rectangle 2">
            <a:extLst>
              <a:ext uri="{FF2B5EF4-FFF2-40B4-BE49-F238E27FC236}">
                <a16:creationId xmlns:a16="http://schemas.microsoft.com/office/drawing/2014/main" id="{612CA1AD-6B5E-0F33-981E-F8FA100CDE8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	The Air Force Leadership basic concept is that to be an effective leader, you must encompass two fundamental elements: 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Mission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People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 and all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facets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Air Force Leadership should support these two basic elements.     </a:t>
            </a:r>
          </a:p>
        </p:txBody>
      </p:sp>
      <p:sp>
        <p:nvSpPr>
          <p:cNvPr id="311300" name="Rectangle 4">
            <a:extLst>
              <a:ext uri="{FF2B5EF4-FFF2-40B4-BE49-F238E27FC236}">
                <a16:creationId xmlns:a16="http://schemas.microsoft.com/office/drawing/2014/main" id="{7DC8A7CA-2F21-94A2-E053-4FB020DB4C4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1302" name="Picture 6">
            <a:extLst>
              <a:ext uri="{FF2B5EF4-FFF2-40B4-BE49-F238E27FC236}">
                <a16:creationId xmlns:a16="http://schemas.microsoft.com/office/drawing/2014/main" id="{065AD72A-0FD6-4D3B-8287-343AE41A3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FA8193-5308-6B93-B39C-646CB001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9F1EC61-7C54-DEEE-3603-CDEB616F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0785-4575-45A7-A7B9-F6D537E85B2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778C27C4-7F45-01BF-3D8C-0327239EF6D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429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	The ________ task of a military organization is to perform its ________, so a ________ primary responsibility is to _____ _____ to carry out the ________; and most missions involve __________ ____.</a:t>
            </a:r>
          </a:p>
        </p:txBody>
      </p:sp>
      <p:sp>
        <p:nvSpPr>
          <p:cNvPr id="310276" name="Rectangle 4">
            <a:extLst>
              <a:ext uri="{FF2B5EF4-FFF2-40B4-BE49-F238E27FC236}">
                <a16:creationId xmlns:a16="http://schemas.microsoft.com/office/drawing/2014/main" id="{50C3789C-157F-13B1-DF8A-6BC82E50191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0278" name="Picture 6">
            <a:extLst>
              <a:ext uri="{FF2B5EF4-FFF2-40B4-BE49-F238E27FC236}">
                <a16:creationId xmlns:a16="http://schemas.microsoft.com/office/drawing/2014/main" id="{C43B82C2-25DA-8668-58ED-23B7EF343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612FBEF-99F9-7C4D-D50F-E711146C8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7921739-7438-ADFC-80E0-61F91588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CA9A-EDC9-4BC6-9AFE-31912CEBED84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09250" name="Rectangle 2">
            <a:extLst>
              <a:ext uri="{FF2B5EF4-FFF2-40B4-BE49-F238E27FC236}">
                <a16:creationId xmlns:a16="http://schemas.microsoft.com/office/drawing/2014/main" id="{97BF574D-1FE5-E35D-51DF-5ABAAE70003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352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	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primary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task of a military organization is to perform its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so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leader’s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primary responsibility is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 people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carry out the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mission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 and most missions involve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numerous tasks.     </a:t>
            </a:r>
          </a:p>
        </p:txBody>
      </p:sp>
      <p:sp>
        <p:nvSpPr>
          <p:cNvPr id="309252" name="Rectangle 4">
            <a:extLst>
              <a:ext uri="{FF2B5EF4-FFF2-40B4-BE49-F238E27FC236}">
                <a16:creationId xmlns:a16="http://schemas.microsoft.com/office/drawing/2014/main" id="{27EC9873-194F-33B5-B5C3-43A4A4D0910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9254" name="Picture 6">
            <a:extLst>
              <a:ext uri="{FF2B5EF4-FFF2-40B4-BE49-F238E27FC236}">
                <a16:creationId xmlns:a16="http://schemas.microsoft.com/office/drawing/2014/main" id="{E4946BA6-1554-0C83-20EB-52AB9BCFA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3BA0135-30A1-C93B-15E6-F334097A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E8AE0E0-86DB-2FEE-86B6-64BD23F31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67470-4E67-4635-9910-E05042C5D2DF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9AAF875E-369E-D042-91A3-48501A3A641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2286000"/>
            <a:ext cx="8077200" cy="2209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______ perform the mission, and are the _____ of an organization. Without their ________, a unit will fail.     </a:t>
            </a:r>
          </a:p>
        </p:txBody>
      </p:sp>
      <p:sp>
        <p:nvSpPr>
          <p:cNvPr id="308228" name="Rectangle 4">
            <a:extLst>
              <a:ext uri="{FF2B5EF4-FFF2-40B4-BE49-F238E27FC236}">
                <a16:creationId xmlns:a16="http://schemas.microsoft.com/office/drawing/2014/main" id="{594EA623-219C-3251-1939-C6308F6F7BF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8230" name="Picture 6">
            <a:extLst>
              <a:ext uri="{FF2B5EF4-FFF2-40B4-BE49-F238E27FC236}">
                <a16:creationId xmlns:a16="http://schemas.microsoft.com/office/drawing/2014/main" id="{8E3866FE-8C0E-CE4E-E40A-FA8C609EC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A0334D-9EC8-439B-C4A0-15785C6B5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DE89F4D-032C-E23D-3B51-35E343F9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6BB6-0310-4503-B57E-68825F34730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7202" name="Rectangle 2">
            <a:extLst>
              <a:ext uri="{FF2B5EF4-FFF2-40B4-BE49-F238E27FC236}">
                <a16:creationId xmlns:a16="http://schemas.microsoft.com/office/drawing/2014/main" id="{9C903D5D-8E35-9272-46CB-4FFBE127438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362200"/>
            <a:ext cx="8077200" cy="1905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People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perform the mission, and are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heart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an organization. Without their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support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 unit will fail.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04" name="Rectangle 4">
            <a:extLst>
              <a:ext uri="{FF2B5EF4-FFF2-40B4-BE49-F238E27FC236}">
                <a16:creationId xmlns:a16="http://schemas.microsoft.com/office/drawing/2014/main" id="{B3F9BF7F-FDB7-6752-6D53-740DC62600C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7206" name="Picture 6">
            <a:extLst>
              <a:ext uri="{FF2B5EF4-FFF2-40B4-BE49-F238E27FC236}">
                <a16:creationId xmlns:a16="http://schemas.microsoft.com/office/drawing/2014/main" id="{0DB04E44-66E4-76BD-6634-7770862A9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69C231-A5AE-1F35-B11E-C0D3292BB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0CDE559-B192-E0FB-1F2D-4961DDF82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F41C-F0BF-4B23-B78B-A5700D3E519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322A0625-44DC-1971-7E47-51D272748D0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352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	You cannot be successful at getting the most of your people without first knowing their __________ and _____ __________ them. Leaders must have _______ _____ in order to deal with these complex concepts.</a:t>
            </a:r>
          </a:p>
        </p:txBody>
      </p:sp>
      <p:sp>
        <p:nvSpPr>
          <p:cNvPr id="315396" name="Rectangle 4">
            <a:extLst>
              <a:ext uri="{FF2B5EF4-FFF2-40B4-BE49-F238E27FC236}">
                <a16:creationId xmlns:a16="http://schemas.microsoft.com/office/drawing/2014/main" id="{20AE67E2-14FC-A2ED-F09E-A61538DE9E9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5398" name="Picture 6">
            <a:extLst>
              <a:ext uri="{FF2B5EF4-FFF2-40B4-BE49-F238E27FC236}">
                <a16:creationId xmlns:a16="http://schemas.microsoft.com/office/drawing/2014/main" id="{9A945963-B748-9051-BA7C-00C928147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11C72FF-B38E-10BB-2A5B-8FA661097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81E2FB2-8080-AD01-45A0-5AC83A6F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ACA5-D538-4A87-84BB-8298A16FF02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9DE2448F-B1F9-CBC5-7F9C-F2FBAB0ED60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	You cannot be successful at getting the most of your people without first knowing their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capabilities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motivates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them. Leaders must have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certain traits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order to deal with these complex concepts. </a:t>
            </a:r>
          </a:p>
        </p:txBody>
      </p:sp>
      <p:sp>
        <p:nvSpPr>
          <p:cNvPr id="316420" name="Rectangle 4">
            <a:extLst>
              <a:ext uri="{FF2B5EF4-FFF2-40B4-BE49-F238E27FC236}">
                <a16:creationId xmlns:a16="http://schemas.microsoft.com/office/drawing/2014/main" id="{573C7290-1602-EE06-D99E-6C527536398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6422" name="Picture 6">
            <a:extLst>
              <a:ext uri="{FF2B5EF4-FFF2-40B4-BE49-F238E27FC236}">
                <a16:creationId xmlns:a16="http://schemas.microsoft.com/office/drawing/2014/main" id="{C29C9429-504E-1765-FD5F-36F213B1F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E5BEC29-0223-472F-D431-210857C45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36D2FF1-AC23-AAB2-6E5F-DDD587263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01F-89DC-4ABC-B2D3-B44D4F788C0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C19CCFE8-FB4C-4834-0013-F51B5171B33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The six basic traits of Leadership are: (1) ___________,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__________,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_________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(4) ____________,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 _______________,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(6) _________________.</a:t>
            </a:r>
          </a:p>
        </p:txBody>
      </p:sp>
      <p:sp>
        <p:nvSpPr>
          <p:cNvPr id="317444" name="Rectangle 4">
            <a:extLst>
              <a:ext uri="{FF2B5EF4-FFF2-40B4-BE49-F238E27FC236}">
                <a16:creationId xmlns:a16="http://schemas.microsoft.com/office/drawing/2014/main" id="{AF91FBA4-2A7D-EC30-9224-70EBDF2ED92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7446" name="Picture 6">
            <a:extLst>
              <a:ext uri="{FF2B5EF4-FFF2-40B4-BE49-F238E27FC236}">
                <a16:creationId xmlns:a16="http://schemas.microsoft.com/office/drawing/2014/main" id="{3C7BF888-81BF-73A1-C2D0-908EEB363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B784A69-A256-DBB5-96DC-E7EC6BAC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AEE92CF-EF2A-318B-6B47-60CB1E74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A8C68-E923-40E7-ACB9-3C8F6507D65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CEF143EC-0FDB-E0A6-3348-62A6018FD8F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0" y="609600"/>
            <a:ext cx="37338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LEADERSHIP-I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77662AC1-DB41-DFB3-CB3F-3EFCDDA7E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57600"/>
            <a:ext cx="7162800" cy="14478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AIR FORCE LEADERSHIP                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              CONCEPT</a:t>
            </a:r>
          </a:p>
        </p:txBody>
      </p:sp>
      <p:pic>
        <p:nvPicPr>
          <p:cNvPr id="252933" name="Picture 5">
            <a:extLst>
              <a:ext uri="{FF2B5EF4-FFF2-40B4-BE49-F238E27FC236}">
                <a16:creationId xmlns:a16="http://schemas.microsoft.com/office/drawing/2014/main" id="{254E64EE-8563-5A0C-D6C5-CA323AD97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19301F-D3C4-6DAA-9ECD-52C213CAF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1C4F253-B4D8-DDE9-7860-7AE5C91DE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D1D4-A6FB-400E-AF6F-0E3AA0222076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8D914FD0-0FE6-D862-E886-521F6DD88FB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7.	The six basic traits of Leadership are: (1)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Loyalty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Commitment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(4)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Energy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Decisiveness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(6)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Selflessness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318468" name="Rectangle 4">
            <a:extLst>
              <a:ext uri="{FF2B5EF4-FFF2-40B4-BE49-F238E27FC236}">
                <a16:creationId xmlns:a16="http://schemas.microsoft.com/office/drawing/2014/main" id="{A18E7EA2-A2D9-0B19-92A9-9998A7008C6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8470" name="Picture 6">
            <a:extLst>
              <a:ext uri="{FF2B5EF4-FFF2-40B4-BE49-F238E27FC236}">
                <a16:creationId xmlns:a16="http://schemas.microsoft.com/office/drawing/2014/main" id="{29DC7CC5-C19F-D5FB-B238-D7B61E705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6479F8D-0865-B625-5164-A9F92A204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011BAD3-E169-12FF-CF4C-C122A08B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C47A-CC62-4AC0-8394-CB9C3A6A4417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19490" name="Rectangle 2">
            <a:extLst>
              <a:ext uri="{FF2B5EF4-FFF2-40B4-BE49-F238E27FC236}">
                <a16:creationId xmlns:a16="http://schemas.microsoft.com/office/drawing/2014/main" id="{227BABE9-9328-C2A7-9E34-767668DFF39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	Integrity (Trait #1) means a _______ __________ to the highest personal &amp; professional standards, it means being ______ and _____, and establishing a set of ______ and adhering to those _________. Integrity is the ____________ ________ of military service in a free society. ”Without Integrity, the _____  _______ of our military strength, ______ _______ and ____-______ are lost.”     </a:t>
            </a:r>
          </a:p>
        </p:txBody>
      </p:sp>
      <p:sp>
        <p:nvSpPr>
          <p:cNvPr id="319492" name="Rectangle 4">
            <a:extLst>
              <a:ext uri="{FF2B5EF4-FFF2-40B4-BE49-F238E27FC236}">
                <a16:creationId xmlns:a16="http://schemas.microsoft.com/office/drawing/2014/main" id="{0494456F-EB54-B22E-38B8-4766CA7E5DA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9494" name="Picture 6">
            <a:extLst>
              <a:ext uri="{FF2B5EF4-FFF2-40B4-BE49-F238E27FC236}">
                <a16:creationId xmlns:a16="http://schemas.microsoft.com/office/drawing/2014/main" id="{96CA8A92-29E9-F42C-FD85-84EC0F49F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4BA3E83-17BA-C10E-10E0-B6B377E7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D13A053-C293-8600-F064-F15B4224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0819-AA5D-4EFF-8CC3-0A014F434922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810D7451-60DE-0979-B603-D0A468E9E65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8.	Integrity (Trait #1) means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commitment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the highest personal &amp; professional standards, it means being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honest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fair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establishing a set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adhering to those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Integrity is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premise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military service in a free society. ”Without Integrity,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 pillars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our military strength,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public trust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self-respect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are lost.”     </a:t>
            </a:r>
          </a:p>
        </p:txBody>
      </p:sp>
      <p:sp>
        <p:nvSpPr>
          <p:cNvPr id="320516" name="Rectangle 4">
            <a:extLst>
              <a:ext uri="{FF2B5EF4-FFF2-40B4-BE49-F238E27FC236}">
                <a16:creationId xmlns:a16="http://schemas.microsoft.com/office/drawing/2014/main" id="{F696FBB9-8F6E-93B0-9057-ADBD5E16613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0518" name="Picture 6">
            <a:extLst>
              <a:ext uri="{FF2B5EF4-FFF2-40B4-BE49-F238E27FC236}">
                <a16:creationId xmlns:a16="http://schemas.microsoft.com/office/drawing/2014/main" id="{87AA40D5-61A0-0607-9043-E051F23AE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B96C835-3B00-E78B-305C-2DCE5596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85B2685-5CD1-F652-5899-108C5CF5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464A-DEEF-4AD8-B1D7-F7AF630C00FA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44580018-B019-0055-4475-6D25904D92A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	______ (Trait #2) is a three dimensional trait and it means _________ to your Superiors, Peers, and Subordinates. You must first display and unquestionable sense of loyalty before you can expect ______ of your unit to be ________.      </a:t>
            </a:r>
          </a:p>
        </p:txBody>
      </p:sp>
      <p:sp>
        <p:nvSpPr>
          <p:cNvPr id="321540" name="Rectangle 4">
            <a:extLst>
              <a:ext uri="{FF2B5EF4-FFF2-40B4-BE49-F238E27FC236}">
                <a16:creationId xmlns:a16="http://schemas.microsoft.com/office/drawing/2014/main" id="{ADAE8A32-25BB-7D1A-1EA5-710A738BC61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1542" name="Picture 6">
            <a:extLst>
              <a:ext uri="{FF2B5EF4-FFF2-40B4-BE49-F238E27FC236}">
                <a16:creationId xmlns:a16="http://schemas.microsoft.com/office/drawing/2014/main" id="{F7835342-9C28-AAE9-A3E8-3988E844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4405AE5-7438-7C0B-5DE1-27F8BF50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A380BDF-55A2-FDE6-7F10-8767A8C85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FC9F-3ABA-40F1-8D12-6BEFA6652B01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327AA491-77B9-690A-554E-A1E993388A0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Loyalty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(Trait #2) is a three dimensional trait and it means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faithfulness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your Superiors, Peers, and Subordinates. You must first display and unquestionable sense of loyalty before you can expect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members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your unit to be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loyal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 </a:t>
            </a:r>
          </a:p>
        </p:txBody>
      </p:sp>
      <p:sp>
        <p:nvSpPr>
          <p:cNvPr id="322564" name="Rectangle 4">
            <a:extLst>
              <a:ext uri="{FF2B5EF4-FFF2-40B4-BE49-F238E27FC236}">
                <a16:creationId xmlns:a16="http://schemas.microsoft.com/office/drawing/2014/main" id="{3C0E981F-3C9E-9B45-45D0-6594A67D168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2566" name="Picture 6">
            <a:extLst>
              <a:ext uri="{FF2B5EF4-FFF2-40B4-BE49-F238E27FC236}">
                <a16:creationId xmlns:a16="http://schemas.microsoft.com/office/drawing/2014/main" id="{4920010F-9FBD-CCA5-CB97-0F0554F98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BDF6F2D-9882-F1EE-4844-94BE13404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FF25071-C9E8-40CD-1723-A3351621D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BCE3-EBB1-4BA1-A398-66D31EF4B777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23586" name="Rectangle 2">
            <a:extLst>
              <a:ext uri="{FF2B5EF4-FFF2-40B4-BE49-F238E27FC236}">
                <a16:creationId xmlns:a16="http://schemas.microsoft.com/office/drawing/2014/main" id="{4CF1A28A-F5A3-84FA-DC1C-12489B77655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2286000"/>
            <a:ext cx="8077200" cy="3048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	________ (Trait #3) means ___________ __ ______. As a leader, you must demonstrate total dedication to the ______ _______, the _____ _____ ________ and ____ _____.     </a:t>
            </a:r>
          </a:p>
        </p:txBody>
      </p:sp>
      <p:sp>
        <p:nvSpPr>
          <p:cNvPr id="323588" name="Rectangle 4">
            <a:extLst>
              <a:ext uri="{FF2B5EF4-FFF2-40B4-BE49-F238E27FC236}">
                <a16:creationId xmlns:a16="http://schemas.microsoft.com/office/drawing/2014/main" id="{8061272B-4DDA-9475-4DEA-5EEC0FA089B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3590" name="Picture 6">
            <a:extLst>
              <a:ext uri="{FF2B5EF4-FFF2-40B4-BE49-F238E27FC236}">
                <a16:creationId xmlns:a16="http://schemas.microsoft.com/office/drawing/2014/main" id="{01AB9D83-E69A-7376-2CD1-A833A3469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D3FB732-1A0E-E2B5-C644-E8EBD877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055AA29-FC3A-C94C-3503-306930E20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87047-9763-41FD-AEF6-C2BF433F1888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AB0B0BEF-9D3B-F2D6-5AE2-7B3F9078320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209800"/>
            <a:ext cx="8077200" cy="2971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Commitment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(Trait #3) means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devotion to duty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As a leader, you must demonstrate total dedication to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United States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Explorers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your Unit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4612" name="Rectangle 4">
            <a:extLst>
              <a:ext uri="{FF2B5EF4-FFF2-40B4-BE49-F238E27FC236}">
                <a16:creationId xmlns:a16="http://schemas.microsoft.com/office/drawing/2014/main" id="{8FC0F34E-5C0F-09BA-6554-719F4F58EB0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4614" name="Picture 6">
            <a:extLst>
              <a:ext uri="{FF2B5EF4-FFF2-40B4-BE49-F238E27FC236}">
                <a16:creationId xmlns:a16="http://schemas.microsoft.com/office/drawing/2014/main" id="{377B05A1-44EF-1CF7-77CE-46B3FD054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C772820-641A-EF76-B648-393CEE6F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777B5CB-9B3A-AB61-0720-5452B559D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39AA-1A8C-4860-87CE-5F20B491BB65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25634" name="Rectangle 2">
            <a:extLst>
              <a:ext uri="{FF2B5EF4-FFF2-40B4-BE49-F238E27FC236}">
                <a16:creationId xmlns:a16="http://schemas.microsoft.com/office/drawing/2014/main" id="{696F04B7-9474-1483-15AD-DFCFEBC5C8F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038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11.	__________ (Trait #4) is an enthusiasm and drive to take the _____. Successful leaders have demonstrated the importance of ________ and ________ _________, and your preparation for this must include ________.      </a:t>
            </a:r>
          </a:p>
        </p:txBody>
      </p:sp>
      <p:sp>
        <p:nvSpPr>
          <p:cNvPr id="325636" name="Rectangle 4">
            <a:extLst>
              <a:ext uri="{FF2B5EF4-FFF2-40B4-BE49-F238E27FC236}">
                <a16:creationId xmlns:a16="http://schemas.microsoft.com/office/drawing/2014/main" id="{06813F7B-A505-8911-A616-F51B38CE20A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5638" name="Picture 6">
            <a:extLst>
              <a:ext uri="{FF2B5EF4-FFF2-40B4-BE49-F238E27FC236}">
                <a16:creationId xmlns:a16="http://schemas.microsoft.com/office/drawing/2014/main" id="{B0288C56-74F7-D20C-E34C-4393F328B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64D84A-3188-1CFE-92E6-8D5E30B87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F0CF425-6778-89AE-B8F0-39E9211C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82F2-663C-4F56-AE1B-6D626A765766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151FD50D-2DF1-4DC4-0C6B-48F55B0BF6A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657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11.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Energy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(Trait #4) is an enthusiasm and drive to take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initiative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Successful leaders have demonstrated the importance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mental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energy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your preparation for this must include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 conditioning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 </a:t>
            </a:r>
          </a:p>
        </p:txBody>
      </p:sp>
      <p:sp>
        <p:nvSpPr>
          <p:cNvPr id="326660" name="Rectangle 4">
            <a:extLst>
              <a:ext uri="{FF2B5EF4-FFF2-40B4-BE49-F238E27FC236}">
                <a16:creationId xmlns:a16="http://schemas.microsoft.com/office/drawing/2014/main" id="{77B98A2B-BD7A-7903-6E3D-F9B05EAED82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6662" name="Picture 6">
            <a:extLst>
              <a:ext uri="{FF2B5EF4-FFF2-40B4-BE49-F238E27FC236}">
                <a16:creationId xmlns:a16="http://schemas.microsoft.com/office/drawing/2014/main" id="{3E35271A-5E34-E301-EBD8-F6D1B14D9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44F262E-066D-51CB-CC73-0BC8F1F52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45EF60A-28A8-29BB-0148-58C5BEED0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9070-46F0-44AC-B2B6-CCD63A91112A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327682" name="Rectangle 2">
            <a:extLst>
              <a:ext uri="{FF2B5EF4-FFF2-40B4-BE49-F238E27FC236}">
                <a16:creationId xmlns:a16="http://schemas.microsoft.com/office/drawing/2014/main" id="{39920744-F1D6-1721-B8C5-BBF16D5E229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	___________ (Trait #5) is a ___________ to act! As a leader, you must have the ____-________ to make timely decisions. You must then effectively _________ your decision to your unit. ____________ also includes the willingness to accept __________. You are always ___________ when things go right and when they go wrong.     </a:t>
            </a:r>
          </a:p>
        </p:txBody>
      </p:sp>
      <p:sp>
        <p:nvSpPr>
          <p:cNvPr id="327684" name="Rectangle 4">
            <a:extLst>
              <a:ext uri="{FF2B5EF4-FFF2-40B4-BE49-F238E27FC236}">
                <a16:creationId xmlns:a16="http://schemas.microsoft.com/office/drawing/2014/main" id="{1557557C-8DA6-9591-0BAD-B5D947D9FDC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7686" name="Picture 6">
            <a:extLst>
              <a:ext uri="{FF2B5EF4-FFF2-40B4-BE49-F238E27FC236}">
                <a16:creationId xmlns:a16="http://schemas.microsoft.com/office/drawing/2014/main" id="{2831C6AB-8CAB-9AA4-AD87-1C48F1147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A1413BA-9B83-6E1F-490F-4A9C0666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C00F5C7-6339-C2BE-FB62-F3C8EC99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E5F4-1577-488E-8154-13EF5275127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C2D7BD5A-CBAA-5DEC-D3C9-06A418E7D8E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art of influencing and directing people to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accomplish the mission.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The art of imposing one’s will upon others in    such a manner as to command their respect,         confidence, and their wholehearted cooperation.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core of the definition is that leaders must impose their will on others, who must do what their leaders direct them to do.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4980" name="Rectangle 4">
            <a:extLst>
              <a:ext uri="{FF2B5EF4-FFF2-40B4-BE49-F238E27FC236}">
                <a16:creationId xmlns:a16="http://schemas.microsoft.com/office/drawing/2014/main" id="{9C9F580F-84D4-3F01-4E72-DF6D11A69C2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LEADERSHIP CONCEPT</a:t>
            </a:r>
          </a:p>
        </p:txBody>
      </p:sp>
      <p:pic>
        <p:nvPicPr>
          <p:cNvPr id="254982" name="Picture 6">
            <a:extLst>
              <a:ext uri="{FF2B5EF4-FFF2-40B4-BE49-F238E27FC236}">
                <a16:creationId xmlns:a16="http://schemas.microsoft.com/office/drawing/2014/main" id="{9E5D633F-E9F8-006C-1A6A-E07A8D93A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99135E6-A411-5F95-2952-37547FCAD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111EF0B-2F3B-6080-98EB-93EF0F193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1A17-2656-488D-98A5-EF4112FE52D3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9F862BAF-A887-306F-96CB-AFC9796DF94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Decisiveness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(Trait #5) is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willingness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act! As a leader, you must have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self-confidence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make timely decisions. You must then effectively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communicate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decision to your unit.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Decisiveness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also includes the willingness to accept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responsibility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You are always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accountable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when things go right and when they go wrong.     </a:t>
            </a:r>
          </a:p>
        </p:txBody>
      </p:sp>
      <p:sp>
        <p:nvSpPr>
          <p:cNvPr id="328708" name="Rectangle 4">
            <a:extLst>
              <a:ext uri="{FF2B5EF4-FFF2-40B4-BE49-F238E27FC236}">
                <a16:creationId xmlns:a16="http://schemas.microsoft.com/office/drawing/2014/main" id="{B7481B87-85D6-0637-3F99-C4EFC4E868C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8710" name="Picture 6">
            <a:extLst>
              <a:ext uri="{FF2B5EF4-FFF2-40B4-BE49-F238E27FC236}">
                <a16:creationId xmlns:a16="http://schemas.microsoft.com/office/drawing/2014/main" id="{3CE297B2-49D8-23B2-26FF-209EC8710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C75A003-FECE-801D-5D78-015BD686A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28A18CD-FA34-C807-6B75-430CDC9A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9CB3-AEDE-4F6F-BFBE-192EF4005327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329730" name="Rectangle 2">
            <a:extLst>
              <a:ext uri="{FF2B5EF4-FFF2-40B4-BE49-F238E27FC236}">
                <a16:creationId xmlns:a16="http://schemas.microsoft.com/office/drawing/2014/main" id="{85AF083B-57AA-3DBB-7512-EF366126553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13.	________(Trait #6) means a requirement on your part to _______  ____________ ___________ for a greater cause. As a leader, you cannot place your own ________ or _________ before the mission or the people. You also need to have ________ ________ to make those kind of difficult decisions.     </a:t>
            </a:r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86F670F2-F072-3AAA-1143-52E03BC0B56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9734" name="Picture 6">
            <a:extLst>
              <a:ext uri="{FF2B5EF4-FFF2-40B4-BE49-F238E27FC236}">
                <a16:creationId xmlns:a16="http://schemas.microsoft.com/office/drawing/2014/main" id="{C2AA4CBD-F364-775D-B029-DEA01F843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2C4BE47-56A1-40E4-485E-3D5DDBA0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E80F862-2809-F83A-7CA5-0D989A676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D71CC-7B3E-4EBA-A7F2-7A7C99FDAD38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3F44F712-38E5-CA0A-1F6D-72E904A67CC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13.	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Selflessness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(Trait #6) means a requirement on your part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sacrifice personal requirements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a greater cause. As a leader, you cannot place your own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comfort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convenience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before the mission or the people. You also need to have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 courage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make those kind of difficult decisions.      </a:t>
            </a:r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E43F822B-B843-C085-26CC-BB9C629507C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0758" name="Picture 6">
            <a:extLst>
              <a:ext uri="{FF2B5EF4-FFF2-40B4-BE49-F238E27FC236}">
                <a16:creationId xmlns:a16="http://schemas.microsoft.com/office/drawing/2014/main" id="{1FD89DA7-F136-FF70-7D11-FBC2D72FB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4B5CAAC-D18B-BE56-1E1F-350B03257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C1676EE-5907-8DFF-BB27-035BDD7F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6741-45DA-4805-BFB9-2B1FB40447E2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946AECC3-FCFB-512E-68A0-21262860853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143000" y="2133600"/>
            <a:ext cx="7162800" cy="2667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WEEK: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  - QUESTION QUIZ ON: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‘Leadership – Part 1’</a:t>
            </a:r>
          </a:p>
        </p:txBody>
      </p:sp>
      <p:sp>
        <p:nvSpPr>
          <p:cNvPr id="360454" name="Rectangle 6">
            <a:extLst>
              <a:ext uri="{FF2B5EF4-FFF2-40B4-BE49-F238E27FC236}">
                <a16:creationId xmlns:a16="http://schemas.microsoft.com/office/drawing/2014/main" id="{8E8CC616-EE84-3807-DD48-861290BE845C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62100" y="241300"/>
            <a:ext cx="7094538" cy="8826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99"/>
                </a:solidFill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-I (Part 1)</a:t>
            </a:r>
            <a:endParaRPr lang="en-US" altLang="en-US" sz="2000" b="1">
              <a:solidFill>
                <a:srgbClr val="CC0000"/>
              </a:solidFill>
            </a:endParaRPr>
          </a:p>
        </p:txBody>
      </p:sp>
      <p:pic>
        <p:nvPicPr>
          <p:cNvPr id="360456" name="Picture 8">
            <a:extLst>
              <a:ext uri="{FF2B5EF4-FFF2-40B4-BE49-F238E27FC236}">
                <a16:creationId xmlns:a16="http://schemas.microsoft.com/office/drawing/2014/main" id="{098CAD4D-8F0C-695A-C89F-DCDA95858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D40B1BD8-8D4D-115A-C533-DEC7C022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651928BA-BA41-01BD-F380-4D4D69D87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22F7-11A1-49BC-B7FE-1A238B3FB5CD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96962" name="Rectangle 2">
            <a:extLst>
              <a:ext uri="{FF2B5EF4-FFF2-40B4-BE49-F238E27FC236}">
                <a16:creationId xmlns:a16="http://schemas.microsoft.com/office/drawing/2014/main" id="{0E7E4C52-85CB-082D-2B8C-630DEAD76BD1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90800" y="685800"/>
            <a:ext cx="5715000" cy="5334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LEADERSHIP-I --- Part 1</a:t>
            </a:r>
          </a:p>
        </p:txBody>
      </p:sp>
      <p:sp>
        <p:nvSpPr>
          <p:cNvPr id="296964" name="Rectangle 4">
            <a:extLst>
              <a:ext uri="{FF2B5EF4-FFF2-40B4-BE49-F238E27FC236}">
                <a16:creationId xmlns:a16="http://schemas.microsoft.com/office/drawing/2014/main" id="{3E569386-C137-4057-8F71-FF21877BF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09800"/>
            <a:ext cx="6553200" cy="4114800"/>
          </a:xfrm>
          <a:prstGeom prst="rect">
            <a:avLst/>
          </a:prstGeom>
          <a:solidFill>
            <a:schemeClr val="tx1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END </a:t>
            </a:r>
          </a:p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 Of</a:t>
            </a:r>
          </a:p>
          <a:p>
            <a:pPr lvl="1" algn="ctr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COURSE</a:t>
            </a:r>
          </a:p>
        </p:txBody>
      </p:sp>
      <p:pic>
        <p:nvPicPr>
          <p:cNvPr id="296966" name="Picture 6">
            <a:extLst>
              <a:ext uri="{FF2B5EF4-FFF2-40B4-BE49-F238E27FC236}">
                <a16:creationId xmlns:a16="http://schemas.microsoft.com/office/drawing/2014/main" id="{44766A4F-A376-18BB-064D-1286DC8F3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5875D8-111B-C470-F530-215E27782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DD1BCB3-0685-5621-E2D1-0A013D78E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1A80-C4CE-4E0F-9E9C-686092EBF2D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4194" name="Rectangle 2">
            <a:extLst>
              <a:ext uri="{FF2B5EF4-FFF2-40B4-BE49-F238E27FC236}">
                <a16:creationId xmlns:a16="http://schemas.microsoft.com/office/drawing/2014/main" id="{2AE42819-4C4F-A79A-2F6E-4CAF197A376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AIR FORCE LEADERSHIP CONCEPT: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be an effective leader, the basic concept you must keep in mind 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encompasses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two fundamental elements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Mission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People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All facets of Air Force Leadership should support these two basic elements.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4196" name="Rectangle 4">
            <a:extLst>
              <a:ext uri="{FF2B5EF4-FFF2-40B4-BE49-F238E27FC236}">
                <a16:creationId xmlns:a16="http://schemas.microsoft.com/office/drawing/2014/main" id="{FBA03D31-0FC3-9A83-6309-5B8084FBF9A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LEADERSHIP CONCEPT</a:t>
            </a:r>
          </a:p>
        </p:txBody>
      </p:sp>
      <p:pic>
        <p:nvPicPr>
          <p:cNvPr id="264198" name="Picture 6">
            <a:extLst>
              <a:ext uri="{FF2B5EF4-FFF2-40B4-BE49-F238E27FC236}">
                <a16:creationId xmlns:a16="http://schemas.microsoft.com/office/drawing/2014/main" id="{16343909-7CAB-A900-B30D-87EE42795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868A79-1769-D02B-A9D2-F1264ADBE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1FD789A-6E84-AA7E-6A75-E36AB61C5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1C1F3-9B0F-479D-AC8F-212556FABC6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EDE3ACAF-19C5-609E-A574-3E234696AC8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MISSION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Primary task of a military organization is to perform its mission.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leader’s primary responsibility, is to lead people to carry out the mission.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Most missions involve numerous tasks.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“If your leadership is not directed completely toward the mission, your leadership has failed.”                                  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--- Gen. Curtis LeMay</a:t>
            </a: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5220" name="Rectangle 4">
            <a:extLst>
              <a:ext uri="{FF2B5EF4-FFF2-40B4-BE49-F238E27FC236}">
                <a16:creationId xmlns:a16="http://schemas.microsoft.com/office/drawing/2014/main" id="{C473B778-BD3D-61AF-EC03-0DE07CCA42C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LEADERSHIP CONCEPT</a:t>
            </a:r>
          </a:p>
        </p:txBody>
      </p:sp>
      <p:pic>
        <p:nvPicPr>
          <p:cNvPr id="265222" name="Picture 6">
            <a:extLst>
              <a:ext uri="{FF2B5EF4-FFF2-40B4-BE49-F238E27FC236}">
                <a16:creationId xmlns:a16="http://schemas.microsoft.com/office/drawing/2014/main" id="{2C6581A0-0A9E-88BB-4F5A-A8007447A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22B484F-509C-772F-DDF7-9ED75B7E4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6B82964-B73B-AD80-0134-3D58590B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9B2B1-00F0-48C3-961C-F949DF29CF2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42" name="Rectangle 2">
            <a:extLst>
              <a:ext uri="{FF2B5EF4-FFF2-40B4-BE49-F238E27FC236}">
                <a16:creationId xmlns:a16="http://schemas.microsoft.com/office/drawing/2014/main" id="{3447850E-53D1-D307-E55E-44155581FA2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PEOPLE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People perform the mission.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They are the heart of an organization, without their support, a unit will fail.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cannot be successful at getting the most of your people without first knowing their capabilities and what motivates them.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responsibilities include the care &amp; support of your unit’s personnel.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Successful leaders must have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certain traits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order to deal with these complex concept.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44" name="Rectangle 4">
            <a:extLst>
              <a:ext uri="{FF2B5EF4-FFF2-40B4-BE49-F238E27FC236}">
                <a16:creationId xmlns:a16="http://schemas.microsoft.com/office/drawing/2014/main" id="{C2C13D78-6CDB-D0CF-7C03-2974B6BF01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LEADERSHIP CONCEPT</a:t>
            </a:r>
          </a:p>
        </p:txBody>
      </p:sp>
      <p:pic>
        <p:nvPicPr>
          <p:cNvPr id="266246" name="Picture 6">
            <a:extLst>
              <a:ext uri="{FF2B5EF4-FFF2-40B4-BE49-F238E27FC236}">
                <a16:creationId xmlns:a16="http://schemas.microsoft.com/office/drawing/2014/main" id="{A74B10FF-24CA-BBFD-9B75-0A75416DD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FB55DE4-F32E-4865-112D-2F050D3C9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58C2040-68CB-D48A-8F60-DC35C8E8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615F-DC5A-49C8-B0B3-64688BF0CFA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E4207D32-90BE-1C92-E078-A65240A5B69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0" y="609600"/>
            <a:ext cx="37338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LEADERSHIP-I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ABFE2EF-BF95-D3C8-A9E3-134F9C903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76600"/>
            <a:ext cx="6324600" cy="7620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2. LEADERSHIP TRAITS</a:t>
            </a:r>
          </a:p>
        </p:txBody>
      </p:sp>
      <p:pic>
        <p:nvPicPr>
          <p:cNvPr id="267269" name="Picture 5">
            <a:extLst>
              <a:ext uri="{FF2B5EF4-FFF2-40B4-BE49-F238E27FC236}">
                <a16:creationId xmlns:a16="http://schemas.microsoft.com/office/drawing/2014/main" id="{C39FD243-BE39-0263-F09E-FFA984134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209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B69B766-8D9C-F8C2-0EA6-ADA28CCBD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DDA8412-B2CB-CC2D-4BB9-37676C70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1B77-B589-4C03-9CE4-D0EE38B3162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36EA996E-3B14-4F1D-368B-0B7B80CA691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1676400"/>
            <a:ext cx="7237413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9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SIX (6) BASIC LEADERSHIP TRAITS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1.  INTEGRITY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2.  LOYALTY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3.  COMMITMENT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4.  ENERGY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5.  DECISIVENESS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6.  SELFLESSNESS</a:t>
            </a:r>
          </a:p>
        </p:txBody>
      </p:sp>
      <p:sp>
        <p:nvSpPr>
          <p:cNvPr id="269316" name="Rectangle 4">
            <a:extLst>
              <a:ext uri="{FF2B5EF4-FFF2-40B4-BE49-F238E27FC236}">
                <a16:creationId xmlns:a16="http://schemas.microsoft.com/office/drawing/2014/main" id="{1EB0F67B-8713-E4DD-83FE-68D400FFB60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LEADERSHIP TRAITS</a:t>
            </a:r>
          </a:p>
        </p:txBody>
      </p:sp>
      <p:pic>
        <p:nvPicPr>
          <p:cNvPr id="269318" name="Picture 6">
            <a:extLst>
              <a:ext uri="{FF2B5EF4-FFF2-40B4-BE49-F238E27FC236}">
                <a16:creationId xmlns:a16="http://schemas.microsoft.com/office/drawing/2014/main" id="{1FAACAAF-2E0E-3A7B-A39F-7774D2F62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4009</TotalTime>
  <Words>2287</Words>
  <Application>Microsoft Office PowerPoint</Application>
  <PresentationFormat>On-screen Show (4:3)</PresentationFormat>
  <Paragraphs>266</Paragraphs>
  <Slides>44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Times New Roman</vt:lpstr>
      <vt:lpstr>Arial</vt:lpstr>
      <vt:lpstr>Wingdings</vt:lpstr>
      <vt:lpstr>Arial Black</vt:lpstr>
      <vt:lpstr>Clouds</vt:lpstr>
      <vt:lpstr>PowerPoint Presentation</vt:lpstr>
      <vt:lpstr>LEADERSHIP-I</vt:lpstr>
      <vt:lpstr>PowerPoint Presentation</vt:lpstr>
      <vt:lpstr>LEADERSHIP-I 1. AIR FORCE LEADERSHIP CONCEPT</vt:lpstr>
      <vt:lpstr>LEADERSHIP-I 1. AIR FORCE LEADERSHIP CONCEPT</vt:lpstr>
      <vt:lpstr>LEADERSHIP-I 1. AIR FORCE LEADERSHIP CONCEPT</vt:lpstr>
      <vt:lpstr>LEADERSHIP-I 1. AIR FORCE LEADERSHIP CONCEPT</vt:lpstr>
      <vt:lpstr>PowerPoint Presentation</vt:lpstr>
      <vt:lpstr>LEADERSHIP-I 2. LEADERSHIP TRAITS</vt:lpstr>
      <vt:lpstr>LEADERSHIP-I 2. LEADERSHIP TRAITS</vt:lpstr>
      <vt:lpstr>LEADERSHIP-I 2. LEADERSHIP TRAITS</vt:lpstr>
      <vt:lpstr>LEADERSHIP-I 2. LEADERSHIP TRAITS</vt:lpstr>
      <vt:lpstr>LEADERSHIP-I 2. LEADERSHIP TRAITS</vt:lpstr>
      <vt:lpstr>LEADERSHIP-I 2. LEADERSHIP TRAITS</vt:lpstr>
      <vt:lpstr>LEADERSHIP-I 2. LEADERSHIP TRAITS</vt:lpstr>
      <vt:lpstr>PowerPoint Presentation</vt:lpstr>
      <vt:lpstr>LEADERSHIP-I 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PowerPoint Presentation</vt:lpstr>
      <vt:lpstr>PowerPoint Presentation</vt:lpstr>
    </vt:vector>
  </TitlesOfParts>
  <Company>PMA InfoSys,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School  “OFFICERSHIP COURSE”</dc:title>
  <dc:creator>Administrator</dc:creator>
  <cp:lastModifiedBy>Thomas Block</cp:lastModifiedBy>
  <cp:revision>212</cp:revision>
  <dcterms:created xsi:type="dcterms:W3CDTF">2002-04-26T23:42:40Z</dcterms:created>
  <dcterms:modified xsi:type="dcterms:W3CDTF">2024-07-23T19:46:57Z</dcterms:modified>
</cp:coreProperties>
</file>