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540" r:id="rId2"/>
    <p:sldId id="538" r:id="rId3"/>
    <p:sldId id="541" r:id="rId4"/>
    <p:sldId id="325" r:id="rId5"/>
    <p:sldId id="548" r:id="rId6"/>
    <p:sldId id="465" r:id="rId7"/>
    <p:sldId id="338" r:id="rId8"/>
    <p:sldId id="553" r:id="rId9"/>
    <p:sldId id="555" r:id="rId10"/>
    <p:sldId id="554" r:id="rId11"/>
    <p:sldId id="542" r:id="rId12"/>
    <p:sldId id="337" r:id="rId13"/>
    <p:sldId id="543" r:id="rId14"/>
    <p:sldId id="336" r:id="rId15"/>
    <p:sldId id="544" r:id="rId16"/>
    <p:sldId id="335" r:id="rId17"/>
    <p:sldId id="551" r:id="rId18"/>
    <p:sldId id="552" r:id="rId19"/>
    <p:sldId id="556" r:id="rId20"/>
    <p:sldId id="549" r:id="rId21"/>
    <p:sldId id="550" r:id="rId22"/>
    <p:sldId id="545" r:id="rId23"/>
    <p:sldId id="334" r:id="rId24"/>
    <p:sldId id="546" r:id="rId25"/>
    <p:sldId id="333" r:id="rId26"/>
    <p:sldId id="332" r:id="rId27"/>
    <p:sldId id="331" r:id="rId28"/>
    <p:sldId id="330" r:id="rId29"/>
    <p:sldId id="547" r:id="rId30"/>
    <p:sldId id="329" r:id="rId31"/>
    <p:sldId id="328" r:id="rId32"/>
    <p:sldId id="443" r:id="rId3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458" autoAdjust="0"/>
  </p:normalViewPr>
  <p:slideViewPr>
    <p:cSldViewPr snapToGrid="0">
      <p:cViewPr varScale="1">
        <p:scale>
          <a:sx n="98" d="100"/>
          <a:sy n="98" d="100"/>
        </p:scale>
        <p:origin x="276" y="96"/>
      </p:cViewPr>
      <p:guideLst/>
    </p:cSldViewPr>
  </p:slideViewPr>
  <p:outlineViewPr>
    <p:cViewPr>
      <p:scale>
        <a:sx n="33" d="100"/>
        <a:sy n="33" d="100"/>
      </p:scale>
      <p:origin x="0" y="-14326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E42110B-3DF4-49EC-84F7-535DC28B2720}" type="datetimeFigureOut">
              <a:rPr lang="en-US" smtClean="0"/>
              <a:t>8/5/2022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98ADBC8-1C7C-49CB-A411-FCE8A45C13F3}" type="slidenum">
              <a:rPr lang="en-US" smtClean="0"/>
              <a:t>‹#›</a:t>
            </a:fld>
            <a:endParaRPr lang="en-US"/>
          </a:p>
        </p:txBody>
      </p:sp>
    </p:spTree>
    <p:extLst>
      <p:ext uri="{BB962C8B-B14F-4D97-AF65-F5344CB8AC3E}">
        <p14:creationId xmlns:p14="http://schemas.microsoft.com/office/powerpoint/2010/main" val="192567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44C4-BA9F-22C2-EEF0-7BA5058519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E5E2D4-05D9-86DD-7D88-AAD91914B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D4EAF-81DA-CD6F-0882-36C33F8C20A5}"/>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62E4E5DA-938D-8A31-81C0-2F7B89CE4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E0941-29C8-80DF-2E49-85AB8957350D}"/>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116577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23B8-A31A-B9C9-3EAB-ABC5EFF53C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4D13D-2ABE-00E4-B325-6264FBA43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0DFDC-4B4E-F98F-F561-5A63D6D66D09}"/>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F9D629E9-8321-F3AE-36AF-C482D6786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206CD-89BA-E729-44F1-853F0476255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8344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C9A32-9DE8-0834-394E-016F30A2A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13474-D6F7-7FAE-0954-DECC77F636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E6FBC-983D-AB16-9AD4-AE2B90BB2061}"/>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23E9DC4D-E5D0-8D2E-B7F2-6F771FE53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302A5-4AB5-54CE-505C-ED0774B1906C}"/>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14944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A2B4-C49B-66BC-FCC8-A0B79104C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47E02-B46E-5F1F-5644-ED47D855A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6C1CD-5011-FCB9-DC1D-4D5B5079BD0D}"/>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75621E88-5644-B181-2709-9A46BD0EE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58D69-7EB9-9125-8675-F2E405114C9D}"/>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18690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CFD2-FD2A-67D9-211C-D66A206A98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68AD1-EA07-8DA6-D64A-5C4F588BE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F2B19B-F189-369A-0B74-A07ADA4E0DDF}"/>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83F81266-38B8-C1DC-CD57-41B9EC7AA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3A88E-4409-6299-F19F-B70E4A984D48}"/>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16199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0C00-3CF6-B5E2-A8C7-4A1D922A1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4E9DF-5DF5-9C70-7E0D-A49851F600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A1F2DC-AAC6-0F0E-55C8-A40CEE32D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169A0A-8B56-9F0E-7BE6-8EFEE236C0DF}"/>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E4709D76-37A3-095F-F403-10A249502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3716E-0B05-9E2C-ED85-446884AFCE1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27440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FB14-7282-A6B8-0E19-D6E0C4F58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1BDCB6-4E19-12C9-D841-A6C795379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F5E36-EA09-6949-0D5C-F008D7B59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B59599-D93B-C0EA-4215-4DD77B55A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2C8E8-9118-7842-EC99-6C026BAEBC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AC26BD-951F-A451-69DB-7146D0A0363C}"/>
              </a:ext>
            </a:extLst>
          </p:cNvPr>
          <p:cNvSpPr>
            <a:spLocks noGrp="1"/>
          </p:cNvSpPr>
          <p:nvPr>
            <p:ph type="dt" sz="half" idx="10"/>
          </p:nvPr>
        </p:nvSpPr>
        <p:spPr/>
        <p:txBody>
          <a:bodyPr/>
          <a:lstStyle/>
          <a:p>
            <a:r>
              <a:rPr lang="en-US"/>
              <a:t>June 2022</a:t>
            </a:r>
          </a:p>
        </p:txBody>
      </p:sp>
      <p:sp>
        <p:nvSpPr>
          <p:cNvPr id="8" name="Footer Placeholder 7">
            <a:extLst>
              <a:ext uri="{FF2B5EF4-FFF2-40B4-BE49-F238E27FC236}">
                <a16:creationId xmlns:a16="http://schemas.microsoft.com/office/drawing/2014/main" id="{D296C158-F368-F5C3-E722-E10A8044AF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38F78-2B9E-DDD2-3211-E17E6D5E3B70}"/>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55196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96C4-D4CC-F338-5295-7DB6B62BE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48B66B-E2E3-DB66-5DCF-EF7F3CCEAEB9}"/>
              </a:ext>
            </a:extLst>
          </p:cNvPr>
          <p:cNvSpPr>
            <a:spLocks noGrp="1"/>
          </p:cNvSpPr>
          <p:nvPr>
            <p:ph type="dt" sz="half" idx="10"/>
          </p:nvPr>
        </p:nvSpPr>
        <p:spPr/>
        <p:txBody>
          <a:bodyPr/>
          <a:lstStyle/>
          <a:p>
            <a:r>
              <a:rPr lang="en-US"/>
              <a:t>June 2022</a:t>
            </a:r>
          </a:p>
        </p:txBody>
      </p:sp>
      <p:sp>
        <p:nvSpPr>
          <p:cNvPr id="4" name="Footer Placeholder 3">
            <a:extLst>
              <a:ext uri="{FF2B5EF4-FFF2-40B4-BE49-F238E27FC236}">
                <a16:creationId xmlns:a16="http://schemas.microsoft.com/office/drawing/2014/main" id="{33FAB381-337F-B1BC-F1BE-8E60451C5B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CB830-D078-392D-AAC6-22A1D0460EB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51035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E7729-B416-8C00-58B2-4B7D06F7A194}"/>
              </a:ext>
            </a:extLst>
          </p:cNvPr>
          <p:cNvSpPr>
            <a:spLocks noGrp="1"/>
          </p:cNvSpPr>
          <p:nvPr>
            <p:ph type="dt" sz="half" idx="10"/>
          </p:nvPr>
        </p:nvSpPr>
        <p:spPr/>
        <p:txBody>
          <a:bodyPr/>
          <a:lstStyle/>
          <a:p>
            <a:r>
              <a:rPr lang="en-US"/>
              <a:t>June 2022</a:t>
            </a:r>
          </a:p>
        </p:txBody>
      </p:sp>
      <p:sp>
        <p:nvSpPr>
          <p:cNvPr id="3" name="Footer Placeholder 2">
            <a:extLst>
              <a:ext uri="{FF2B5EF4-FFF2-40B4-BE49-F238E27FC236}">
                <a16:creationId xmlns:a16="http://schemas.microsoft.com/office/drawing/2014/main" id="{46D37418-25EB-6C40-83B1-79D9393185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E6C61-8846-CD3C-EEC3-4A8DDA61F980}"/>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87239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36A2-DF71-6450-0576-7A7A62C91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9BB80B-2639-D60F-9F80-54ED70EC9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52527-14C4-56B2-C764-B1B228A3B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DEE6C-7F03-8446-1055-E73A74BC46A0}"/>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87ABE17E-8C6B-E03F-CF2F-CDE9E3F96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04731-C39D-37F6-A500-1A761528FCF8}"/>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99662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6957-01DA-69D8-BF30-901CF7D52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220FA-9037-BDCA-40E1-209D5492A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6533D0-7788-CA32-1269-F569DA4F5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4F969-35CA-392F-1400-31495BAEAA71}"/>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9EAE2AF5-5DC7-CF10-94E3-AC949CD2C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64000-C101-979A-6D0D-D5ABEB1F60F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55692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34A86-C8AE-F3C3-C3B9-254B70F16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663D2-A0CE-1117-A632-EDD5A55DC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7B9F-6830-E430-1B39-2F3FA652D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2022</a:t>
            </a:r>
          </a:p>
        </p:txBody>
      </p:sp>
      <p:sp>
        <p:nvSpPr>
          <p:cNvPr id="5" name="Footer Placeholder 4">
            <a:extLst>
              <a:ext uri="{FF2B5EF4-FFF2-40B4-BE49-F238E27FC236}">
                <a16:creationId xmlns:a16="http://schemas.microsoft.com/office/drawing/2014/main" id="{6E44B55B-F361-B9AA-312B-9D0629086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15137A-F163-01DD-78BF-2252FAC5C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55EF9-A4B1-4FAA-99A0-0970FED03DAB}" type="slidenum">
              <a:rPr lang="en-US" smtClean="0"/>
              <a:t>‹#›</a:t>
            </a:fld>
            <a:endParaRPr lang="en-US"/>
          </a:p>
        </p:txBody>
      </p:sp>
    </p:spTree>
    <p:extLst>
      <p:ext uri="{BB962C8B-B14F-4D97-AF65-F5344CB8AC3E}">
        <p14:creationId xmlns:p14="http://schemas.microsoft.com/office/powerpoint/2010/main" val="134009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5E634-2A10-A423-147E-1AE572F3F78C}"/>
              </a:ext>
            </a:extLst>
          </p:cNvPr>
          <p:cNvSpPr/>
          <p:nvPr/>
        </p:nvSpPr>
        <p:spPr>
          <a:xfrm>
            <a:off x="2185261" y="410473"/>
            <a:ext cx="10006740" cy="7988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40000"/>
                    <a:lumOff val="60000"/>
                  </a:schemeClr>
                </a:solidFill>
                <a:latin typeface="Arial Black" panose="020B0A04020102020204" pitchFamily="34" charset="0"/>
              </a:rPr>
              <a:t>PERSONAL DEVELOPMENT</a:t>
            </a:r>
          </a:p>
          <a:p>
            <a:pPr algn="ctr"/>
            <a:r>
              <a:rPr lang="en-US" sz="2400" dirty="0">
                <a:solidFill>
                  <a:schemeClr val="accent4">
                    <a:lumMod val="40000"/>
                    <a:lumOff val="60000"/>
                  </a:schemeClr>
                </a:solidFill>
                <a:latin typeface="Arial Black" panose="020B0A04020102020204" pitchFamily="34" charset="0"/>
              </a:rPr>
              <a:t> COURSE</a:t>
            </a:r>
          </a:p>
        </p:txBody>
      </p:sp>
      <p:pic>
        <p:nvPicPr>
          <p:cNvPr id="5" name="Picture 4" descr="Logo&#10;&#10;Description automatically generated">
            <a:extLst>
              <a:ext uri="{FF2B5EF4-FFF2-40B4-BE49-F238E27FC236}">
                <a16:creationId xmlns:a16="http://schemas.microsoft.com/office/drawing/2014/main" id="{44279018-BA12-5784-C737-DC5876CFE389}"/>
              </a:ext>
            </a:extLst>
          </p:cNvPr>
          <p:cNvPicPr>
            <a:picLocks noChangeAspect="1"/>
          </p:cNvPicPr>
          <p:nvPr/>
        </p:nvPicPr>
        <p:blipFill rotWithShape="1">
          <a:blip r:embed="rId2">
            <a:extLst>
              <a:ext uri="{28A0092B-C50C-407E-A947-70E740481C1C}">
                <a14:useLocalDpi xmlns:a14="http://schemas.microsoft.com/office/drawing/2010/main" val="0"/>
              </a:ext>
            </a:extLst>
          </a:blip>
          <a:srcRect l="1000" r="4" b="4"/>
          <a:stretch/>
        </p:blipFill>
        <p:spPr>
          <a:xfrm>
            <a:off x="329766" y="87203"/>
            <a:ext cx="1035160" cy="1035160"/>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Date Placeholder 5">
            <a:extLst>
              <a:ext uri="{FF2B5EF4-FFF2-40B4-BE49-F238E27FC236}">
                <a16:creationId xmlns:a16="http://schemas.microsoft.com/office/drawing/2014/main" id="{7D636FB4-BCE8-1AFA-E2B8-C7335F7897AA}"/>
              </a:ext>
            </a:extLst>
          </p:cNvPr>
          <p:cNvSpPr>
            <a:spLocks noGrp="1"/>
          </p:cNvSpPr>
          <p:nvPr>
            <p:ph type="dt" sz="half" idx="10"/>
          </p:nvPr>
        </p:nvSpPr>
        <p:spPr/>
        <p:txBody>
          <a:bodyPr/>
          <a:lstStyle/>
          <a:p>
            <a:r>
              <a:rPr lang="en-US"/>
              <a:t>June 2022</a:t>
            </a:r>
          </a:p>
        </p:txBody>
      </p:sp>
      <p:sp>
        <p:nvSpPr>
          <p:cNvPr id="8" name="Slide Number Placeholder 7">
            <a:extLst>
              <a:ext uri="{FF2B5EF4-FFF2-40B4-BE49-F238E27FC236}">
                <a16:creationId xmlns:a16="http://schemas.microsoft.com/office/drawing/2014/main" id="{CBBB73B0-F079-4114-206C-2EA86E8CCB59}"/>
              </a:ext>
            </a:extLst>
          </p:cNvPr>
          <p:cNvSpPr>
            <a:spLocks noGrp="1"/>
          </p:cNvSpPr>
          <p:nvPr>
            <p:ph type="sldNum" sz="quarter" idx="12"/>
          </p:nvPr>
        </p:nvSpPr>
        <p:spPr/>
        <p:txBody>
          <a:bodyPr/>
          <a:lstStyle/>
          <a:p>
            <a:fld id="{93E55EF9-A4B1-4FAA-99A0-0970FED03DAB}" type="slidenum">
              <a:rPr lang="en-US" smtClean="0"/>
              <a:t>1</a:t>
            </a:fld>
            <a:endParaRPr lang="en-US"/>
          </a:p>
        </p:txBody>
      </p:sp>
      <p:pic>
        <p:nvPicPr>
          <p:cNvPr id="9" name="Picture 8" descr="A picture containing text, blackboard&#10;&#10;Description automatically generated">
            <a:extLst>
              <a:ext uri="{FF2B5EF4-FFF2-40B4-BE49-F238E27FC236}">
                <a16:creationId xmlns:a16="http://schemas.microsoft.com/office/drawing/2014/main" id="{2DAA3E28-ADE2-AC63-D33E-5D5AEB70C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7952" y="1"/>
            <a:ext cx="1814048" cy="1209365"/>
          </a:xfrm>
          <a:prstGeom prst="rect">
            <a:avLst/>
          </a:prstGeom>
          <a:ln w="19050">
            <a:solidFill>
              <a:srgbClr val="002060"/>
            </a:solidFill>
          </a:ln>
        </p:spPr>
      </p:pic>
      <p:pic>
        <p:nvPicPr>
          <p:cNvPr id="10" name="Picture 9" descr="Diagram&#10;&#10;Description automatically generated">
            <a:extLst>
              <a:ext uri="{FF2B5EF4-FFF2-40B4-BE49-F238E27FC236}">
                <a16:creationId xmlns:a16="http://schemas.microsoft.com/office/drawing/2014/main" id="{8B4058F8-D7BD-A004-50EF-DC6BA309F1DD}"/>
              </a:ext>
            </a:extLst>
          </p:cNvPr>
          <p:cNvPicPr>
            <a:picLocks noChangeAspect="1"/>
          </p:cNvPicPr>
          <p:nvPr/>
        </p:nvPicPr>
        <p:blipFill rotWithShape="1">
          <a:blip r:embed="rId4">
            <a:extLst>
              <a:ext uri="{28A0092B-C50C-407E-A947-70E740481C1C}">
                <a14:useLocalDpi xmlns:a14="http://schemas.microsoft.com/office/drawing/2010/main" val="0"/>
              </a:ext>
            </a:extLst>
          </a:blip>
          <a:srcRect l="6081" r="3829"/>
          <a:stretch/>
        </p:blipFill>
        <p:spPr>
          <a:xfrm>
            <a:off x="0" y="10"/>
            <a:ext cx="5191932"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pic>
        <p:nvPicPr>
          <p:cNvPr id="11" name="Picture 10" descr="A statue of a person with a hat and a cross on the head&#10;&#10;Description automatically generated with low confidence">
            <a:extLst>
              <a:ext uri="{FF2B5EF4-FFF2-40B4-BE49-F238E27FC236}">
                <a16:creationId xmlns:a16="http://schemas.microsoft.com/office/drawing/2014/main" id="{77E8ECDA-9BF4-AB5D-18D6-7CBE48FAE6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5289" y="3429000"/>
            <a:ext cx="4530622" cy="3018527"/>
          </a:xfrm>
          <a:prstGeom prst="rect">
            <a:avLst/>
          </a:prstGeom>
          <a:ln w="31750">
            <a:solidFill>
              <a:schemeClr val="tx1"/>
            </a:solidFill>
          </a:ln>
          <a:effectLst>
            <a:glow rad="139700">
              <a:schemeClr val="tx1">
                <a:alpha val="40000"/>
              </a:schemeClr>
            </a:glow>
            <a:outerShdw blurRad="76200" dist="63500" dir="10800000" sx="99000" sy="99000" algn="ctr" rotWithShape="0">
              <a:schemeClr val="tx1">
                <a:alpha val="97000"/>
              </a:schemeClr>
            </a:outerShdw>
          </a:effectLst>
        </p:spPr>
      </p:pic>
      <p:sp>
        <p:nvSpPr>
          <p:cNvPr id="13" name="Rectangle: Rounded Corners 12">
            <a:extLst>
              <a:ext uri="{FF2B5EF4-FFF2-40B4-BE49-F238E27FC236}">
                <a16:creationId xmlns:a16="http://schemas.microsoft.com/office/drawing/2014/main" id="{867A93F3-8098-D268-2802-8C62E39E02CC}"/>
              </a:ext>
            </a:extLst>
          </p:cNvPr>
          <p:cNvSpPr/>
          <p:nvPr/>
        </p:nvSpPr>
        <p:spPr>
          <a:xfrm>
            <a:off x="5191932" y="1535202"/>
            <a:ext cx="6458974" cy="1636937"/>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PART 2: </a:t>
            </a:r>
          </a:p>
          <a:p>
            <a:pPr algn="ctr"/>
            <a:r>
              <a:rPr lang="en-US" sz="3200" b="1" dirty="0">
                <a:solidFill>
                  <a:schemeClr val="bg1"/>
                </a:solidFill>
                <a:latin typeface="Amasis MT Pro Medium" panose="02040604050005020304" pitchFamily="18" charset="0"/>
                <a:cs typeface="Arial" panose="020B0604020202020204" pitchFamily="34" charset="0"/>
              </a:rPr>
              <a:t>AMERICAN SELF-RELIANCE / EXCEPTIONALISM</a:t>
            </a:r>
            <a:endParaRPr lang="en-US" sz="3200" dirty="0"/>
          </a:p>
        </p:txBody>
      </p:sp>
    </p:spTree>
    <p:extLst>
      <p:ext uri="{BB962C8B-B14F-4D97-AF65-F5344CB8AC3E}">
        <p14:creationId xmlns:p14="http://schemas.microsoft.com/office/powerpoint/2010/main" val="241148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199" y="1306240"/>
            <a:ext cx="9416144" cy="932018"/>
          </a:xfrm>
        </p:spPr>
        <p:txBody>
          <a:bodyPr>
            <a:normAutofit fontScale="90000"/>
          </a:bodyPr>
          <a:lstStyle/>
          <a:p>
            <a:r>
              <a:rPr lang="en-US" sz="3200" dirty="0">
                <a:solidFill>
                  <a:srgbClr val="002060"/>
                </a:solidFill>
                <a:latin typeface="Sitka Text Semibold" pitchFamily="2" charset="0"/>
              </a:rPr>
              <a:t>Today, it requires inspired LEADERS, in spirit and knowledge of problem areas</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9" y="2333801"/>
            <a:ext cx="8828315" cy="3927006"/>
          </a:xfrm>
        </p:spPr>
        <p:txBody>
          <a:bodyPr>
            <a:normAutofit lnSpcReduction="10000"/>
          </a:bodyPr>
          <a:lstStyle/>
          <a:p>
            <a:r>
              <a:rPr lang="en-US" sz="4000" dirty="0"/>
              <a:t>We need to find leaders who promote self-reliance</a:t>
            </a:r>
          </a:p>
          <a:p>
            <a:r>
              <a:rPr lang="en-US" sz="4000" dirty="0"/>
              <a:t>Who practice it with strict devotion &amp; understanding.</a:t>
            </a:r>
          </a:p>
          <a:p>
            <a:r>
              <a:rPr lang="en-US" sz="4000" dirty="0"/>
              <a:t>That is why you are here… being groomed as our future Warriors and Leaders.</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E885D175-7EC6-103F-4918-F1E77B5B786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AB38D47-CD89-8B37-E0FB-8158ED9F27C2}"/>
              </a:ext>
            </a:extLst>
          </p:cNvPr>
          <p:cNvSpPr>
            <a:spLocks noGrp="1"/>
          </p:cNvSpPr>
          <p:nvPr>
            <p:ph type="sldNum" sz="quarter" idx="12"/>
          </p:nvPr>
        </p:nvSpPr>
        <p:spPr/>
        <p:txBody>
          <a:bodyPr/>
          <a:lstStyle/>
          <a:p>
            <a:fld id="{93E55EF9-A4B1-4FAA-99A0-0970FED03DAB}" type="slidenum">
              <a:rPr lang="en-US" smtClean="0"/>
              <a:t>10</a:t>
            </a:fld>
            <a:endParaRPr lang="en-US"/>
          </a:p>
        </p:txBody>
      </p:sp>
      <p:pic>
        <p:nvPicPr>
          <p:cNvPr id="8" name="Picture 7">
            <a:extLst>
              <a:ext uri="{FF2B5EF4-FFF2-40B4-BE49-F238E27FC236}">
                <a16:creationId xmlns:a16="http://schemas.microsoft.com/office/drawing/2014/main" id="{A1984A89-5F0B-A3EE-8FC6-B60AC74A8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061" y="3962400"/>
            <a:ext cx="2478539" cy="1858904"/>
          </a:xfrm>
          <a:prstGeom prst="rect">
            <a:avLst/>
          </a:prstGeom>
          <a:ln w="15875">
            <a:solidFill>
              <a:schemeClr val="tx1"/>
            </a:solidFill>
          </a:ln>
        </p:spPr>
      </p:pic>
    </p:spTree>
    <p:extLst>
      <p:ext uri="{BB962C8B-B14F-4D97-AF65-F5344CB8AC3E}">
        <p14:creationId xmlns:p14="http://schemas.microsoft.com/office/powerpoint/2010/main" val="60595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F8D1FF-3061-49D9-4945-9A9C85119D41}"/>
              </a:ext>
            </a:extLst>
          </p:cNvPr>
          <p:cNvSpPr txBox="1">
            <a:spLocks/>
          </p:cNvSpPr>
          <p:nvPr/>
        </p:nvSpPr>
        <p:spPr>
          <a:xfrm>
            <a:off x="4346369" y="3558976"/>
            <a:ext cx="5528668" cy="1285064"/>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B. </a:t>
            </a:r>
          </a:p>
          <a:p>
            <a:pPr algn="ctr">
              <a:spcAft>
                <a:spcPts val="600"/>
              </a:spcAft>
            </a:pPr>
            <a:r>
              <a:rPr lang="en-US" sz="3600" b="1" i="1" dirty="0">
                <a:solidFill>
                  <a:srgbClr val="FFFFCC"/>
                </a:solidFill>
                <a:latin typeface="+mn-lt"/>
                <a:ea typeface="+mn-ea"/>
                <a:cs typeface="+mn-cs"/>
              </a:rPr>
              <a:t>INDIVIDUAL INITIATIVE </a:t>
            </a:r>
          </a:p>
        </p:txBody>
      </p:sp>
      <p:sp>
        <p:nvSpPr>
          <p:cNvPr id="5" name="Date Placeholder 4">
            <a:extLst>
              <a:ext uri="{FF2B5EF4-FFF2-40B4-BE49-F238E27FC236}">
                <a16:creationId xmlns:a16="http://schemas.microsoft.com/office/drawing/2014/main" id="{90FDD99A-2624-71E6-0289-3B5DC878B8BD}"/>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9C870D2C-D7E7-6A56-A15E-45A7567E0ECF}"/>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93E55EF9-A4B1-4FAA-99A0-0970FED03DAB}" type="slidenum">
              <a:rPr lang="en-US">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sp>
        <p:nvSpPr>
          <p:cNvPr id="8" name="Rectangle: Rounded Corners 7">
            <a:extLst>
              <a:ext uri="{FF2B5EF4-FFF2-40B4-BE49-F238E27FC236}">
                <a16:creationId xmlns:a16="http://schemas.microsoft.com/office/drawing/2014/main" id="{1AA46778-B302-A69B-B576-B80AB00593BE}"/>
              </a:ext>
            </a:extLst>
          </p:cNvPr>
          <p:cNvSpPr/>
          <p:nvPr/>
        </p:nvSpPr>
        <p:spPr>
          <a:xfrm>
            <a:off x="4607246" y="1053554"/>
            <a:ext cx="7030505" cy="993113"/>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2 - AMERICAN SELF-RELIANCE / EXCEPTIONALISM</a:t>
            </a:r>
            <a:endParaRPr lang="en-US" sz="3200" dirty="0"/>
          </a:p>
        </p:txBody>
      </p:sp>
      <p:pic>
        <p:nvPicPr>
          <p:cNvPr id="11" name="Picture 10" descr="A statue of a person with a hat and a cross on the head&#10;&#10;Description automatically generated with low confidence">
            <a:extLst>
              <a:ext uri="{FF2B5EF4-FFF2-40B4-BE49-F238E27FC236}">
                <a16:creationId xmlns:a16="http://schemas.microsoft.com/office/drawing/2014/main" id="{8CBF5F7A-411E-03F7-D220-F90845BAB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66" y="381851"/>
            <a:ext cx="4089003" cy="2724299"/>
          </a:xfrm>
          <a:prstGeom prst="rect">
            <a:avLst/>
          </a:prstGeom>
          <a:ln w="15875">
            <a:solidFill>
              <a:schemeClr val="tx1"/>
            </a:solidFill>
          </a:ln>
          <a:effectLst>
            <a:outerShdw blurRad="63500" dist="63500" dir="16200000" algn="ctr" rotWithShape="0">
              <a:schemeClr val="tx1"/>
            </a:outerShdw>
          </a:effectLst>
        </p:spPr>
      </p:pic>
    </p:spTree>
    <p:extLst>
      <p:ext uri="{BB962C8B-B14F-4D97-AF65-F5344CB8AC3E}">
        <p14:creationId xmlns:p14="http://schemas.microsoft.com/office/powerpoint/2010/main" val="172253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51985"/>
            <a:ext cx="4385310" cy="727627"/>
          </a:xfrm>
        </p:spPr>
        <p:txBody>
          <a:bodyPr>
            <a:normAutofit/>
          </a:bodyPr>
          <a:lstStyle/>
          <a:p>
            <a:r>
              <a:rPr lang="en-US" sz="3200" dirty="0">
                <a:solidFill>
                  <a:srgbClr val="002060"/>
                </a:solidFill>
                <a:latin typeface="Sitka Text Semibold" pitchFamily="2" charset="0"/>
              </a:rPr>
              <a:t>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3"/>
            <a:ext cx="9643110" cy="4467914"/>
          </a:xfrm>
        </p:spPr>
        <p:txBody>
          <a:bodyPr>
            <a:normAutofit/>
          </a:bodyPr>
          <a:lstStyle/>
          <a:p>
            <a:pPr marL="514350" indent="-514350">
              <a:buAutoNum type="arabicPeriod"/>
            </a:pPr>
            <a:r>
              <a:rPr lang="en-US" dirty="0"/>
              <a:t>Self-Reliance (our American Legacy)</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29C07D07-08EF-E3DD-46C2-49DC607ED79D}"/>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B90C4163-B12A-B50B-510D-F69718CBD413}"/>
              </a:ext>
            </a:extLst>
          </p:cNvPr>
          <p:cNvSpPr>
            <a:spLocks noGrp="1"/>
          </p:cNvSpPr>
          <p:nvPr>
            <p:ph type="sldNum" sz="quarter" idx="12"/>
          </p:nvPr>
        </p:nvSpPr>
        <p:spPr/>
        <p:txBody>
          <a:bodyPr/>
          <a:lstStyle/>
          <a:p>
            <a:fld id="{93E55EF9-A4B1-4FAA-99A0-0970FED03DAB}" type="slidenum">
              <a:rPr lang="en-US" smtClean="0"/>
              <a:t>12</a:t>
            </a:fld>
            <a:endParaRPr lang="en-US"/>
          </a:p>
        </p:txBody>
      </p:sp>
    </p:spTree>
    <p:extLst>
      <p:ext uri="{BB962C8B-B14F-4D97-AF65-F5344CB8AC3E}">
        <p14:creationId xmlns:p14="http://schemas.microsoft.com/office/powerpoint/2010/main" val="331021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F8D1FF-3061-49D9-4945-9A9C85119D41}"/>
              </a:ext>
            </a:extLst>
          </p:cNvPr>
          <p:cNvSpPr txBox="1">
            <a:spLocks/>
          </p:cNvSpPr>
          <p:nvPr/>
        </p:nvSpPr>
        <p:spPr>
          <a:xfrm>
            <a:off x="5825132" y="2730615"/>
            <a:ext cx="5528668" cy="1794734"/>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C. </a:t>
            </a:r>
          </a:p>
          <a:p>
            <a:pPr algn="ctr">
              <a:spcAft>
                <a:spcPts val="600"/>
              </a:spcAft>
            </a:pPr>
            <a:r>
              <a:rPr lang="en-US" sz="3600" b="1" i="1" dirty="0">
                <a:solidFill>
                  <a:srgbClr val="FFFFCC"/>
                </a:solidFill>
                <a:latin typeface="+mn-lt"/>
                <a:ea typeface="+mn-ea"/>
                <a:cs typeface="+mn-cs"/>
              </a:rPr>
              <a:t>LEADERS THAT PROMOTE</a:t>
            </a:r>
          </a:p>
          <a:p>
            <a:pPr algn="ctr">
              <a:spcAft>
                <a:spcPts val="600"/>
              </a:spcAft>
            </a:pPr>
            <a:r>
              <a:rPr lang="en-US" sz="3600" b="1" i="1" dirty="0">
                <a:solidFill>
                  <a:srgbClr val="FFFFCC"/>
                </a:solidFill>
                <a:latin typeface="+mn-lt"/>
                <a:ea typeface="+mn-ea"/>
                <a:cs typeface="+mn-cs"/>
              </a:rPr>
              <a:t>SELF-RELIANCE</a:t>
            </a:r>
          </a:p>
        </p:txBody>
      </p:sp>
      <p:sp>
        <p:nvSpPr>
          <p:cNvPr id="5" name="Date Placeholder 4">
            <a:extLst>
              <a:ext uri="{FF2B5EF4-FFF2-40B4-BE49-F238E27FC236}">
                <a16:creationId xmlns:a16="http://schemas.microsoft.com/office/drawing/2014/main" id="{90FDD99A-2624-71E6-0289-3B5DC878B8BD}"/>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9C870D2C-D7E7-6A56-A15E-45A7567E0ECF}"/>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93E55EF9-A4B1-4FAA-99A0-0970FED03DAB}" type="slidenum">
              <a:rPr lang="en-US">
                <a:solidFill>
                  <a:prstClr val="black">
                    <a:tint val="75000"/>
                  </a:prstClr>
                </a:solidFill>
                <a:latin typeface="Calibri" panose="020F0502020204030204"/>
              </a:rPr>
              <a:pPr>
                <a:spcAft>
                  <a:spcPts val="600"/>
                </a:spcAft>
                <a:defRPr/>
              </a:pPr>
              <a:t>13</a:t>
            </a:fld>
            <a:endParaRPr lang="en-US">
              <a:solidFill>
                <a:prstClr val="black">
                  <a:tint val="75000"/>
                </a:prstClr>
              </a:solidFill>
              <a:latin typeface="Calibri" panose="020F0502020204030204"/>
            </a:endParaRPr>
          </a:p>
        </p:txBody>
      </p:sp>
      <p:sp>
        <p:nvSpPr>
          <p:cNvPr id="8" name="Rectangle: Rounded Corners 7">
            <a:extLst>
              <a:ext uri="{FF2B5EF4-FFF2-40B4-BE49-F238E27FC236}">
                <a16:creationId xmlns:a16="http://schemas.microsoft.com/office/drawing/2014/main" id="{1AA46778-B302-A69B-B576-B80AB00593BE}"/>
              </a:ext>
            </a:extLst>
          </p:cNvPr>
          <p:cNvSpPr/>
          <p:nvPr/>
        </p:nvSpPr>
        <p:spPr>
          <a:xfrm>
            <a:off x="4904129" y="656445"/>
            <a:ext cx="7030505" cy="993113"/>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2 - AMERICAN SELF-RELIANCE / EXCEPTIONALISM</a:t>
            </a:r>
            <a:endParaRPr lang="en-US" sz="3200" dirty="0"/>
          </a:p>
        </p:txBody>
      </p:sp>
      <p:pic>
        <p:nvPicPr>
          <p:cNvPr id="11" name="Picture 10" descr="A statue of a person with a hat and a cross on the head&#10;&#10;Description automatically generated with low confidence">
            <a:extLst>
              <a:ext uri="{FF2B5EF4-FFF2-40B4-BE49-F238E27FC236}">
                <a16:creationId xmlns:a16="http://schemas.microsoft.com/office/drawing/2014/main" id="{8CBF5F7A-411E-03F7-D220-F90845BAB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95" y="1996895"/>
            <a:ext cx="4896319" cy="3262174"/>
          </a:xfrm>
          <a:prstGeom prst="rect">
            <a:avLst/>
          </a:prstGeom>
          <a:ln w="15875">
            <a:solidFill>
              <a:schemeClr val="tx1"/>
            </a:solidFill>
          </a:ln>
          <a:effectLst>
            <a:outerShdw blurRad="63500" dist="63500" dir="16200000" algn="ctr" rotWithShape="0">
              <a:schemeClr val="tx1"/>
            </a:outerShdw>
          </a:effectLst>
        </p:spPr>
      </p:pic>
    </p:spTree>
    <p:extLst>
      <p:ext uri="{BB962C8B-B14F-4D97-AF65-F5344CB8AC3E}">
        <p14:creationId xmlns:p14="http://schemas.microsoft.com/office/powerpoint/2010/main" val="378981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51985"/>
            <a:ext cx="4385310" cy="727627"/>
          </a:xfrm>
        </p:spPr>
        <p:txBody>
          <a:bodyPr>
            <a:normAutofit/>
          </a:bodyPr>
          <a:lstStyle/>
          <a:p>
            <a:r>
              <a:rPr lang="en-US" sz="3200" dirty="0">
                <a:solidFill>
                  <a:srgbClr val="002060"/>
                </a:solidFill>
                <a:latin typeface="Sitka Text Semibold" pitchFamily="2" charset="0"/>
              </a:rPr>
              <a:t>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3"/>
            <a:ext cx="9643110" cy="4467914"/>
          </a:xfrm>
        </p:spPr>
        <p:txBody>
          <a:bodyPr>
            <a:normAutofit/>
          </a:bodyPr>
          <a:lstStyle/>
          <a:p>
            <a:pPr marL="514350" indent="-514350">
              <a:buAutoNum type="arabicPeriod"/>
            </a:pPr>
            <a:r>
              <a:rPr lang="en-US" dirty="0"/>
              <a:t>Self-Reliance (our American Legacy)</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65A7B76D-916B-2BED-1D11-0B78665173FE}"/>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6737F7E3-3847-DEF9-4E75-196DF550F5E8}"/>
              </a:ext>
            </a:extLst>
          </p:cNvPr>
          <p:cNvSpPr>
            <a:spLocks noGrp="1"/>
          </p:cNvSpPr>
          <p:nvPr>
            <p:ph type="sldNum" sz="quarter" idx="12"/>
          </p:nvPr>
        </p:nvSpPr>
        <p:spPr/>
        <p:txBody>
          <a:bodyPr/>
          <a:lstStyle/>
          <a:p>
            <a:fld id="{93E55EF9-A4B1-4FAA-99A0-0970FED03DAB}" type="slidenum">
              <a:rPr lang="en-US" smtClean="0"/>
              <a:t>14</a:t>
            </a:fld>
            <a:endParaRPr lang="en-US"/>
          </a:p>
        </p:txBody>
      </p:sp>
    </p:spTree>
    <p:extLst>
      <p:ext uri="{BB962C8B-B14F-4D97-AF65-F5344CB8AC3E}">
        <p14:creationId xmlns:p14="http://schemas.microsoft.com/office/powerpoint/2010/main" val="102095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F8D1FF-3061-49D9-4945-9A9C85119D41}"/>
              </a:ext>
            </a:extLst>
          </p:cNvPr>
          <p:cNvSpPr txBox="1">
            <a:spLocks/>
          </p:cNvSpPr>
          <p:nvPr/>
        </p:nvSpPr>
        <p:spPr>
          <a:xfrm>
            <a:off x="5825132" y="2730615"/>
            <a:ext cx="5528668" cy="1794734"/>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D. </a:t>
            </a:r>
          </a:p>
          <a:p>
            <a:pPr algn="ctr">
              <a:spcAft>
                <a:spcPts val="600"/>
              </a:spcAft>
            </a:pPr>
            <a:r>
              <a:rPr lang="en-US" sz="3600" b="1" i="1" dirty="0">
                <a:solidFill>
                  <a:srgbClr val="FFFFCC"/>
                </a:solidFill>
                <a:latin typeface="+mn-lt"/>
                <a:ea typeface="+mn-ea"/>
                <a:cs typeface="+mn-cs"/>
              </a:rPr>
              <a:t>THE LAW OF</a:t>
            </a:r>
          </a:p>
          <a:p>
            <a:pPr algn="ctr">
              <a:spcAft>
                <a:spcPts val="600"/>
              </a:spcAft>
            </a:pPr>
            <a:r>
              <a:rPr lang="en-US" sz="3600" b="1" i="1" dirty="0">
                <a:solidFill>
                  <a:srgbClr val="FFFFCC"/>
                </a:solidFill>
                <a:latin typeface="+mn-lt"/>
                <a:ea typeface="+mn-ea"/>
                <a:cs typeface="+mn-cs"/>
              </a:rPr>
              <a:t>SELF-RELIANCE</a:t>
            </a:r>
          </a:p>
        </p:txBody>
      </p:sp>
      <p:sp>
        <p:nvSpPr>
          <p:cNvPr id="5" name="Date Placeholder 4">
            <a:extLst>
              <a:ext uri="{FF2B5EF4-FFF2-40B4-BE49-F238E27FC236}">
                <a16:creationId xmlns:a16="http://schemas.microsoft.com/office/drawing/2014/main" id="{90FDD99A-2624-71E6-0289-3B5DC878B8BD}"/>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9C870D2C-D7E7-6A56-A15E-45A7567E0ECF}"/>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93E55EF9-A4B1-4FAA-99A0-0970FED03DAB}" type="slidenum">
              <a:rPr lang="en-US">
                <a:solidFill>
                  <a:prstClr val="black">
                    <a:tint val="75000"/>
                  </a:prstClr>
                </a:solidFill>
                <a:latin typeface="Calibri" panose="020F0502020204030204"/>
              </a:rPr>
              <a:pPr>
                <a:spcAft>
                  <a:spcPts val="600"/>
                </a:spcAft>
                <a:defRPr/>
              </a:pPr>
              <a:t>15</a:t>
            </a:fld>
            <a:endParaRPr lang="en-US">
              <a:solidFill>
                <a:prstClr val="black">
                  <a:tint val="75000"/>
                </a:prstClr>
              </a:solidFill>
              <a:latin typeface="Calibri" panose="020F0502020204030204"/>
            </a:endParaRPr>
          </a:p>
        </p:txBody>
      </p:sp>
      <p:sp>
        <p:nvSpPr>
          <p:cNvPr id="8" name="Rectangle: Rounded Corners 7">
            <a:extLst>
              <a:ext uri="{FF2B5EF4-FFF2-40B4-BE49-F238E27FC236}">
                <a16:creationId xmlns:a16="http://schemas.microsoft.com/office/drawing/2014/main" id="{1AA46778-B302-A69B-B576-B80AB00593BE}"/>
              </a:ext>
            </a:extLst>
          </p:cNvPr>
          <p:cNvSpPr/>
          <p:nvPr/>
        </p:nvSpPr>
        <p:spPr>
          <a:xfrm>
            <a:off x="4904129" y="656445"/>
            <a:ext cx="7030505" cy="993113"/>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2 - AMERICAN SELF-RELIANCE / EXCEPTIONALISM</a:t>
            </a:r>
            <a:endParaRPr lang="en-US" sz="3200" dirty="0"/>
          </a:p>
        </p:txBody>
      </p:sp>
      <p:pic>
        <p:nvPicPr>
          <p:cNvPr id="11" name="Picture 10" descr="A statue of a person with a hat and a cross on the head&#10;&#10;Description automatically generated with low confidence">
            <a:extLst>
              <a:ext uri="{FF2B5EF4-FFF2-40B4-BE49-F238E27FC236}">
                <a16:creationId xmlns:a16="http://schemas.microsoft.com/office/drawing/2014/main" id="{8CBF5F7A-411E-03F7-D220-F90845BAB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95" y="1996895"/>
            <a:ext cx="4896319" cy="3262174"/>
          </a:xfrm>
          <a:prstGeom prst="rect">
            <a:avLst/>
          </a:prstGeom>
          <a:ln w="15875">
            <a:solidFill>
              <a:schemeClr val="tx1"/>
            </a:solidFill>
          </a:ln>
          <a:effectLst>
            <a:outerShdw blurRad="63500" dist="63500" dir="16200000" algn="ctr" rotWithShape="0">
              <a:schemeClr val="tx1"/>
            </a:outerShdw>
          </a:effectLst>
        </p:spPr>
      </p:pic>
    </p:spTree>
    <p:extLst>
      <p:ext uri="{BB962C8B-B14F-4D97-AF65-F5344CB8AC3E}">
        <p14:creationId xmlns:p14="http://schemas.microsoft.com/office/powerpoint/2010/main" val="139669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907472" y="1044774"/>
            <a:ext cx="5732664" cy="660892"/>
          </a:xfrm>
        </p:spPr>
        <p:txBody>
          <a:bodyPr>
            <a:normAutofit/>
          </a:bodyPr>
          <a:lstStyle/>
          <a:p>
            <a:r>
              <a:rPr lang="en-US" sz="3200" dirty="0">
                <a:solidFill>
                  <a:srgbClr val="002060"/>
                </a:solidFill>
                <a:latin typeface="Sitka Text Semibold" pitchFamily="2" charset="0"/>
              </a:rPr>
              <a:t>The Law of Self-Reliance:</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C6C18C8F-BBFF-1ADE-9D37-AFFC40B92FD7}"/>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DF2381A2-6964-FF6B-34C2-81BF41872901}"/>
              </a:ext>
            </a:extLst>
          </p:cNvPr>
          <p:cNvSpPr>
            <a:spLocks noGrp="1"/>
          </p:cNvSpPr>
          <p:nvPr>
            <p:ph type="sldNum" sz="quarter" idx="12"/>
          </p:nvPr>
        </p:nvSpPr>
        <p:spPr/>
        <p:txBody>
          <a:bodyPr/>
          <a:lstStyle/>
          <a:p>
            <a:fld id="{93E55EF9-A4B1-4FAA-99A0-0970FED03DAB}" type="slidenum">
              <a:rPr lang="en-US" smtClean="0"/>
              <a:t>16</a:t>
            </a:fld>
            <a:endParaRPr lang="en-US"/>
          </a:p>
        </p:txBody>
      </p:sp>
      <p:pic>
        <p:nvPicPr>
          <p:cNvPr id="1026" name="Picture 2">
            <a:extLst>
              <a:ext uri="{FF2B5EF4-FFF2-40B4-BE49-F238E27FC236}">
                <a16:creationId xmlns:a16="http://schemas.microsoft.com/office/drawing/2014/main" id="{F0E2A2FE-F7FF-94AD-948A-E70FAE741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942" y="1951347"/>
            <a:ext cx="4830732" cy="458851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53AB2C5-717F-B7C1-035F-FA9776F63E76}"/>
              </a:ext>
            </a:extLst>
          </p:cNvPr>
          <p:cNvSpPr txBox="1">
            <a:spLocks/>
          </p:cNvSpPr>
          <p:nvPr/>
        </p:nvSpPr>
        <p:spPr>
          <a:xfrm>
            <a:off x="907472" y="1649174"/>
            <a:ext cx="8519162" cy="38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t>--- Author unknown… but published decades ago. One’s explanation of Self-Reliance.</a:t>
            </a:r>
          </a:p>
        </p:txBody>
      </p:sp>
    </p:spTree>
    <p:extLst>
      <p:ext uri="{BB962C8B-B14F-4D97-AF65-F5344CB8AC3E}">
        <p14:creationId xmlns:p14="http://schemas.microsoft.com/office/powerpoint/2010/main" val="336618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907472" y="1044774"/>
            <a:ext cx="5732664" cy="660892"/>
          </a:xfrm>
        </p:spPr>
        <p:txBody>
          <a:bodyPr>
            <a:normAutofit/>
          </a:bodyPr>
          <a:lstStyle/>
          <a:p>
            <a:r>
              <a:rPr lang="en-US" sz="3200" dirty="0">
                <a:solidFill>
                  <a:srgbClr val="002060"/>
                </a:solidFill>
                <a:latin typeface="Sitka Text Semibold" pitchFamily="2" charset="0"/>
              </a:rPr>
              <a:t>The Law of 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933111" y="2694828"/>
            <a:ext cx="8153402" cy="1940994"/>
          </a:xfrm>
        </p:spPr>
        <p:txBody>
          <a:bodyPr>
            <a:normAutofit fontScale="92500" lnSpcReduction="20000"/>
          </a:bodyPr>
          <a:lstStyle/>
          <a:p>
            <a:pPr marL="514350" indent="-514350">
              <a:buAutoNum type="arabicPeriod"/>
            </a:pPr>
            <a:r>
              <a:rPr lang="en-US" b="1" dirty="0">
                <a:latin typeface="Arial" panose="020B0604020202020204" pitchFamily="34" charset="0"/>
                <a:cs typeface="Arial" panose="020B0604020202020204" pitchFamily="34" charset="0"/>
              </a:rPr>
              <a:t>I will gladly listen to the advice of older, wiser people, but...</a:t>
            </a:r>
          </a:p>
          <a:p>
            <a:pPr marL="0" indent="0">
              <a:buNone/>
            </a:pPr>
            <a:r>
              <a:rPr lang="en-US" b="1" dirty="0">
                <a:latin typeface="Arial" panose="020B0604020202020204" pitchFamily="34" charset="0"/>
                <a:cs typeface="Arial" panose="020B0604020202020204" pitchFamily="34" charset="0"/>
              </a:rPr>
              <a:t>    - I will learn to think for myself.   </a:t>
            </a:r>
          </a:p>
          <a:p>
            <a:pPr marL="0" indent="0">
              <a:buNone/>
            </a:pPr>
            <a:r>
              <a:rPr lang="en-US" b="1" dirty="0">
                <a:latin typeface="Arial" panose="020B0604020202020204" pitchFamily="34" charset="0"/>
                <a:cs typeface="Arial" panose="020B0604020202020204" pitchFamily="34" charset="0"/>
              </a:rPr>
              <a:t>    - I will learn to choose for myself.</a:t>
            </a:r>
          </a:p>
          <a:p>
            <a:pPr marL="0" indent="0">
              <a:buNone/>
            </a:pPr>
            <a:r>
              <a:rPr lang="en-US" b="1" dirty="0">
                <a:latin typeface="Arial" panose="020B0604020202020204" pitchFamily="34" charset="0"/>
                <a:cs typeface="Arial" panose="020B0604020202020204" pitchFamily="34" charset="0"/>
              </a:rPr>
              <a:t>    - I will learn to act for myself.</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C6C18C8F-BBFF-1ADE-9D37-AFFC40B92FD7}"/>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DF2381A2-6964-FF6B-34C2-81BF41872901}"/>
              </a:ext>
            </a:extLst>
          </p:cNvPr>
          <p:cNvSpPr>
            <a:spLocks noGrp="1"/>
          </p:cNvSpPr>
          <p:nvPr>
            <p:ph type="sldNum" sz="quarter" idx="12"/>
          </p:nvPr>
        </p:nvSpPr>
        <p:spPr/>
        <p:txBody>
          <a:bodyPr/>
          <a:lstStyle/>
          <a:p>
            <a:fld id="{93E55EF9-A4B1-4FAA-99A0-0970FED03DAB}" type="slidenum">
              <a:rPr lang="en-US" smtClean="0"/>
              <a:t>17</a:t>
            </a:fld>
            <a:endParaRPr lang="en-US"/>
          </a:p>
        </p:txBody>
      </p:sp>
      <p:pic>
        <p:nvPicPr>
          <p:cNvPr id="1026" name="Picture 2">
            <a:extLst>
              <a:ext uri="{FF2B5EF4-FFF2-40B4-BE49-F238E27FC236}">
                <a16:creationId xmlns:a16="http://schemas.microsoft.com/office/drawing/2014/main" id="{F0E2A2FE-F7FF-94AD-948A-E70FAE741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0163" y="2124695"/>
            <a:ext cx="2104157" cy="199865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53AB2C5-717F-B7C1-035F-FA9776F63E76}"/>
              </a:ext>
            </a:extLst>
          </p:cNvPr>
          <p:cNvSpPr txBox="1">
            <a:spLocks/>
          </p:cNvSpPr>
          <p:nvPr/>
        </p:nvSpPr>
        <p:spPr>
          <a:xfrm>
            <a:off x="907471" y="1649174"/>
            <a:ext cx="10796849" cy="8704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t>--- A GUIDE FOR THE YOUTH OF AMERICA FOR DECADES, ARE THREE STATEMENTS OF WAY TO ACT TOWARDS YOUR OWN BEHAVIOR TOWARD TAKING RESPONSIBILITY FOR YOU OWN LIFE. </a:t>
            </a:r>
          </a:p>
          <a:p>
            <a:pPr marL="0" indent="0">
              <a:buNone/>
            </a:pPr>
            <a:r>
              <a:rPr lang="en-US" sz="1600" i="1" dirty="0"/>
              <a:t>--- A GOOD AMERICAN IS SELF-RELIANT.</a:t>
            </a:r>
          </a:p>
        </p:txBody>
      </p:sp>
      <p:sp>
        <p:nvSpPr>
          <p:cNvPr id="11" name="Content Placeholder 2">
            <a:extLst>
              <a:ext uri="{FF2B5EF4-FFF2-40B4-BE49-F238E27FC236}">
                <a16:creationId xmlns:a16="http://schemas.microsoft.com/office/drawing/2014/main" id="{4EDD0E8B-F0C7-6EBA-A916-086A144D7CF6}"/>
              </a:ext>
            </a:extLst>
          </p:cNvPr>
          <p:cNvSpPr txBox="1">
            <a:spLocks/>
          </p:cNvSpPr>
          <p:nvPr/>
        </p:nvSpPr>
        <p:spPr>
          <a:xfrm>
            <a:off x="1370877" y="4645692"/>
            <a:ext cx="10333443" cy="1710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 If you know someone who is older, and has proven to you to be wiser, more knowledgeable, have gone thru things you never have, why would you not LEARN from them? </a:t>
            </a:r>
          </a:p>
        </p:txBody>
      </p:sp>
    </p:spTree>
    <p:extLst>
      <p:ext uri="{BB962C8B-B14F-4D97-AF65-F5344CB8AC3E}">
        <p14:creationId xmlns:p14="http://schemas.microsoft.com/office/powerpoint/2010/main" val="1208712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907472" y="1044774"/>
            <a:ext cx="5732664" cy="660892"/>
          </a:xfrm>
        </p:spPr>
        <p:txBody>
          <a:bodyPr>
            <a:normAutofit/>
          </a:bodyPr>
          <a:lstStyle/>
          <a:p>
            <a:r>
              <a:rPr lang="en-US" sz="3200" dirty="0">
                <a:solidFill>
                  <a:srgbClr val="002060"/>
                </a:solidFill>
                <a:latin typeface="Sitka Text Semibold" pitchFamily="2" charset="0"/>
              </a:rPr>
              <a:t>The Law of Self-Reliance:</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C6C18C8F-BBFF-1ADE-9D37-AFFC40B92FD7}"/>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DF2381A2-6964-FF6B-34C2-81BF41872901}"/>
              </a:ext>
            </a:extLst>
          </p:cNvPr>
          <p:cNvSpPr>
            <a:spLocks noGrp="1"/>
          </p:cNvSpPr>
          <p:nvPr>
            <p:ph type="sldNum" sz="quarter" idx="12"/>
          </p:nvPr>
        </p:nvSpPr>
        <p:spPr/>
        <p:txBody>
          <a:bodyPr/>
          <a:lstStyle/>
          <a:p>
            <a:fld id="{93E55EF9-A4B1-4FAA-99A0-0970FED03DAB}" type="slidenum">
              <a:rPr lang="en-US" smtClean="0"/>
              <a:t>18</a:t>
            </a:fld>
            <a:endParaRPr lang="en-US"/>
          </a:p>
        </p:txBody>
      </p:sp>
      <p:pic>
        <p:nvPicPr>
          <p:cNvPr id="1026" name="Picture 2">
            <a:extLst>
              <a:ext uri="{FF2B5EF4-FFF2-40B4-BE49-F238E27FC236}">
                <a16:creationId xmlns:a16="http://schemas.microsoft.com/office/drawing/2014/main" id="{F0E2A2FE-F7FF-94AD-948A-E70FAE741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0163" y="2124695"/>
            <a:ext cx="2104157" cy="199865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4EDD0E8B-F0C7-6EBA-A916-086A144D7CF6}"/>
              </a:ext>
            </a:extLst>
          </p:cNvPr>
          <p:cNvSpPr txBox="1">
            <a:spLocks/>
          </p:cNvSpPr>
          <p:nvPr/>
        </p:nvSpPr>
        <p:spPr>
          <a:xfrm>
            <a:off x="838200" y="1914767"/>
            <a:ext cx="8667052" cy="42343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b="1" dirty="0">
                <a:latin typeface="Arial" panose="020B0604020202020204" pitchFamily="34" charset="0"/>
                <a:cs typeface="Arial" panose="020B0604020202020204" pitchFamily="34" charset="0"/>
              </a:rPr>
              <a:t>Too many times in America…</a:t>
            </a:r>
          </a:p>
          <a:p>
            <a:pPr lvl="1">
              <a:buFontTx/>
              <a:buChar char="-"/>
            </a:pPr>
            <a:r>
              <a:rPr lang="en-US" b="1" dirty="0">
                <a:latin typeface="Arial" panose="020B0604020202020204" pitchFamily="34" charset="0"/>
                <a:cs typeface="Arial" panose="020B0604020202020204" pitchFamily="34" charset="0"/>
              </a:rPr>
              <a:t>We seem to always waste our time in getting ahead by want to “Reinventing the Wheel.”</a:t>
            </a:r>
          </a:p>
          <a:p>
            <a:pPr lvl="2">
              <a:buFontTx/>
              <a:buChar char="-"/>
            </a:pPr>
            <a:r>
              <a:rPr lang="en-US" b="1" dirty="0">
                <a:latin typeface="Arial" panose="020B0604020202020204" pitchFamily="34" charset="0"/>
                <a:cs typeface="Arial" panose="020B0604020202020204" pitchFamily="34" charset="0"/>
              </a:rPr>
              <a:t>KNOW WHAT THAT MEANS!</a:t>
            </a:r>
          </a:p>
          <a:p>
            <a:pPr>
              <a:buFontTx/>
              <a:buChar char="-"/>
            </a:pPr>
            <a:r>
              <a:rPr lang="en-US" b="1" dirty="0">
                <a:solidFill>
                  <a:srgbClr val="002060"/>
                </a:solidFill>
                <a:latin typeface="Arial" panose="020B0604020202020204" pitchFamily="34" charset="0"/>
                <a:cs typeface="Arial" panose="020B0604020202020204" pitchFamily="34" charset="0"/>
              </a:rPr>
              <a:t>It is also said a smart man know WHAT is going on, but a wise man knows WHY things are going on.</a:t>
            </a:r>
          </a:p>
          <a:p>
            <a:pPr>
              <a:buFontTx/>
              <a:buChar char="-"/>
            </a:pPr>
            <a:r>
              <a:rPr lang="en-US" b="1" dirty="0">
                <a:solidFill>
                  <a:srgbClr val="002060"/>
                </a:solidFill>
                <a:latin typeface="Arial" panose="020B0604020202020204" pitchFamily="34" charset="0"/>
                <a:cs typeface="Arial" panose="020B0604020202020204" pitchFamily="34" charset="0"/>
              </a:rPr>
              <a:t>A WISE MAN also learns from the mistakes of others.</a:t>
            </a:r>
          </a:p>
          <a:p>
            <a:pPr>
              <a:buFontTx/>
              <a:buChar char="-"/>
            </a:pPr>
            <a:r>
              <a:rPr lang="en-US" b="1" dirty="0">
                <a:solidFill>
                  <a:srgbClr val="002060"/>
                </a:solidFill>
                <a:latin typeface="Arial" panose="020B0604020202020204" pitchFamily="34" charset="0"/>
                <a:cs typeface="Arial" panose="020B0604020202020204" pitchFamily="34" charset="0"/>
              </a:rPr>
              <a:t>Do you spend 20-30 min to an hour reading the news and world events?  Or NAAAHHH!</a:t>
            </a:r>
          </a:p>
        </p:txBody>
      </p:sp>
    </p:spTree>
    <p:extLst>
      <p:ext uri="{BB962C8B-B14F-4D97-AF65-F5344CB8AC3E}">
        <p14:creationId xmlns:p14="http://schemas.microsoft.com/office/powerpoint/2010/main" val="11560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907472" y="1044774"/>
            <a:ext cx="5732664" cy="660892"/>
          </a:xfrm>
        </p:spPr>
        <p:txBody>
          <a:bodyPr>
            <a:normAutofit/>
          </a:bodyPr>
          <a:lstStyle/>
          <a:p>
            <a:r>
              <a:rPr lang="en-US" sz="3200" dirty="0">
                <a:solidFill>
                  <a:srgbClr val="002060"/>
                </a:solidFill>
                <a:latin typeface="Sitka Text Semibold" pitchFamily="2" charset="0"/>
              </a:rPr>
              <a:t>The Law of Self-Reliance:</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C6C18C8F-BBFF-1ADE-9D37-AFFC40B92FD7}"/>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DF2381A2-6964-FF6B-34C2-81BF41872901}"/>
              </a:ext>
            </a:extLst>
          </p:cNvPr>
          <p:cNvSpPr>
            <a:spLocks noGrp="1"/>
          </p:cNvSpPr>
          <p:nvPr>
            <p:ph type="sldNum" sz="quarter" idx="12"/>
          </p:nvPr>
        </p:nvSpPr>
        <p:spPr/>
        <p:txBody>
          <a:bodyPr/>
          <a:lstStyle/>
          <a:p>
            <a:fld id="{93E55EF9-A4B1-4FAA-99A0-0970FED03DAB}" type="slidenum">
              <a:rPr lang="en-US" smtClean="0"/>
              <a:t>19</a:t>
            </a:fld>
            <a:endParaRPr lang="en-US"/>
          </a:p>
        </p:txBody>
      </p:sp>
      <p:pic>
        <p:nvPicPr>
          <p:cNvPr id="1026" name="Picture 2">
            <a:extLst>
              <a:ext uri="{FF2B5EF4-FFF2-40B4-BE49-F238E27FC236}">
                <a16:creationId xmlns:a16="http://schemas.microsoft.com/office/drawing/2014/main" id="{F0E2A2FE-F7FF-94AD-948A-E70FAE741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0163" y="2124695"/>
            <a:ext cx="2104157" cy="199865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4EDD0E8B-F0C7-6EBA-A916-086A144D7CF6}"/>
              </a:ext>
            </a:extLst>
          </p:cNvPr>
          <p:cNvSpPr txBox="1">
            <a:spLocks/>
          </p:cNvSpPr>
          <p:nvPr/>
        </p:nvSpPr>
        <p:spPr>
          <a:xfrm>
            <a:off x="838200" y="1744134"/>
            <a:ext cx="8761963" cy="464879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b="1" dirty="0">
                <a:latin typeface="Arial" panose="020B0604020202020204" pitchFamily="34" charset="0"/>
                <a:cs typeface="Arial" panose="020B0604020202020204" pitchFamily="34" charset="0"/>
              </a:rPr>
              <a:t>READING THE NEWS..</a:t>
            </a:r>
          </a:p>
          <a:p>
            <a:pPr>
              <a:buFontTx/>
              <a:buChar char="-"/>
            </a:pPr>
            <a:r>
              <a:rPr lang="en-US" b="1" dirty="0">
                <a:solidFill>
                  <a:srgbClr val="002060"/>
                </a:solidFill>
                <a:latin typeface="Arial" panose="020B0604020202020204" pitchFamily="34" charset="0"/>
                <a:cs typeface="Arial" panose="020B0604020202020204" pitchFamily="34" charset="0"/>
              </a:rPr>
              <a:t>FYI… most of the Worlds news stories come out of the AP (Associated Press) or one of the Major News Companies in NY or the East Coast.</a:t>
            </a:r>
          </a:p>
          <a:p>
            <a:pPr>
              <a:buFontTx/>
              <a:buChar char="-"/>
            </a:pPr>
            <a:r>
              <a:rPr lang="en-US" b="1" dirty="0">
                <a:solidFill>
                  <a:srgbClr val="002060"/>
                </a:solidFill>
                <a:latin typeface="Arial" panose="020B0604020202020204" pitchFamily="34" charset="0"/>
                <a:cs typeface="Arial" panose="020B0604020202020204" pitchFamily="34" charset="0"/>
              </a:rPr>
              <a:t>What you may not know, is most of the days stories ARE POSTED (via their sites on the Internet) by 11pm-Midnight (EST)</a:t>
            </a:r>
          </a:p>
          <a:p>
            <a:pPr>
              <a:buFontTx/>
              <a:buChar char="-"/>
            </a:pPr>
            <a:r>
              <a:rPr lang="en-US" b="1" dirty="0">
                <a:solidFill>
                  <a:srgbClr val="002060"/>
                </a:solidFill>
                <a:latin typeface="Arial" panose="020B0604020202020204" pitchFamily="34" charset="0"/>
                <a:cs typeface="Arial" panose="020B0604020202020204" pitchFamily="34" charset="0"/>
              </a:rPr>
              <a:t>By 9-10pm West Coast time, you can in 15-30 min. read or scan a few sources before bed.</a:t>
            </a:r>
          </a:p>
          <a:p>
            <a:pPr lvl="1">
              <a:buFontTx/>
              <a:buChar char="-"/>
            </a:pPr>
            <a:r>
              <a:rPr lang="en-US" b="1" dirty="0">
                <a:solidFill>
                  <a:srgbClr val="002060"/>
                </a:solidFill>
                <a:latin typeface="Arial" panose="020B0604020202020204" pitchFamily="34" charset="0"/>
                <a:cs typeface="Arial" panose="020B0604020202020204" pitchFamily="34" charset="0"/>
              </a:rPr>
              <a:t>NEXT day you will READ or HEAR on radio/TV/</a:t>
            </a:r>
            <a:r>
              <a:rPr lang="en-US" b="1" dirty="0" err="1">
                <a:solidFill>
                  <a:srgbClr val="002060"/>
                </a:solidFill>
                <a:latin typeface="Arial" panose="020B0604020202020204" pitchFamily="34" charset="0"/>
                <a:cs typeface="Arial" panose="020B0604020202020204" pitchFamily="34" charset="0"/>
              </a:rPr>
              <a:t>Utube</a:t>
            </a:r>
            <a:r>
              <a:rPr lang="en-US" b="1" dirty="0">
                <a:solidFill>
                  <a:srgbClr val="002060"/>
                </a:solidFill>
                <a:latin typeface="Arial" panose="020B0604020202020204" pitchFamily="34" charset="0"/>
                <a:cs typeface="Arial" panose="020B0604020202020204" pitchFamily="34" charset="0"/>
              </a:rPr>
              <a:t> those same stories.</a:t>
            </a:r>
          </a:p>
          <a:p>
            <a:pPr lvl="1">
              <a:buFontTx/>
              <a:buChar char="-"/>
            </a:pPr>
            <a:r>
              <a:rPr lang="en-US" b="1" dirty="0">
                <a:solidFill>
                  <a:srgbClr val="002060"/>
                </a:solidFill>
                <a:latin typeface="Arial" panose="020B0604020202020204" pitchFamily="34" charset="0"/>
                <a:cs typeface="Arial" panose="020B0604020202020204" pitchFamily="34" charset="0"/>
              </a:rPr>
              <a:t>Go about your day, you already know 80-90% of what is going on.</a:t>
            </a:r>
          </a:p>
        </p:txBody>
      </p:sp>
    </p:spTree>
    <p:extLst>
      <p:ext uri="{BB962C8B-B14F-4D97-AF65-F5344CB8AC3E}">
        <p14:creationId xmlns:p14="http://schemas.microsoft.com/office/powerpoint/2010/main" val="270040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20400"/>
            <a:ext cx="10270316" cy="517712"/>
          </a:xfrm>
        </p:spPr>
        <p:txBody>
          <a:bodyPr>
            <a:normAutofit/>
          </a:bodyPr>
          <a:lstStyle/>
          <a:p>
            <a:r>
              <a:rPr lang="en-US" sz="2000" dirty="0">
                <a:solidFill>
                  <a:srgbClr val="002060"/>
                </a:solidFill>
                <a:latin typeface="Arial Black" panose="020B0A04020102020204" pitchFamily="34" charset="0"/>
              </a:rPr>
              <a:t>Learning Objectives of American Self-Reliance / Exceptionalism:</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47346" y="1738112"/>
            <a:ext cx="10515600" cy="4388368"/>
          </a:xfrm>
        </p:spPr>
        <p:txBody>
          <a:bodyPr>
            <a:normAutofit fontScale="92500" lnSpcReduction="20000"/>
          </a:bodyPr>
          <a:lstStyle/>
          <a:p>
            <a:pPr marL="514350" indent="-514350">
              <a:buFont typeface="+mj-lt"/>
              <a:buAutoNum type="arabicPeriod"/>
            </a:pPr>
            <a:r>
              <a:rPr lang="en-US" dirty="0"/>
              <a:t>American Self-Reliance/Exceptionalism:</a:t>
            </a:r>
          </a:p>
          <a:p>
            <a:pPr marL="914400" lvl="1" indent="-457200">
              <a:buAutoNum type="alphaLcPeriod"/>
            </a:pPr>
            <a:r>
              <a:rPr lang="en-US" dirty="0"/>
              <a:t>The young adult will be able to identify the meanings of America having been a </a:t>
            </a:r>
          </a:p>
          <a:p>
            <a:pPr marL="457200" lvl="1" indent="0">
              <a:buNone/>
            </a:pPr>
            <a:r>
              <a:rPr lang="en-US" dirty="0"/>
              <a:t>        nation built on self-reliance &amp; what made us exceptional.</a:t>
            </a:r>
          </a:p>
          <a:p>
            <a:pPr marL="514350" indent="-514350">
              <a:buFont typeface="+mj-lt"/>
              <a:buAutoNum type="arabicPeriod"/>
            </a:pPr>
            <a:r>
              <a:rPr lang="en-US" dirty="0"/>
              <a:t>Individual Initiative:</a:t>
            </a:r>
          </a:p>
          <a:p>
            <a:pPr marL="914400" lvl="1" indent="-457200">
              <a:buAutoNum type="alphaLcPeriod"/>
            </a:pPr>
            <a:r>
              <a:rPr lang="en-US" dirty="0"/>
              <a:t>The young adult will be able to identify what it means to take initiative individually and being responsible ourselves for what happens in our life, with the exception of those things we cannot control.</a:t>
            </a:r>
          </a:p>
          <a:p>
            <a:pPr marL="514350" indent="-514350">
              <a:buFont typeface="+mj-lt"/>
              <a:buAutoNum type="arabicPeriod"/>
            </a:pPr>
            <a:r>
              <a:rPr lang="en-US" dirty="0"/>
              <a:t>Leaders that promote Self-Reliance:</a:t>
            </a:r>
          </a:p>
          <a:p>
            <a:pPr marL="914400" lvl="1" indent="-457200">
              <a:buAutoNum type="alphaLcPeriod"/>
            </a:pPr>
            <a:r>
              <a:rPr lang="en-US" dirty="0"/>
              <a:t>The young adult will be able to identify and learn from past, present leaders, and patriots that taught us to be self-reliant.</a:t>
            </a:r>
          </a:p>
          <a:p>
            <a:pPr marL="514350" indent="-514350">
              <a:buFont typeface="+mj-lt"/>
              <a:buAutoNum type="arabicPeriod"/>
            </a:pPr>
            <a:r>
              <a:rPr lang="en-US" dirty="0"/>
              <a:t>Law of Self-Reliance:</a:t>
            </a:r>
          </a:p>
          <a:p>
            <a:pPr marL="914400" lvl="1" indent="-457200">
              <a:buAutoNum type="alphaLcPeriod"/>
            </a:pPr>
            <a:r>
              <a:rPr lang="en-US" dirty="0"/>
              <a:t>The young adult will be able to identify the ‘Law of Self-Reliant’, to explain its meanings and how it should apply to his or her own life.</a:t>
            </a:r>
          </a:p>
          <a:p>
            <a:pPr marL="914400" lvl="1" indent="-457200">
              <a:buAutoNum type="alphaLcPeriod"/>
            </a:pPr>
            <a:endParaRPr lang="en-US" dirty="0"/>
          </a:p>
        </p:txBody>
      </p:sp>
      <p:sp>
        <p:nvSpPr>
          <p:cNvPr id="6" name="Date Placeholder 5">
            <a:extLst>
              <a:ext uri="{FF2B5EF4-FFF2-40B4-BE49-F238E27FC236}">
                <a16:creationId xmlns:a16="http://schemas.microsoft.com/office/drawing/2014/main" id="{BE8F5F15-880A-E2E0-8831-595532182247}"/>
              </a:ext>
            </a:extLst>
          </p:cNvPr>
          <p:cNvSpPr>
            <a:spLocks noGrp="1"/>
          </p:cNvSpPr>
          <p:nvPr>
            <p:ph type="dt" sz="half" idx="10"/>
          </p:nvPr>
        </p:nvSpPr>
        <p:spPr/>
        <p:txBody>
          <a:bodyPr/>
          <a:lstStyle/>
          <a:p>
            <a:r>
              <a:rPr lang="en-US" dirty="0"/>
              <a:t>June 2022</a:t>
            </a:r>
          </a:p>
        </p:txBody>
      </p:sp>
      <p:sp>
        <p:nvSpPr>
          <p:cNvPr id="7" name="Slide Number Placeholder 6">
            <a:extLst>
              <a:ext uri="{FF2B5EF4-FFF2-40B4-BE49-F238E27FC236}">
                <a16:creationId xmlns:a16="http://schemas.microsoft.com/office/drawing/2014/main" id="{AA01749F-B888-63DF-AE8D-3642DB53439F}"/>
              </a:ext>
            </a:extLst>
          </p:cNvPr>
          <p:cNvSpPr>
            <a:spLocks noGrp="1"/>
          </p:cNvSpPr>
          <p:nvPr>
            <p:ph type="sldNum" sz="quarter" idx="12"/>
          </p:nvPr>
        </p:nvSpPr>
        <p:spPr/>
        <p:txBody>
          <a:bodyPr/>
          <a:lstStyle/>
          <a:p>
            <a:fld id="{93E55EF9-A4B1-4FAA-99A0-0970FED03DAB}" type="slidenum">
              <a:rPr lang="en-US" smtClean="0"/>
              <a:t>2</a:t>
            </a:fld>
            <a:endParaRPr lang="en-US" dirty="0"/>
          </a:p>
        </p:txBody>
      </p:sp>
      <p:sp>
        <p:nvSpPr>
          <p:cNvPr id="8" name="Rectangle 7">
            <a:extLst>
              <a:ext uri="{FF2B5EF4-FFF2-40B4-BE49-F238E27FC236}">
                <a16:creationId xmlns:a16="http://schemas.microsoft.com/office/drawing/2014/main" id="{D542C386-9DE5-1B06-0358-44683F15F433}"/>
              </a:ext>
            </a:extLst>
          </p:cNvPr>
          <p:cNvSpPr/>
          <p:nvPr/>
        </p:nvSpPr>
        <p:spPr>
          <a:xfrm>
            <a:off x="13719" y="805757"/>
            <a:ext cx="12182854"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sp>
        <p:nvSpPr>
          <p:cNvPr id="10" name="Rectangle 9">
            <a:extLst>
              <a:ext uri="{FF2B5EF4-FFF2-40B4-BE49-F238E27FC236}">
                <a16:creationId xmlns:a16="http://schemas.microsoft.com/office/drawing/2014/main" id="{0A974480-306C-B51E-5C34-BE57FBAD7603}"/>
              </a:ext>
            </a:extLst>
          </p:cNvPr>
          <p:cNvSpPr/>
          <p:nvPr/>
        </p:nvSpPr>
        <p:spPr>
          <a:xfrm>
            <a:off x="847346" y="-6645"/>
            <a:ext cx="10261170" cy="7988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40000"/>
                    <a:lumOff val="60000"/>
                  </a:schemeClr>
                </a:solidFill>
                <a:latin typeface="Arial Black" panose="020B0A04020102020204" pitchFamily="34" charset="0"/>
              </a:rPr>
              <a:t>PERSONAL DEVELOPMENT</a:t>
            </a:r>
          </a:p>
          <a:p>
            <a:pPr algn="ctr"/>
            <a:r>
              <a:rPr lang="en-US" sz="2400" dirty="0">
                <a:solidFill>
                  <a:schemeClr val="accent4">
                    <a:lumMod val="40000"/>
                    <a:lumOff val="60000"/>
                  </a:schemeClr>
                </a:solidFill>
                <a:latin typeface="Arial Black" panose="020B0A04020102020204" pitchFamily="34" charset="0"/>
              </a:rPr>
              <a:t> COURSE</a:t>
            </a:r>
          </a:p>
        </p:txBody>
      </p:sp>
      <p:pic>
        <p:nvPicPr>
          <p:cNvPr id="11" name="Picture 10" descr="A picture containing text, blackboard&#10;&#10;Description automatically generated">
            <a:extLst>
              <a:ext uri="{FF2B5EF4-FFF2-40B4-BE49-F238E27FC236}">
                <a16:creationId xmlns:a16="http://schemas.microsoft.com/office/drawing/2014/main" id="{B8469CE4-F287-CBD4-CA7E-0B2C02000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393" y="8345"/>
            <a:ext cx="1840608" cy="1175878"/>
          </a:xfrm>
          <a:prstGeom prst="rect">
            <a:avLst/>
          </a:prstGeom>
          <a:ln w="19050">
            <a:solidFill>
              <a:srgbClr val="002060"/>
            </a:solidFill>
          </a:ln>
        </p:spPr>
      </p:pic>
      <p:pic>
        <p:nvPicPr>
          <p:cNvPr id="12" name="Picture 11" descr="A statue of a person with a hat and a cross on the head&#10;&#10;Description automatically generated with low confidence">
            <a:extLst>
              <a:ext uri="{FF2B5EF4-FFF2-40B4-BE49-F238E27FC236}">
                <a16:creationId xmlns:a16="http://schemas.microsoft.com/office/drawing/2014/main" id="{0B0E7F03-891E-8033-0A81-579593952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 y="8345"/>
            <a:ext cx="1807029" cy="1203933"/>
          </a:xfrm>
          <a:prstGeom prst="rect">
            <a:avLst/>
          </a:prstGeom>
          <a:ln w="19050">
            <a:solidFill>
              <a:schemeClr val="tx1"/>
            </a:solidFill>
          </a:ln>
        </p:spPr>
      </p:pic>
    </p:spTree>
    <p:extLst>
      <p:ext uri="{BB962C8B-B14F-4D97-AF65-F5344CB8AC3E}">
        <p14:creationId xmlns:p14="http://schemas.microsoft.com/office/powerpoint/2010/main" val="260703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907472" y="1044774"/>
            <a:ext cx="5732664" cy="660892"/>
          </a:xfrm>
        </p:spPr>
        <p:txBody>
          <a:bodyPr>
            <a:normAutofit/>
          </a:bodyPr>
          <a:lstStyle/>
          <a:p>
            <a:r>
              <a:rPr lang="en-US" sz="3200" dirty="0">
                <a:solidFill>
                  <a:srgbClr val="002060"/>
                </a:solidFill>
                <a:latin typeface="Sitka Text Semibold" pitchFamily="2" charset="0"/>
              </a:rPr>
              <a:t>The Law of 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1055716" y="2430077"/>
            <a:ext cx="7554884" cy="694358"/>
          </a:xfrm>
        </p:spPr>
        <p:txBody>
          <a:bodyPr>
            <a:normAutofit/>
          </a:bodyPr>
          <a:lstStyle/>
          <a:p>
            <a:pPr marL="0" indent="0">
              <a:buNone/>
            </a:pPr>
            <a:r>
              <a:rPr lang="en-US" b="1" dirty="0">
                <a:latin typeface="Arial" panose="020B0604020202020204" pitchFamily="34" charset="0"/>
                <a:cs typeface="Arial" panose="020B0604020202020204" pitchFamily="34" charset="0"/>
              </a:rPr>
              <a:t>2.  I will not be afraid of being laughed at.</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C6C18C8F-BBFF-1ADE-9D37-AFFC40B92FD7}"/>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DF2381A2-6964-FF6B-34C2-81BF41872901}"/>
              </a:ext>
            </a:extLst>
          </p:cNvPr>
          <p:cNvSpPr>
            <a:spLocks noGrp="1"/>
          </p:cNvSpPr>
          <p:nvPr>
            <p:ph type="sldNum" sz="quarter" idx="12"/>
          </p:nvPr>
        </p:nvSpPr>
        <p:spPr/>
        <p:txBody>
          <a:bodyPr/>
          <a:lstStyle/>
          <a:p>
            <a:fld id="{93E55EF9-A4B1-4FAA-99A0-0970FED03DAB}" type="slidenum">
              <a:rPr lang="en-US" smtClean="0"/>
              <a:t>20</a:t>
            </a:fld>
            <a:endParaRPr lang="en-US"/>
          </a:p>
        </p:txBody>
      </p:sp>
      <p:pic>
        <p:nvPicPr>
          <p:cNvPr id="1026" name="Picture 2">
            <a:extLst>
              <a:ext uri="{FF2B5EF4-FFF2-40B4-BE49-F238E27FC236}">
                <a16:creationId xmlns:a16="http://schemas.microsoft.com/office/drawing/2014/main" id="{F0E2A2FE-F7FF-94AD-948A-E70FAE741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1560" y="1006306"/>
            <a:ext cx="2453293" cy="233028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61184614-67FA-3F51-74A8-31931B69219B}"/>
              </a:ext>
            </a:extLst>
          </p:cNvPr>
          <p:cNvSpPr txBox="1">
            <a:spLocks/>
          </p:cNvSpPr>
          <p:nvPr/>
        </p:nvSpPr>
        <p:spPr>
          <a:xfrm>
            <a:off x="1076324" y="3360554"/>
            <a:ext cx="9895264" cy="2995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 or do you get depressed or down because someone </a:t>
            </a:r>
            <a:r>
              <a:rPr lang="en-US" b="1" dirty="0">
                <a:solidFill>
                  <a:srgbClr val="CC0000"/>
                </a:solidFill>
                <a:latin typeface="Arial" panose="020B0604020202020204" pitchFamily="34" charset="0"/>
                <a:cs typeface="Arial" panose="020B0604020202020204" pitchFamily="34" charset="0"/>
              </a:rPr>
              <a:t>who is not your friend</a:t>
            </a:r>
            <a:r>
              <a:rPr lang="en-US" b="1" dirty="0">
                <a:solidFill>
                  <a:srgbClr val="002060"/>
                </a:solidFill>
                <a:latin typeface="Arial" panose="020B0604020202020204" pitchFamily="34" charset="0"/>
                <a:cs typeface="Arial" panose="020B0604020202020204" pitchFamily="34" charset="0"/>
              </a:rPr>
              <a:t>, or does not know you well, posts something negative or untrue on Social-media just to get you to respond, or that they can actually post something, and they won’t get repercussions with you in person.</a:t>
            </a:r>
          </a:p>
          <a:p>
            <a:pPr marL="0" indent="0">
              <a:buFont typeface="Arial" panose="020B0604020202020204" pitchFamily="34" charset="0"/>
              <a:buNone/>
            </a:pPr>
            <a:endParaRPr lang="en-US" sz="400" b="1"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 Lighten up! Let it bounce off of you… </a:t>
            </a:r>
          </a:p>
        </p:txBody>
      </p:sp>
    </p:spTree>
    <p:extLst>
      <p:ext uri="{BB962C8B-B14F-4D97-AF65-F5344CB8AC3E}">
        <p14:creationId xmlns:p14="http://schemas.microsoft.com/office/powerpoint/2010/main" val="127298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907472" y="1044774"/>
            <a:ext cx="5732664" cy="660892"/>
          </a:xfrm>
        </p:spPr>
        <p:txBody>
          <a:bodyPr>
            <a:normAutofit/>
          </a:bodyPr>
          <a:lstStyle/>
          <a:p>
            <a:r>
              <a:rPr lang="en-US" sz="3200" dirty="0">
                <a:solidFill>
                  <a:srgbClr val="002060"/>
                </a:solidFill>
                <a:latin typeface="Sitka Text Semibold" pitchFamily="2" charset="0"/>
              </a:rPr>
              <a:t>The Law of 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907472" y="2274468"/>
            <a:ext cx="7554884" cy="1086083"/>
          </a:xfrm>
        </p:spPr>
        <p:txBody>
          <a:bodyPr>
            <a:normAutofit/>
          </a:bodyPr>
          <a:lstStyle/>
          <a:p>
            <a:pPr marL="514350" indent="-514350">
              <a:buAutoNum type="arabicPeriod" startAt="3"/>
            </a:pPr>
            <a:r>
              <a:rPr lang="en-US" b="1" dirty="0">
                <a:latin typeface="Arial" panose="020B0604020202020204" pitchFamily="34" charset="0"/>
                <a:cs typeface="Arial" panose="020B0604020202020204" pitchFamily="34" charset="0"/>
              </a:rPr>
              <a:t>I will not be afraid of doing right when the crowd does wrong.</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C6C18C8F-BBFF-1ADE-9D37-AFFC40B92FD7}"/>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DF2381A2-6964-FF6B-34C2-81BF41872901}"/>
              </a:ext>
            </a:extLst>
          </p:cNvPr>
          <p:cNvSpPr>
            <a:spLocks noGrp="1"/>
          </p:cNvSpPr>
          <p:nvPr>
            <p:ph type="sldNum" sz="quarter" idx="12"/>
          </p:nvPr>
        </p:nvSpPr>
        <p:spPr/>
        <p:txBody>
          <a:bodyPr/>
          <a:lstStyle/>
          <a:p>
            <a:fld id="{93E55EF9-A4B1-4FAA-99A0-0970FED03DAB}" type="slidenum">
              <a:rPr lang="en-US" smtClean="0"/>
              <a:t>21</a:t>
            </a:fld>
            <a:endParaRPr lang="en-US"/>
          </a:p>
        </p:txBody>
      </p:sp>
      <p:pic>
        <p:nvPicPr>
          <p:cNvPr id="1026" name="Picture 2">
            <a:extLst>
              <a:ext uri="{FF2B5EF4-FFF2-40B4-BE49-F238E27FC236}">
                <a16:creationId xmlns:a16="http://schemas.microsoft.com/office/drawing/2014/main" id="{F0E2A2FE-F7FF-94AD-948A-E70FAE741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553" y="1030271"/>
            <a:ext cx="2453293" cy="233028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61184614-67FA-3F51-74A8-31931B69219B}"/>
              </a:ext>
            </a:extLst>
          </p:cNvPr>
          <p:cNvSpPr txBox="1">
            <a:spLocks/>
          </p:cNvSpPr>
          <p:nvPr/>
        </p:nvSpPr>
        <p:spPr>
          <a:xfrm>
            <a:off x="1076324" y="3497448"/>
            <a:ext cx="9895264" cy="1952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 If you know an action is wrong, a strong person will </a:t>
            </a:r>
          </a:p>
          <a:p>
            <a:pPr marL="0"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     not deviate what they already know to be true!</a:t>
            </a:r>
          </a:p>
        </p:txBody>
      </p:sp>
    </p:spTree>
    <p:extLst>
      <p:ext uri="{BB962C8B-B14F-4D97-AF65-F5344CB8AC3E}">
        <p14:creationId xmlns:p14="http://schemas.microsoft.com/office/powerpoint/2010/main" val="193597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F8D1FF-3061-49D9-4945-9A9C85119D41}"/>
              </a:ext>
            </a:extLst>
          </p:cNvPr>
          <p:cNvSpPr txBox="1">
            <a:spLocks/>
          </p:cNvSpPr>
          <p:nvPr/>
        </p:nvSpPr>
        <p:spPr>
          <a:xfrm>
            <a:off x="5825132" y="2730615"/>
            <a:ext cx="5528668" cy="1794734"/>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E. </a:t>
            </a:r>
          </a:p>
          <a:p>
            <a:pPr algn="ctr">
              <a:spcAft>
                <a:spcPts val="600"/>
              </a:spcAft>
            </a:pPr>
            <a:r>
              <a:rPr lang="en-US" sz="3600" b="1" i="1" dirty="0">
                <a:solidFill>
                  <a:srgbClr val="FFFFCC"/>
                </a:solidFill>
                <a:latin typeface="+mn-lt"/>
                <a:ea typeface="+mn-ea"/>
                <a:cs typeface="+mn-cs"/>
              </a:rPr>
              <a:t>PRACTICING OR ATTAINING</a:t>
            </a:r>
          </a:p>
          <a:p>
            <a:pPr algn="ctr">
              <a:spcAft>
                <a:spcPts val="600"/>
              </a:spcAft>
            </a:pPr>
            <a:r>
              <a:rPr lang="en-US" sz="3600" b="1" i="1" dirty="0">
                <a:solidFill>
                  <a:srgbClr val="FFFFCC"/>
                </a:solidFill>
                <a:latin typeface="+mn-lt"/>
                <a:ea typeface="+mn-ea"/>
                <a:cs typeface="+mn-cs"/>
              </a:rPr>
              <a:t>SELF-RELIANCE</a:t>
            </a:r>
          </a:p>
        </p:txBody>
      </p:sp>
      <p:sp>
        <p:nvSpPr>
          <p:cNvPr id="5" name="Date Placeholder 4">
            <a:extLst>
              <a:ext uri="{FF2B5EF4-FFF2-40B4-BE49-F238E27FC236}">
                <a16:creationId xmlns:a16="http://schemas.microsoft.com/office/drawing/2014/main" id="{90FDD99A-2624-71E6-0289-3B5DC878B8BD}"/>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9C870D2C-D7E7-6A56-A15E-45A7567E0ECF}"/>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93E55EF9-A4B1-4FAA-99A0-0970FED03DAB}" type="slidenum">
              <a:rPr lang="en-US">
                <a:solidFill>
                  <a:prstClr val="black">
                    <a:tint val="75000"/>
                  </a:prstClr>
                </a:solidFill>
                <a:latin typeface="Calibri" panose="020F0502020204030204"/>
              </a:rPr>
              <a:pPr>
                <a:spcAft>
                  <a:spcPts val="600"/>
                </a:spcAft>
                <a:defRPr/>
              </a:pPr>
              <a:t>22</a:t>
            </a:fld>
            <a:endParaRPr lang="en-US">
              <a:solidFill>
                <a:prstClr val="black">
                  <a:tint val="75000"/>
                </a:prstClr>
              </a:solidFill>
              <a:latin typeface="Calibri" panose="020F0502020204030204"/>
            </a:endParaRPr>
          </a:p>
        </p:txBody>
      </p:sp>
      <p:sp>
        <p:nvSpPr>
          <p:cNvPr id="8" name="Rectangle: Rounded Corners 7">
            <a:extLst>
              <a:ext uri="{FF2B5EF4-FFF2-40B4-BE49-F238E27FC236}">
                <a16:creationId xmlns:a16="http://schemas.microsoft.com/office/drawing/2014/main" id="{1AA46778-B302-A69B-B576-B80AB00593BE}"/>
              </a:ext>
            </a:extLst>
          </p:cNvPr>
          <p:cNvSpPr/>
          <p:nvPr/>
        </p:nvSpPr>
        <p:spPr>
          <a:xfrm>
            <a:off x="4904129" y="656445"/>
            <a:ext cx="7030505" cy="993113"/>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2 - AMERICAN SELF-RELIANCE / EXCEPTIONALISM</a:t>
            </a:r>
            <a:endParaRPr lang="en-US" sz="3200" dirty="0"/>
          </a:p>
        </p:txBody>
      </p:sp>
      <p:pic>
        <p:nvPicPr>
          <p:cNvPr id="11" name="Picture 10" descr="A statue of a person with a hat and a cross on the head&#10;&#10;Description automatically generated with low confidence">
            <a:extLst>
              <a:ext uri="{FF2B5EF4-FFF2-40B4-BE49-F238E27FC236}">
                <a16:creationId xmlns:a16="http://schemas.microsoft.com/office/drawing/2014/main" id="{8CBF5F7A-411E-03F7-D220-F90845BAB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95" y="1996895"/>
            <a:ext cx="4896319" cy="3262174"/>
          </a:xfrm>
          <a:prstGeom prst="rect">
            <a:avLst/>
          </a:prstGeom>
          <a:ln w="15875">
            <a:solidFill>
              <a:schemeClr val="tx1"/>
            </a:solidFill>
          </a:ln>
          <a:effectLst>
            <a:outerShdw blurRad="63500" dist="63500" dir="16200000" algn="ctr" rotWithShape="0">
              <a:schemeClr val="tx1"/>
            </a:outerShdw>
          </a:effectLst>
        </p:spPr>
      </p:pic>
    </p:spTree>
    <p:extLst>
      <p:ext uri="{BB962C8B-B14F-4D97-AF65-F5344CB8AC3E}">
        <p14:creationId xmlns:p14="http://schemas.microsoft.com/office/powerpoint/2010/main" val="177014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199" y="1129146"/>
            <a:ext cx="9186949" cy="727627"/>
          </a:xfrm>
        </p:spPr>
        <p:txBody>
          <a:bodyPr>
            <a:normAutofit fontScale="90000"/>
          </a:bodyPr>
          <a:lstStyle/>
          <a:p>
            <a:r>
              <a:rPr lang="en-US" sz="3200" dirty="0">
                <a:solidFill>
                  <a:srgbClr val="002060"/>
                </a:solidFill>
                <a:latin typeface="Sitka Text Semibold" pitchFamily="2" charset="0"/>
              </a:rPr>
              <a:t>Practicing or Attaining the Art of 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8" y="1856773"/>
            <a:ext cx="10515601" cy="4467914"/>
          </a:xfrm>
        </p:spPr>
        <p:txBody>
          <a:bodyPr>
            <a:normAutofit/>
          </a:bodyPr>
          <a:lstStyle/>
          <a:p>
            <a:pPr marL="514350" indent="-514350">
              <a:buAutoNum type="arabicPeriod"/>
            </a:pPr>
            <a:r>
              <a:rPr lang="en-US" dirty="0"/>
              <a:t>Self-Reliance (our American Legacy)</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DB5165A4-0FEF-C6BE-6E65-B45A669AE062}"/>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AB828820-8D8F-6DDF-37A9-792802C9C289}"/>
              </a:ext>
            </a:extLst>
          </p:cNvPr>
          <p:cNvSpPr>
            <a:spLocks noGrp="1"/>
          </p:cNvSpPr>
          <p:nvPr>
            <p:ph type="sldNum" sz="quarter" idx="12"/>
          </p:nvPr>
        </p:nvSpPr>
        <p:spPr/>
        <p:txBody>
          <a:bodyPr/>
          <a:lstStyle/>
          <a:p>
            <a:fld id="{93E55EF9-A4B1-4FAA-99A0-0970FED03DAB}" type="slidenum">
              <a:rPr lang="en-US" smtClean="0"/>
              <a:t>23</a:t>
            </a:fld>
            <a:endParaRPr lang="en-US"/>
          </a:p>
        </p:txBody>
      </p:sp>
    </p:spTree>
    <p:extLst>
      <p:ext uri="{BB962C8B-B14F-4D97-AF65-F5344CB8AC3E}">
        <p14:creationId xmlns:p14="http://schemas.microsoft.com/office/powerpoint/2010/main" val="3673459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F8D1FF-3061-49D9-4945-9A9C85119D41}"/>
              </a:ext>
            </a:extLst>
          </p:cNvPr>
          <p:cNvSpPr txBox="1">
            <a:spLocks/>
          </p:cNvSpPr>
          <p:nvPr/>
        </p:nvSpPr>
        <p:spPr>
          <a:xfrm>
            <a:off x="5825132" y="2730615"/>
            <a:ext cx="5528668" cy="1794734"/>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F. </a:t>
            </a:r>
          </a:p>
          <a:p>
            <a:pPr algn="ctr">
              <a:spcAft>
                <a:spcPts val="600"/>
              </a:spcAft>
            </a:pPr>
            <a:r>
              <a:rPr lang="en-US" sz="3600" b="1" i="1" dirty="0">
                <a:solidFill>
                  <a:srgbClr val="FFFFCC"/>
                </a:solidFill>
                <a:latin typeface="+mn-lt"/>
                <a:ea typeface="+mn-ea"/>
                <a:cs typeface="+mn-cs"/>
              </a:rPr>
              <a:t>PRACTICING BEING AN AMERICAN</a:t>
            </a:r>
          </a:p>
        </p:txBody>
      </p:sp>
      <p:sp>
        <p:nvSpPr>
          <p:cNvPr id="5" name="Date Placeholder 4">
            <a:extLst>
              <a:ext uri="{FF2B5EF4-FFF2-40B4-BE49-F238E27FC236}">
                <a16:creationId xmlns:a16="http://schemas.microsoft.com/office/drawing/2014/main" id="{90FDD99A-2624-71E6-0289-3B5DC878B8BD}"/>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9C870D2C-D7E7-6A56-A15E-45A7567E0ECF}"/>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93E55EF9-A4B1-4FAA-99A0-0970FED03DAB}" type="slidenum">
              <a:rPr lang="en-US">
                <a:solidFill>
                  <a:prstClr val="black">
                    <a:tint val="75000"/>
                  </a:prstClr>
                </a:solidFill>
                <a:latin typeface="Calibri" panose="020F0502020204030204"/>
              </a:rPr>
              <a:pPr>
                <a:spcAft>
                  <a:spcPts val="600"/>
                </a:spcAft>
                <a:defRPr/>
              </a:pPr>
              <a:t>24</a:t>
            </a:fld>
            <a:endParaRPr lang="en-US">
              <a:solidFill>
                <a:prstClr val="black">
                  <a:tint val="75000"/>
                </a:prstClr>
              </a:solidFill>
              <a:latin typeface="Calibri" panose="020F0502020204030204"/>
            </a:endParaRPr>
          </a:p>
        </p:txBody>
      </p:sp>
      <p:sp>
        <p:nvSpPr>
          <p:cNvPr id="8" name="Rectangle: Rounded Corners 7">
            <a:extLst>
              <a:ext uri="{FF2B5EF4-FFF2-40B4-BE49-F238E27FC236}">
                <a16:creationId xmlns:a16="http://schemas.microsoft.com/office/drawing/2014/main" id="{1AA46778-B302-A69B-B576-B80AB00593BE}"/>
              </a:ext>
            </a:extLst>
          </p:cNvPr>
          <p:cNvSpPr/>
          <p:nvPr/>
        </p:nvSpPr>
        <p:spPr>
          <a:xfrm>
            <a:off x="4904129" y="656445"/>
            <a:ext cx="7030505" cy="993113"/>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2 - AMERICAN SELF-RELIANCE / EXCEPTIONALISM</a:t>
            </a:r>
            <a:endParaRPr lang="en-US" sz="3200" dirty="0"/>
          </a:p>
        </p:txBody>
      </p:sp>
      <p:pic>
        <p:nvPicPr>
          <p:cNvPr id="11" name="Picture 10" descr="A statue of a person with a hat and a cross on the head&#10;&#10;Description automatically generated with low confidence">
            <a:extLst>
              <a:ext uri="{FF2B5EF4-FFF2-40B4-BE49-F238E27FC236}">
                <a16:creationId xmlns:a16="http://schemas.microsoft.com/office/drawing/2014/main" id="{8CBF5F7A-411E-03F7-D220-F90845BAB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95" y="1996895"/>
            <a:ext cx="4896319" cy="3262174"/>
          </a:xfrm>
          <a:prstGeom prst="rect">
            <a:avLst/>
          </a:prstGeom>
          <a:ln w="15875">
            <a:solidFill>
              <a:schemeClr val="tx1"/>
            </a:solidFill>
          </a:ln>
          <a:effectLst>
            <a:outerShdw blurRad="63500" dist="63500" dir="16200000" algn="ctr" rotWithShape="0">
              <a:schemeClr val="tx1"/>
            </a:outerShdw>
          </a:effectLst>
        </p:spPr>
      </p:pic>
    </p:spTree>
    <p:extLst>
      <p:ext uri="{BB962C8B-B14F-4D97-AF65-F5344CB8AC3E}">
        <p14:creationId xmlns:p14="http://schemas.microsoft.com/office/powerpoint/2010/main" val="1867915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51985"/>
            <a:ext cx="4385310" cy="727627"/>
          </a:xfrm>
        </p:spPr>
        <p:txBody>
          <a:bodyPr>
            <a:normAutofit/>
          </a:bodyPr>
          <a:lstStyle/>
          <a:p>
            <a:r>
              <a:rPr lang="en-US" sz="3200" dirty="0">
                <a:solidFill>
                  <a:srgbClr val="002060"/>
                </a:solidFill>
                <a:latin typeface="Sitka Text Semibold" pitchFamily="2" charset="0"/>
              </a:rPr>
              <a:t>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3"/>
            <a:ext cx="9643110" cy="4467914"/>
          </a:xfrm>
        </p:spPr>
        <p:txBody>
          <a:bodyPr>
            <a:normAutofit/>
          </a:bodyPr>
          <a:lstStyle/>
          <a:p>
            <a:pPr marL="514350" indent="-514350">
              <a:buAutoNum type="arabicPeriod"/>
            </a:pPr>
            <a:r>
              <a:rPr lang="en-US" dirty="0"/>
              <a:t>RESPONSIBILITIES</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680EF362-23E9-1ACE-8475-2DB056F05CD8}"/>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F0ECA19A-F50C-999F-F620-5EB1E2AB340A}"/>
              </a:ext>
            </a:extLst>
          </p:cNvPr>
          <p:cNvSpPr>
            <a:spLocks noGrp="1"/>
          </p:cNvSpPr>
          <p:nvPr>
            <p:ph type="sldNum" sz="quarter" idx="12"/>
          </p:nvPr>
        </p:nvSpPr>
        <p:spPr/>
        <p:txBody>
          <a:bodyPr/>
          <a:lstStyle/>
          <a:p>
            <a:fld id="{93E55EF9-A4B1-4FAA-99A0-0970FED03DAB}" type="slidenum">
              <a:rPr lang="en-US" smtClean="0"/>
              <a:t>25</a:t>
            </a:fld>
            <a:endParaRPr lang="en-US"/>
          </a:p>
        </p:txBody>
      </p:sp>
    </p:spTree>
    <p:extLst>
      <p:ext uri="{BB962C8B-B14F-4D97-AF65-F5344CB8AC3E}">
        <p14:creationId xmlns:p14="http://schemas.microsoft.com/office/powerpoint/2010/main" val="105531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51985"/>
            <a:ext cx="4385310" cy="727627"/>
          </a:xfrm>
        </p:spPr>
        <p:txBody>
          <a:bodyPr>
            <a:normAutofit/>
          </a:bodyPr>
          <a:lstStyle/>
          <a:p>
            <a:r>
              <a:rPr lang="en-US" sz="3200" dirty="0">
                <a:solidFill>
                  <a:srgbClr val="002060"/>
                </a:solidFill>
                <a:latin typeface="Sitka Text Semibold" pitchFamily="2" charset="0"/>
              </a:rPr>
              <a:t>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3"/>
            <a:ext cx="9643110" cy="4467914"/>
          </a:xfrm>
        </p:spPr>
        <p:txBody>
          <a:bodyPr>
            <a:normAutofit/>
          </a:bodyPr>
          <a:lstStyle/>
          <a:p>
            <a:pPr marL="514350" indent="-514350">
              <a:buAutoNum type="arabicPeriod"/>
            </a:pPr>
            <a:r>
              <a:rPr lang="en-US" dirty="0"/>
              <a:t>Self-Reliance (our American Legacy)</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5EEB9A64-A2BA-C0DD-9626-CF87E1E1E5C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B9DD987-E2F1-E68D-7E14-A68A81267F95}"/>
              </a:ext>
            </a:extLst>
          </p:cNvPr>
          <p:cNvSpPr>
            <a:spLocks noGrp="1"/>
          </p:cNvSpPr>
          <p:nvPr>
            <p:ph type="sldNum" sz="quarter" idx="12"/>
          </p:nvPr>
        </p:nvSpPr>
        <p:spPr/>
        <p:txBody>
          <a:bodyPr/>
          <a:lstStyle/>
          <a:p>
            <a:fld id="{93E55EF9-A4B1-4FAA-99A0-0970FED03DAB}" type="slidenum">
              <a:rPr lang="en-US" smtClean="0"/>
              <a:t>26</a:t>
            </a:fld>
            <a:endParaRPr lang="en-US"/>
          </a:p>
        </p:txBody>
      </p:sp>
    </p:spTree>
    <p:extLst>
      <p:ext uri="{BB962C8B-B14F-4D97-AF65-F5344CB8AC3E}">
        <p14:creationId xmlns:p14="http://schemas.microsoft.com/office/powerpoint/2010/main" val="1207085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51985"/>
            <a:ext cx="4385310" cy="727627"/>
          </a:xfrm>
        </p:spPr>
        <p:txBody>
          <a:bodyPr>
            <a:normAutofit/>
          </a:bodyPr>
          <a:lstStyle/>
          <a:p>
            <a:r>
              <a:rPr lang="en-US" sz="3200" dirty="0">
                <a:solidFill>
                  <a:srgbClr val="002060"/>
                </a:solidFill>
                <a:latin typeface="Sitka Text Semibold" pitchFamily="2" charset="0"/>
              </a:rPr>
              <a:t>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3"/>
            <a:ext cx="9643110" cy="4467914"/>
          </a:xfrm>
        </p:spPr>
        <p:txBody>
          <a:bodyPr>
            <a:normAutofit/>
          </a:bodyPr>
          <a:lstStyle/>
          <a:p>
            <a:pPr marL="514350" indent="-514350">
              <a:buAutoNum type="arabicPeriod"/>
            </a:pPr>
            <a:r>
              <a:rPr lang="en-US" dirty="0"/>
              <a:t>Self-Reliance (our American Legacy)</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03CC3BA1-DF96-D768-ED5F-DCD2463F3C11}"/>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9AE62FF1-F2D1-3F1B-A6C1-957F86ED7427}"/>
              </a:ext>
            </a:extLst>
          </p:cNvPr>
          <p:cNvSpPr>
            <a:spLocks noGrp="1"/>
          </p:cNvSpPr>
          <p:nvPr>
            <p:ph type="sldNum" sz="quarter" idx="12"/>
          </p:nvPr>
        </p:nvSpPr>
        <p:spPr/>
        <p:txBody>
          <a:bodyPr/>
          <a:lstStyle/>
          <a:p>
            <a:fld id="{93E55EF9-A4B1-4FAA-99A0-0970FED03DAB}" type="slidenum">
              <a:rPr lang="en-US" smtClean="0"/>
              <a:t>27</a:t>
            </a:fld>
            <a:endParaRPr lang="en-US"/>
          </a:p>
        </p:txBody>
      </p:sp>
    </p:spTree>
    <p:extLst>
      <p:ext uri="{BB962C8B-B14F-4D97-AF65-F5344CB8AC3E}">
        <p14:creationId xmlns:p14="http://schemas.microsoft.com/office/powerpoint/2010/main" val="1976791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51985"/>
            <a:ext cx="4385310" cy="727627"/>
          </a:xfrm>
        </p:spPr>
        <p:txBody>
          <a:bodyPr>
            <a:normAutofit/>
          </a:bodyPr>
          <a:lstStyle/>
          <a:p>
            <a:r>
              <a:rPr lang="en-US" sz="3200" dirty="0">
                <a:solidFill>
                  <a:srgbClr val="002060"/>
                </a:solidFill>
                <a:latin typeface="Sitka Text Semibold" pitchFamily="2" charset="0"/>
              </a:rPr>
              <a:t>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3"/>
            <a:ext cx="9643110" cy="4467914"/>
          </a:xfrm>
        </p:spPr>
        <p:txBody>
          <a:bodyPr>
            <a:normAutofit/>
          </a:bodyPr>
          <a:lstStyle/>
          <a:p>
            <a:pPr marL="514350" indent="-514350">
              <a:buAutoNum type="arabicPeriod"/>
            </a:pPr>
            <a:r>
              <a:rPr lang="en-US" dirty="0"/>
              <a:t>Self-Reliance (our American Legacy)</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CC29E2E2-603D-A54B-6C1D-3FDFD72073AF}"/>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0C982EF4-5351-8E1D-F6D2-990DD17AC8CD}"/>
              </a:ext>
            </a:extLst>
          </p:cNvPr>
          <p:cNvSpPr>
            <a:spLocks noGrp="1"/>
          </p:cNvSpPr>
          <p:nvPr>
            <p:ph type="sldNum" sz="quarter" idx="12"/>
          </p:nvPr>
        </p:nvSpPr>
        <p:spPr/>
        <p:txBody>
          <a:bodyPr/>
          <a:lstStyle/>
          <a:p>
            <a:fld id="{93E55EF9-A4B1-4FAA-99A0-0970FED03DAB}" type="slidenum">
              <a:rPr lang="en-US" smtClean="0"/>
              <a:t>28</a:t>
            </a:fld>
            <a:endParaRPr lang="en-US"/>
          </a:p>
        </p:txBody>
      </p:sp>
    </p:spTree>
    <p:extLst>
      <p:ext uri="{BB962C8B-B14F-4D97-AF65-F5344CB8AC3E}">
        <p14:creationId xmlns:p14="http://schemas.microsoft.com/office/powerpoint/2010/main" val="2028787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F8D1FF-3061-49D9-4945-9A9C85119D41}"/>
              </a:ext>
            </a:extLst>
          </p:cNvPr>
          <p:cNvSpPr txBox="1">
            <a:spLocks/>
          </p:cNvSpPr>
          <p:nvPr/>
        </p:nvSpPr>
        <p:spPr>
          <a:xfrm>
            <a:off x="5825132" y="2730615"/>
            <a:ext cx="5528668" cy="1794734"/>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G. </a:t>
            </a:r>
          </a:p>
          <a:p>
            <a:pPr algn="ctr">
              <a:spcAft>
                <a:spcPts val="600"/>
              </a:spcAft>
            </a:pPr>
            <a:r>
              <a:rPr lang="en-US" sz="3600" b="1" i="1" dirty="0">
                <a:solidFill>
                  <a:srgbClr val="FFFFCC"/>
                </a:solidFill>
                <a:latin typeface="+mn-lt"/>
                <a:ea typeface="+mn-ea"/>
                <a:cs typeface="+mn-cs"/>
              </a:rPr>
              <a:t>ULTIMATE = SERVING ONE’S COUNTRY</a:t>
            </a:r>
          </a:p>
        </p:txBody>
      </p:sp>
      <p:sp>
        <p:nvSpPr>
          <p:cNvPr id="5" name="Date Placeholder 4">
            <a:extLst>
              <a:ext uri="{FF2B5EF4-FFF2-40B4-BE49-F238E27FC236}">
                <a16:creationId xmlns:a16="http://schemas.microsoft.com/office/drawing/2014/main" id="{90FDD99A-2624-71E6-0289-3B5DC878B8BD}"/>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9C870D2C-D7E7-6A56-A15E-45A7567E0ECF}"/>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93E55EF9-A4B1-4FAA-99A0-0970FED03DAB}" type="slidenum">
              <a:rPr lang="en-US">
                <a:solidFill>
                  <a:prstClr val="black">
                    <a:tint val="75000"/>
                  </a:prstClr>
                </a:solidFill>
                <a:latin typeface="Calibri" panose="020F0502020204030204"/>
              </a:rPr>
              <a:pPr>
                <a:spcAft>
                  <a:spcPts val="600"/>
                </a:spcAft>
                <a:defRPr/>
              </a:pPr>
              <a:t>29</a:t>
            </a:fld>
            <a:endParaRPr lang="en-US">
              <a:solidFill>
                <a:prstClr val="black">
                  <a:tint val="75000"/>
                </a:prstClr>
              </a:solidFill>
              <a:latin typeface="Calibri" panose="020F0502020204030204"/>
            </a:endParaRPr>
          </a:p>
        </p:txBody>
      </p:sp>
      <p:sp>
        <p:nvSpPr>
          <p:cNvPr id="8" name="Rectangle: Rounded Corners 7">
            <a:extLst>
              <a:ext uri="{FF2B5EF4-FFF2-40B4-BE49-F238E27FC236}">
                <a16:creationId xmlns:a16="http://schemas.microsoft.com/office/drawing/2014/main" id="{1AA46778-B302-A69B-B576-B80AB00593BE}"/>
              </a:ext>
            </a:extLst>
          </p:cNvPr>
          <p:cNvSpPr/>
          <p:nvPr/>
        </p:nvSpPr>
        <p:spPr>
          <a:xfrm>
            <a:off x="4904129" y="656445"/>
            <a:ext cx="7030505" cy="993113"/>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2 - AMERICAN SELF-RELIANCE / EXCEPTIONALISM</a:t>
            </a:r>
            <a:endParaRPr lang="en-US" sz="3200" dirty="0"/>
          </a:p>
        </p:txBody>
      </p:sp>
      <p:pic>
        <p:nvPicPr>
          <p:cNvPr id="11" name="Picture 10" descr="A statue of a person with a hat and a cross on the head&#10;&#10;Description automatically generated with low confidence">
            <a:extLst>
              <a:ext uri="{FF2B5EF4-FFF2-40B4-BE49-F238E27FC236}">
                <a16:creationId xmlns:a16="http://schemas.microsoft.com/office/drawing/2014/main" id="{8CBF5F7A-411E-03F7-D220-F90845BAB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95" y="1996895"/>
            <a:ext cx="4896319" cy="3262174"/>
          </a:xfrm>
          <a:prstGeom prst="rect">
            <a:avLst/>
          </a:prstGeom>
          <a:ln w="15875">
            <a:solidFill>
              <a:schemeClr val="tx1"/>
            </a:solidFill>
          </a:ln>
          <a:effectLst>
            <a:outerShdw blurRad="63500" dist="63500" dir="16200000" algn="ctr" rotWithShape="0">
              <a:schemeClr val="tx1"/>
            </a:outerShdw>
          </a:effectLst>
        </p:spPr>
      </p:pic>
    </p:spTree>
    <p:extLst>
      <p:ext uri="{BB962C8B-B14F-4D97-AF65-F5344CB8AC3E}">
        <p14:creationId xmlns:p14="http://schemas.microsoft.com/office/powerpoint/2010/main" val="292270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20400"/>
            <a:ext cx="10270316" cy="517712"/>
          </a:xfrm>
        </p:spPr>
        <p:txBody>
          <a:bodyPr>
            <a:normAutofit/>
          </a:bodyPr>
          <a:lstStyle/>
          <a:p>
            <a:r>
              <a:rPr lang="en-US" sz="2000" dirty="0">
                <a:solidFill>
                  <a:srgbClr val="002060"/>
                </a:solidFill>
                <a:latin typeface="Arial Black" panose="020B0A04020102020204" pitchFamily="34" charset="0"/>
              </a:rPr>
              <a:t>Learning Objectives of American Self-Reliance / Exceptionalism:</a:t>
            </a:r>
          </a:p>
        </p:txBody>
      </p:sp>
      <p:sp>
        <p:nvSpPr>
          <p:cNvPr id="6" name="Date Placeholder 5">
            <a:extLst>
              <a:ext uri="{FF2B5EF4-FFF2-40B4-BE49-F238E27FC236}">
                <a16:creationId xmlns:a16="http://schemas.microsoft.com/office/drawing/2014/main" id="{BE8F5F15-880A-E2E0-8831-595532182247}"/>
              </a:ext>
            </a:extLst>
          </p:cNvPr>
          <p:cNvSpPr>
            <a:spLocks noGrp="1"/>
          </p:cNvSpPr>
          <p:nvPr>
            <p:ph type="dt" sz="half" idx="10"/>
          </p:nvPr>
        </p:nvSpPr>
        <p:spPr/>
        <p:txBody>
          <a:bodyPr/>
          <a:lstStyle/>
          <a:p>
            <a:r>
              <a:rPr lang="en-US" dirty="0"/>
              <a:t>June 2022</a:t>
            </a:r>
          </a:p>
        </p:txBody>
      </p:sp>
      <p:sp>
        <p:nvSpPr>
          <p:cNvPr id="7" name="Slide Number Placeholder 6">
            <a:extLst>
              <a:ext uri="{FF2B5EF4-FFF2-40B4-BE49-F238E27FC236}">
                <a16:creationId xmlns:a16="http://schemas.microsoft.com/office/drawing/2014/main" id="{AA01749F-B888-63DF-AE8D-3642DB53439F}"/>
              </a:ext>
            </a:extLst>
          </p:cNvPr>
          <p:cNvSpPr>
            <a:spLocks noGrp="1"/>
          </p:cNvSpPr>
          <p:nvPr>
            <p:ph type="sldNum" sz="quarter" idx="12"/>
          </p:nvPr>
        </p:nvSpPr>
        <p:spPr/>
        <p:txBody>
          <a:bodyPr/>
          <a:lstStyle/>
          <a:p>
            <a:fld id="{93E55EF9-A4B1-4FAA-99A0-0970FED03DAB}" type="slidenum">
              <a:rPr lang="en-US" smtClean="0"/>
              <a:t>3</a:t>
            </a:fld>
            <a:endParaRPr lang="en-US" dirty="0"/>
          </a:p>
        </p:txBody>
      </p:sp>
      <p:sp>
        <p:nvSpPr>
          <p:cNvPr id="8" name="Rectangle 7">
            <a:extLst>
              <a:ext uri="{FF2B5EF4-FFF2-40B4-BE49-F238E27FC236}">
                <a16:creationId xmlns:a16="http://schemas.microsoft.com/office/drawing/2014/main" id="{D542C386-9DE5-1B06-0358-44683F15F433}"/>
              </a:ext>
            </a:extLst>
          </p:cNvPr>
          <p:cNvSpPr/>
          <p:nvPr/>
        </p:nvSpPr>
        <p:spPr>
          <a:xfrm>
            <a:off x="13719" y="805757"/>
            <a:ext cx="12182854"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sp>
        <p:nvSpPr>
          <p:cNvPr id="10" name="Rectangle 9">
            <a:extLst>
              <a:ext uri="{FF2B5EF4-FFF2-40B4-BE49-F238E27FC236}">
                <a16:creationId xmlns:a16="http://schemas.microsoft.com/office/drawing/2014/main" id="{0A974480-306C-B51E-5C34-BE57FBAD7603}"/>
              </a:ext>
            </a:extLst>
          </p:cNvPr>
          <p:cNvSpPr/>
          <p:nvPr/>
        </p:nvSpPr>
        <p:spPr>
          <a:xfrm>
            <a:off x="847346" y="-6645"/>
            <a:ext cx="10261170" cy="7988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40000"/>
                    <a:lumOff val="60000"/>
                  </a:schemeClr>
                </a:solidFill>
                <a:latin typeface="Arial Black" panose="020B0A04020102020204" pitchFamily="34" charset="0"/>
              </a:rPr>
              <a:t>PERSONAL DEVELOPMENT</a:t>
            </a:r>
          </a:p>
          <a:p>
            <a:pPr algn="ctr"/>
            <a:r>
              <a:rPr lang="en-US" sz="2400" dirty="0">
                <a:solidFill>
                  <a:schemeClr val="accent4">
                    <a:lumMod val="40000"/>
                    <a:lumOff val="60000"/>
                  </a:schemeClr>
                </a:solidFill>
                <a:latin typeface="Arial Black" panose="020B0A04020102020204" pitchFamily="34" charset="0"/>
              </a:rPr>
              <a:t> COURSE</a:t>
            </a:r>
          </a:p>
        </p:txBody>
      </p:sp>
      <p:pic>
        <p:nvPicPr>
          <p:cNvPr id="11" name="Picture 10" descr="A picture containing text, blackboard&#10;&#10;Description automatically generated">
            <a:extLst>
              <a:ext uri="{FF2B5EF4-FFF2-40B4-BE49-F238E27FC236}">
                <a16:creationId xmlns:a16="http://schemas.microsoft.com/office/drawing/2014/main" id="{B8469CE4-F287-CBD4-CA7E-0B2C02000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971" y="29797"/>
            <a:ext cx="1807029" cy="1154426"/>
          </a:xfrm>
          <a:prstGeom prst="rect">
            <a:avLst/>
          </a:prstGeom>
          <a:ln w="19050">
            <a:solidFill>
              <a:srgbClr val="002060"/>
            </a:solidFill>
          </a:ln>
        </p:spPr>
      </p:pic>
      <p:pic>
        <p:nvPicPr>
          <p:cNvPr id="12" name="Picture 11" descr="A statue of a person with a hat and a cross on the head&#10;&#10;Description automatically generated with low confidence">
            <a:extLst>
              <a:ext uri="{FF2B5EF4-FFF2-40B4-BE49-F238E27FC236}">
                <a16:creationId xmlns:a16="http://schemas.microsoft.com/office/drawing/2014/main" id="{0B0E7F03-891E-8033-0A81-579593952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 y="8345"/>
            <a:ext cx="1807029" cy="1203933"/>
          </a:xfrm>
          <a:prstGeom prst="rect">
            <a:avLst/>
          </a:prstGeom>
          <a:ln w="19050">
            <a:solidFill>
              <a:schemeClr val="tx1"/>
            </a:solidFill>
          </a:ln>
        </p:spPr>
      </p:pic>
      <p:sp>
        <p:nvSpPr>
          <p:cNvPr id="13" name="Content Placeholder 2">
            <a:extLst>
              <a:ext uri="{FF2B5EF4-FFF2-40B4-BE49-F238E27FC236}">
                <a16:creationId xmlns:a16="http://schemas.microsoft.com/office/drawing/2014/main" id="{D7DD88A4-A523-DD51-27FD-34BA157E272F}"/>
              </a:ext>
            </a:extLst>
          </p:cNvPr>
          <p:cNvSpPr>
            <a:spLocks noGrp="1"/>
          </p:cNvSpPr>
          <p:nvPr>
            <p:ph idx="1"/>
          </p:nvPr>
        </p:nvSpPr>
        <p:spPr>
          <a:xfrm>
            <a:off x="847346" y="1738111"/>
            <a:ext cx="10515600" cy="4983364"/>
          </a:xfrm>
        </p:spPr>
        <p:txBody>
          <a:bodyPr>
            <a:normAutofit fontScale="92500" lnSpcReduction="20000"/>
          </a:bodyPr>
          <a:lstStyle/>
          <a:p>
            <a:pPr marL="0" indent="0">
              <a:buNone/>
            </a:pPr>
            <a:r>
              <a:rPr lang="en-US" dirty="0"/>
              <a:t>5.   Practicing / Attaining Individual Self-Reliance:</a:t>
            </a:r>
          </a:p>
          <a:p>
            <a:pPr marL="914400" lvl="1" indent="-457200">
              <a:buAutoNum type="alphaLcPeriod"/>
            </a:pPr>
            <a:r>
              <a:rPr lang="en-US" dirty="0"/>
              <a:t>The young adult will be able to identify self-reliance as a is a key part of an individual’s growth process; to understand one’s own ability and willingness to be capable.</a:t>
            </a:r>
          </a:p>
          <a:p>
            <a:pPr marL="914400" lvl="1" indent="-457200">
              <a:buAutoNum type="alphaLcPeriod"/>
            </a:pPr>
            <a:r>
              <a:rPr lang="en-US" dirty="0"/>
              <a:t>Explore how you build that foundation for future productivity.</a:t>
            </a:r>
          </a:p>
          <a:p>
            <a:pPr marL="914400" lvl="1" indent="-457200">
              <a:buAutoNum type="alphaLcPeriod"/>
            </a:pPr>
            <a:r>
              <a:rPr lang="en-US" dirty="0"/>
              <a:t>How one see’s an important link between self-reliance, community and society at large.</a:t>
            </a:r>
          </a:p>
          <a:p>
            <a:pPr marL="914400" lvl="1" indent="-457200">
              <a:buAutoNum type="alphaLcPeriod"/>
            </a:pPr>
            <a:r>
              <a:rPr lang="en-US" dirty="0"/>
              <a:t>When we strive to be self-reliant, we seek to minimize the burden placed on others and maximize the burden placed on ourselves. </a:t>
            </a:r>
          </a:p>
          <a:p>
            <a:pPr marL="0" indent="0">
              <a:buNone/>
            </a:pPr>
            <a:r>
              <a:rPr lang="en-US" dirty="0"/>
              <a:t>6.  Practicing being an American:</a:t>
            </a:r>
          </a:p>
          <a:p>
            <a:pPr marL="914400" lvl="1" indent="-457200">
              <a:buAutoNum type="alphaLcPeriod"/>
            </a:pPr>
            <a:r>
              <a:rPr lang="en-US" dirty="0"/>
              <a:t>The young adult will be able to identify the meanings of America having been a nation built on Self-Reliance &amp; what made us Exceptional.</a:t>
            </a:r>
          </a:p>
          <a:p>
            <a:pPr marL="914400" lvl="1" indent="-457200">
              <a:buAutoNum type="alphaLcPeriod"/>
            </a:pPr>
            <a:r>
              <a:rPr lang="en-US" dirty="0"/>
              <a:t>To be able to explain and give examples of practicing Americanism/Nationalism.</a:t>
            </a:r>
          </a:p>
          <a:p>
            <a:pPr marL="0" indent="0">
              <a:buNone/>
            </a:pPr>
            <a:r>
              <a:rPr lang="en-US" dirty="0"/>
              <a:t>7.  Ultimate = Serving One’s Country:</a:t>
            </a:r>
          </a:p>
          <a:p>
            <a:pPr marL="914400" lvl="1" indent="-457200">
              <a:buAutoNum type="alphaLcPeriod"/>
            </a:pPr>
            <a:r>
              <a:rPr lang="en-US" dirty="0"/>
              <a:t>The young adult will be able to identify the various options of serving one’s country.</a:t>
            </a:r>
          </a:p>
          <a:p>
            <a:pPr marL="914400" lvl="1" indent="-457200">
              <a:buAutoNum type="alphaLcPeriod"/>
            </a:pPr>
            <a:endParaRPr lang="en-US" dirty="0"/>
          </a:p>
        </p:txBody>
      </p:sp>
    </p:spTree>
    <p:extLst>
      <p:ext uri="{BB962C8B-B14F-4D97-AF65-F5344CB8AC3E}">
        <p14:creationId xmlns:p14="http://schemas.microsoft.com/office/powerpoint/2010/main" val="305094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51985"/>
            <a:ext cx="4385310" cy="727627"/>
          </a:xfrm>
        </p:spPr>
        <p:txBody>
          <a:bodyPr>
            <a:normAutofit/>
          </a:bodyPr>
          <a:lstStyle/>
          <a:p>
            <a:r>
              <a:rPr lang="en-US" sz="3200" dirty="0">
                <a:solidFill>
                  <a:srgbClr val="002060"/>
                </a:solidFill>
                <a:latin typeface="Sitka Text Semibold" pitchFamily="2" charset="0"/>
              </a:rPr>
              <a:t>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3"/>
            <a:ext cx="9643110" cy="4467914"/>
          </a:xfrm>
        </p:spPr>
        <p:txBody>
          <a:bodyPr>
            <a:normAutofit/>
          </a:bodyPr>
          <a:lstStyle/>
          <a:p>
            <a:pPr marL="514350" indent="-514350">
              <a:buAutoNum type="arabicPeriod"/>
            </a:pPr>
            <a:r>
              <a:rPr lang="en-US" dirty="0"/>
              <a:t>Self-Reliance (our American Legacy)</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F0B589EA-8B46-EE3D-1322-2C868C82EA20}"/>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8A2D4527-44B2-B0C3-47E0-9BD02882A4EA}"/>
              </a:ext>
            </a:extLst>
          </p:cNvPr>
          <p:cNvSpPr>
            <a:spLocks noGrp="1"/>
          </p:cNvSpPr>
          <p:nvPr>
            <p:ph type="sldNum" sz="quarter" idx="12"/>
          </p:nvPr>
        </p:nvSpPr>
        <p:spPr/>
        <p:txBody>
          <a:bodyPr/>
          <a:lstStyle/>
          <a:p>
            <a:fld id="{93E55EF9-A4B1-4FAA-99A0-0970FED03DAB}" type="slidenum">
              <a:rPr lang="en-US" smtClean="0"/>
              <a:t>30</a:t>
            </a:fld>
            <a:endParaRPr lang="en-US"/>
          </a:p>
        </p:txBody>
      </p:sp>
    </p:spTree>
    <p:extLst>
      <p:ext uri="{BB962C8B-B14F-4D97-AF65-F5344CB8AC3E}">
        <p14:creationId xmlns:p14="http://schemas.microsoft.com/office/powerpoint/2010/main" val="22755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200" y="1251985"/>
            <a:ext cx="4385310" cy="727627"/>
          </a:xfrm>
        </p:spPr>
        <p:txBody>
          <a:bodyPr>
            <a:normAutofit/>
          </a:bodyPr>
          <a:lstStyle/>
          <a:p>
            <a:r>
              <a:rPr lang="en-US" sz="3200" dirty="0">
                <a:solidFill>
                  <a:srgbClr val="002060"/>
                </a:solidFill>
                <a:latin typeface="Sitka Text Semibold" pitchFamily="2" charset="0"/>
              </a:rPr>
              <a:t>Self-Reliance:</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3"/>
            <a:ext cx="9643110" cy="4467914"/>
          </a:xfrm>
        </p:spPr>
        <p:txBody>
          <a:bodyPr>
            <a:normAutofit/>
          </a:bodyPr>
          <a:lstStyle/>
          <a:p>
            <a:pPr marL="514350" indent="-514350">
              <a:buAutoNum type="arabicPeriod"/>
            </a:pPr>
            <a:r>
              <a:rPr lang="en-US" dirty="0"/>
              <a:t>Self-Reliance (our American Legacy)</a:t>
            </a:r>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BE82420F-DAEA-B2FA-90DF-8E37A26C3B03}"/>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29BF68FA-E4C0-25B9-1AF6-2114A3C9B95F}"/>
              </a:ext>
            </a:extLst>
          </p:cNvPr>
          <p:cNvSpPr>
            <a:spLocks noGrp="1"/>
          </p:cNvSpPr>
          <p:nvPr>
            <p:ph type="sldNum" sz="quarter" idx="12"/>
          </p:nvPr>
        </p:nvSpPr>
        <p:spPr/>
        <p:txBody>
          <a:bodyPr/>
          <a:lstStyle/>
          <a:p>
            <a:fld id="{93E55EF9-A4B1-4FAA-99A0-0970FED03DAB}" type="slidenum">
              <a:rPr lang="en-US" smtClean="0"/>
              <a:t>31</a:t>
            </a:fld>
            <a:endParaRPr lang="en-US"/>
          </a:p>
        </p:txBody>
      </p:sp>
    </p:spTree>
    <p:extLst>
      <p:ext uri="{BB962C8B-B14F-4D97-AF65-F5344CB8AC3E}">
        <p14:creationId xmlns:p14="http://schemas.microsoft.com/office/powerpoint/2010/main" val="3910317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agram&#10;&#10;Description automatically generated">
            <a:extLst>
              <a:ext uri="{FF2B5EF4-FFF2-40B4-BE49-F238E27FC236}">
                <a16:creationId xmlns:a16="http://schemas.microsoft.com/office/drawing/2014/main" id="{8A45F837-46AA-760E-C571-19F3348A5CEB}"/>
              </a:ext>
            </a:extLst>
          </p:cNvPr>
          <p:cNvPicPr>
            <a:picLocks noChangeAspect="1"/>
          </p:cNvPicPr>
          <p:nvPr/>
        </p:nvPicPr>
        <p:blipFill rotWithShape="1">
          <a:blip r:embed="rId2">
            <a:extLst>
              <a:ext uri="{28A0092B-C50C-407E-A947-70E740481C1C}">
                <a14:useLocalDpi xmlns:a14="http://schemas.microsoft.com/office/drawing/2010/main" val="0"/>
              </a:ext>
            </a:extLst>
          </a:blip>
          <a:srcRect l="6081" r="382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5846323" y="2569399"/>
            <a:ext cx="5787958" cy="2644626"/>
          </a:xfrm>
        </p:spPr>
        <p:txBody>
          <a:bodyPr vert="horz" lIns="91440" tIns="45720" rIns="91440" bIns="45720" rtlCol="0">
            <a:normAutofit fontScale="92500"/>
          </a:bodyPr>
          <a:lstStyle/>
          <a:p>
            <a:pPr marL="0" indent="0" algn="ctr">
              <a:buNone/>
            </a:pPr>
            <a:r>
              <a:rPr lang="en-US" sz="4000" dirty="0"/>
              <a:t>END OF: </a:t>
            </a:r>
          </a:p>
          <a:p>
            <a:pPr marL="0" indent="0" algn="ctr">
              <a:buNone/>
            </a:pPr>
            <a:r>
              <a:rPr lang="en-US" sz="4000" b="1" dirty="0"/>
              <a:t>PERSONAL DEVELOPMENT-I</a:t>
            </a:r>
          </a:p>
          <a:p>
            <a:pPr marL="0" indent="0" algn="ctr">
              <a:buNone/>
            </a:pPr>
            <a:r>
              <a:rPr lang="en-US" sz="4000" b="1" dirty="0">
                <a:solidFill>
                  <a:srgbClr val="CC0000"/>
                </a:solidFill>
              </a:rPr>
              <a:t>Part 2- American Self-Reliance / Exceptionalism </a:t>
            </a:r>
          </a:p>
        </p:txBody>
      </p:sp>
      <p:sp>
        <p:nvSpPr>
          <p:cNvPr id="5" name="Date Placeholder 4">
            <a:extLst>
              <a:ext uri="{FF2B5EF4-FFF2-40B4-BE49-F238E27FC236}">
                <a16:creationId xmlns:a16="http://schemas.microsoft.com/office/drawing/2014/main" id="{DC1CE43F-09B2-8AD7-7872-A7BD3E62DE7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F58A9C80-2BE3-A98B-F097-0BEE39DE63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3E55EF9-A4B1-4FAA-99A0-0970FED03DAB}" type="slidenum">
              <a:rPr lang="en-US" smtClean="0">
                <a:solidFill>
                  <a:prstClr val="black">
                    <a:tint val="75000"/>
                  </a:prstClr>
                </a:solidFill>
                <a:latin typeface="Calibri" panose="020F0502020204030204"/>
              </a:rPr>
              <a:pPr>
                <a:spcAft>
                  <a:spcPts val="600"/>
                </a:spcAft>
                <a:defRPr/>
              </a:pPr>
              <a:t>32</a:t>
            </a:fld>
            <a:endParaRPr lang="en-US">
              <a:solidFill>
                <a:prstClr val="black">
                  <a:tint val="75000"/>
                </a:prstClr>
              </a:solidFill>
              <a:latin typeface="Calibri" panose="020F0502020204030204"/>
            </a:endParaRPr>
          </a:p>
        </p:txBody>
      </p:sp>
      <p:sp>
        <p:nvSpPr>
          <p:cNvPr id="8" name="Rectangle: Rounded Corners 7">
            <a:extLst>
              <a:ext uri="{FF2B5EF4-FFF2-40B4-BE49-F238E27FC236}">
                <a16:creationId xmlns:a16="http://schemas.microsoft.com/office/drawing/2014/main" id="{AAED9484-C798-19DA-F6C3-A7B06436F59C}"/>
              </a:ext>
            </a:extLst>
          </p:cNvPr>
          <p:cNvSpPr/>
          <p:nvPr/>
        </p:nvSpPr>
        <p:spPr>
          <a:xfrm>
            <a:off x="4679386" y="588351"/>
            <a:ext cx="7030505" cy="993113"/>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2 - AMERICAN SELF-RELIANCE / EXCEPTIONALISM</a:t>
            </a:r>
            <a:endParaRPr lang="en-US" sz="3200" dirty="0"/>
          </a:p>
        </p:txBody>
      </p:sp>
    </p:spTree>
    <p:extLst>
      <p:ext uri="{BB962C8B-B14F-4D97-AF65-F5344CB8AC3E}">
        <p14:creationId xmlns:p14="http://schemas.microsoft.com/office/powerpoint/2010/main" val="137681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2401852"/>
            <a:ext cx="7011390" cy="3626402"/>
          </a:xfrm>
        </p:spPr>
        <p:txBody>
          <a:bodyPr>
            <a:normAutofit/>
          </a:bodyPr>
          <a:lstStyle/>
          <a:p>
            <a:pPr marL="514350" indent="-514350">
              <a:buFont typeface="+mj-lt"/>
              <a:buAutoNum type="alphaUcPeriod"/>
            </a:pPr>
            <a:r>
              <a:rPr lang="en-US" dirty="0"/>
              <a:t>Self-Reliance (our American Legacy).</a:t>
            </a:r>
          </a:p>
          <a:p>
            <a:pPr marL="514350" indent="-514350">
              <a:buFont typeface="+mj-lt"/>
              <a:buAutoNum type="alphaUcPeriod"/>
            </a:pPr>
            <a:r>
              <a:rPr lang="en-US" dirty="0"/>
              <a:t>Individual Initiative.</a:t>
            </a:r>
          </a:p>
          <a:p>
            <a:pPr marL="514350" indent="-514350">
              <a:buFont typeface="+mj-lt"/>
              <a:buAutoNum type="alphaUcPeriod"/>
            </a:pPr>
            <a:r>
              <a:rPr lang="en-US" dirty="0"/>
              <a:t>Leaders that promote Self-Reliance.</a:t>
            </a:r>
          </a:p>
          <a:p>
            <a:pPr marL="514350" indent="-514350">
              <a:buFont typeface="+mj-lt"/>
              <a:buAutoNum type="alphaUcPeriod"/>
            </a:pPr>
            <a:r>
              <a:rPr lang="en-US" dirty="0"/>
              <a:t>The Law of Self-Reliance.</a:t>
            </a:r>
          </a:p>
          <a:p>
            <a:pPr marL="514350" indent="-514350">
              <a:buFont typeface="+mj-lt"/>
              <a:buAutoNum type="alphaUcPeriod"/>
            </a:pPr>
            <a:r>
              <a:rPr lang="en-US" dirty="0"/>
              <a:t>Practicing or attaining Self-Reliance.</a:t>
            </a:r>
          </a:p>
          <a:p>
            <a:pPr marL="514350" indent="-514350">
              <a:buFont typeface="+mj-lt"/>
              <a:buAutoNum type="alphaUcPeriod"/>
            </a:pPr>
            <a:r>
              <a:rPr lang="en-US" dirty="0"/>
              <a:t>Practicing being an American.</a:t>
            </a:r>
          </a:p>
          <a:p>
            <a:pPr marL="514350" indent="-514350">
              <a:buFont typeface="+mj-lt"/>
              <a:buAutoNum type="alphaUcPeriod"/>
            </a:pPr>
            <a:r>
              <a:rPr lang="en-US" dirty="0"/>
              <a:t>Ultimate = Serving One’s Country.</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2"/>
            <a:ext cx="12192000" cy="43267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6" name="Picture 5" descr="A statue of a person with a hat and a cross on the head&#10;&#10;Description automatically generated with low confidence">
            <a:extLst>
              <a:ext uri="{FF2B5EF4-FFF2-40B4-BE49-F238E27FC236}">
                <a16:creationId xmlns:a16="http://schemas.microsoft.com/office/drawing/2014/main" id="{794F4B8F-E85E-2A4F-A4E7-426E42A13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309" y="4738255"/>
            <a:ext cx="2328856" cy="1551600"/>
          </a:xfrm>
          <a:prstGeom prst="rect">
            <a:avLst/>
          </a:prstGeom>
          <a:ln w="31750">
            <a:solidFill>
              <a:schemeClr val="tx1"/>
            </a:solidFill>
          </a:ln>
        </p:spPr>
      </p:pic>
      <p:sp>
        <p:nvSpPr>
          <p:cNvPr id="5" name="Date Placeholder 4">
            <a:extLst>
              <a:ext uri="{FF2B5EF4-FFF2-40B4-BE49-F238E27FC236}">
                <a16:creationId xmlns:a16="http://schemas.microsoft.com/office/drawing/2014/main" id="{DB425F07-0590-4946-DA61-C054F4AED2BA}"/>
              </a:ext>
            </a:extLst>
          </p:cNvPr>
          <p:cNvSpPr>
            <a:spLocks noGrp="1"/>
          </p:cNvSpPr>
          <p:nvPr>
            <p:ph type="dt" sz="half" idx="10"/>
          </p:nvPr>
        </p:nvSpPr>
        <p:spPr/>
        <p:txBody>
          <a:bodyPr/>
          <a:lstStyle/>
          <a:p>
            <a:r>
              <a:rPr lang="en-US"/>
              <a:t>June 2022</a:t>
            </a:r>
          </a:p>
        </p:txBody>
      </p:sp>
      <p:sp>
        <p:nvSpPr>
          <p:cNvPr id="7" name="Slide Number Placeholder 6">
            <a:extLst>
              <a:ext uri="{FF2B5EF4-FFF2-40B4-BE49-F238E27FC236}">
                <a16:creationId xmlns:a16="http://schemas.microsoft.com/office/drawing/2014/main" id="{7F99E6B7-77C2-D354-F8A3-3F20075E8827}"/>
              </a:ext>
            </a:extLst>
          </p:cNvPr>
          <p:cNvSpPr>
            <a:spLocks noGrp="1"/>
          </p:cNvSpPr>
          <p:nvPr>
            <p:ph type="sldNum" sz="quarter" idx="12"/>
          </p:nvPr>
        </p:nvSpPr>
        <p:spPr/>
        <p:txBody>
          <a:bodyPr/>
          <a:lstStyle/>
          <a:p>
            <a:fld id="{93E55EF9-A4B1-4FAA-99A0-0970FED03DAB}" type="slidenum">
              <a:rPr lang="en-US" smtClean="0"/>
              <a:t>4</a:t>
            </a:fld>
            <a:endParaRPr lang="en-US"/>
          </a:p>
        </p:txBody>
      </p:sp>
      <p:sp>
        <p:nvSpPr>
          <p:cNvPr id="10" name="Title 1">
            <a:extLst>
              <a:ext uri="{FF2B5EF4-FFF2-40B4-BE49-F238E27FC236}">
                <a16:creationId xmlns:a16="http://schemas.microsoft.com/office/drawing/2014/main" id="{E0A9DD7A-38B3-3942-F4F3-58E047F4D77F}"/>
              </a:ext>
            </a:extLst>
          </p:cNvPr>
          <p:cNvSpPr txBox="1">
            <a:spLocks/>
          </p:cNvSpPr>
          <p:nvPr/>
        </p:nvSpPr>
        <p:spPr>
          <a:xfrm>
            <a:off x="567752" y="1725094"/>
            <a:ext cx="3284095" cy="51915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ial Black" panose="020B0A04020102020204" pitchFamily="34" charset="0"/>
              </a:rPr>
              <a:t>Class Subjects:</a:t>
            </a:r>
          </a:p>
        </p:txBody>
      </p:sp>
      <p:pic>
        <p:nvPicPr>
          <p:cNvPr id="12" name="Picture 11" descr="A picture containing text, blackboard&#10;&#10;Description automatically generated">
            <a:extLst>
              <a:ext uri="{FF2B5EF4-FFF2-40B4-BE49-F238E27FC236}">
                <a16:creationId xmlns:a16="http://schemas.microsoft.com/office/drawing/2014/main" id="{1B5955A7-D318-48E9-99D7-436B9AA2C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159385"/>
            <a:ext cx="1629295" cy="1040880"/>
          </a:xfrm>
          <a:prstGeom prst="rect">
            <a:avLst/>
          </a:prstGeom>
          <a:ln w="19050">
            <a:solidFill>
              <a:srgbClr val="002060"/>
            </a:solidFill>
          </a:ln>
        </p:spPr>
      </p:pic>
    </p:spTree>
    <p:extLst>
      <p:ext uri="{BB962C8B-B14F-4D97-AF65-F5344CB8AC3E}">
        <p14:creationId xmlns:p14="http://schemas.microsoft.com/office/powerpoint/2010/main" val="94291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5E634-2A10-A423-147E-1AE572F3F78C}"/>
              </a:ext>
            </a:extLst>
          </p:cNvPr>
          <p:cNvSpPr/>
          <p:nvPr/>
        </p:nvSpPr>
        <p:spPr>
          <a:xfrm>
            <a:off x="2185261" y="410473"/>
            <a:ext cx="10006740" cy="7988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40000"/>
                    <a:lumOff val="60000"/>
                  </a:schemeClr>
                </a:solidFill>
                <a:latin typeface="Arial Black" panose="020B0A04020102020204" pitchFamily="34" charset="0"/>
              </a:rPr>
              <a:t>PERSONAL DEVELOPMENT</a:t>
            </a:r>
          </a:p>
          <a:p>
            <a:pPr algn="ctr"/>
            <a:r>
              <a:rPr lang="en-US" sz="2400" dirty="0">
                <a:solidFill>
                  <a:schemeClr val="accent4">
                    <a:lumMod val="40000"/>
                    <a:lumOff val="60000"/>
                  </a:schemeClr>
                </a:solidFill>
                <a:latin typeface="Arial Black" panose="020B0A04020102020204" pitchFamily="34" charset="0"/>
              </a:rPr>
              <a:t> COURSE</a:t>
            </a:r>
          </a:p>
        </p:txBody>
      </p:sp>
      <p:pic>
        <p:nvPicPr>
          <p:cNvPr id="5" name="Picture 4" descr="Logo&#10;&#10;Description automatically generated">
            <a:extLst>
              <a:ext uri="{FF2B5EF4-FFF2-40B4-BE49-F238E27FC236}">
                <a16:creationId xmlns:a16="http://schemas.microsoft.com/office/drawing/2014/main" id="{44279018-BA12-5784-C737-DC5876CFE389}"/>
              </a:ext>
            </a:extLst>
          </p:cNvPr>
          <p:cNvPicPr>
            <a:picLocks noChangeAspect="1"/>
          </p:cNvPicPr>
          <p:nvPr/>
        </p:nvPicPr>
        <p:blipFill rotWithShape="1">
          <a:blip r:embed="rId2">
            <a:extLst>
              <a:ext uri="{28A0092B-C50C-407E-A947-70E740481C1C}">
                <a14:useLocalDpi xmlns:a14="http://schemas.microsoft.com/office/drawing/2010/main" val="0"/>
              </a:ext>
            </a:extLst>
          </a:blip>
          <a:srcRect l="1000" r="4" b="4"/>
          <a:stretch/>
        </p:blipFill>
        <p:spPr>
          <a:xfrm>
            <a:off x="329766" y="87203"/>
            <a:ext cx="1035160" cy="1035160"/>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Date Placeholder 5">
            <a:extLst>
              <a:ext uri="{FF2B5EF4-FFF2-40B4-BE49-F238E27FC236}">
                <a16:creationId xmlns:a16="http://schemas.microsoft.com/office/drawing/2014/main" id="{7D636FB4-BCE8-1AFA-E2B8-C7335F7897AA}"/>
              </a:ext>
            </a:extLst>
          </p:cNvPr>
          <p:cNvSpPr>
            <a:spLocks noGrp="1"/>
          </p:cNvSpPr>
          <p:nvPr>
            <p:ph type="dt" sz="half" idx="10"/>
          </p:nvPr>
        </p:nvSpPr>
        <p:spPr/>
        <p:txBody>
          <a:bodyPr/>
          <a:lstStyle/>
          <a:p>
            <a:r>
              <a:rPr lang="en-US"/>
              <a:t>June 2022</a:t>
            </a:r>
          </a:p>
        </p:txBody>
      </p:sp>
      <p:sp>
        <p:nvSpPr>
          <p:cNvPr id="8" name="Slide Number Placeholder 7">
            <a:extLst>
              <a:ext uri="{FF2B5EF4-FFF2-40B4-BE49-F238E27FC236}">
                <a16:creationId xmlns:a16="http://schemas.microsoft.com/office/drawing/2014/main" id="{CBBB73B0-F079-4114-206C-2EA86E8CCB59}"/>
              </a:ext>
            </a:extLst>
          </p:cNvPr>
          <p:cNvSpPr>
            <a:spLocks noGrp="1"/>
          </p:cNvSpPr>
          <p:nvPr>
            <p:ph type="sldNum" sz="quarter" idx="12"/>
          </p:nvPr>
        </p:nvSpPr>
        <p:spPr/>
        <p:txBody>
          <a:bodyPr/>
          <a:lstStyle/>
          <a:p>
            <a:fld id="{93E55EF9-A4B1-4FAA-99A0-0970FED03DAB}" type="slidenum">
              <a:rPr lang="en-US" smtClean="0"/>
              <a:t>5</a:t>
            </a:fld>
            <a:endParaRPr lang="en-US"/>
          </a:p>
        </p:txBody>
      </p:sp>
      <p:pic>
        <p:nvPicPr>
          <p:cNvPr id="9" name="Picture 8" descr="A picture containing text, blackboard&#10;&#10;Description automatically generated">
            <a:extLst>
              <a:ext uri="{FF2B5EF4-FFF2-40B4-BE49-F238E27FC236}">
                <a16:creationId xmlns:a16="http://schemas.microsoft.com/office/drawing/2014/main" id="{2DAA3E28-ADE2-AC63-D33E-5D5AEB70C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7952" y="1"/>
            <a:ext cx="1814048" cy="1209365"/>
          </a:xfrm>
          <a:prstGeom prst="rect">
            <a:avLst/>
          </a:prstGeom>
          <a:ln w="19050">
            <a:solidFill>
              <a:srgbClr val="002060"/>
            </a:solidFill>
          </a:ln>
        </p:spPr>
      </p:pic>
      <p:pic>
        <p:nvPicPr>
          <p:cNvPr id="10" name="Picture 9" descr="Diagram&#10;&#10;Description automatically generated">
            <a:extLst>
              <a:ext uri="{FF2B5EF4-FFF2-40B4-BE49-F238E27FC236}">
                <a16:creationId xmlns:a16="http://schemas.microsoft.com/office/drawing/2014/main" id="{8B4058F8-D7BD-A004-50EF-DC6BA309F1DD}"/>
              </a:ext>
            </a:extLst>
          </p:cNvPr>
          <p:cNvPicPr>
            <a:picLocks noChangeAspect="1"/>
          </p:cNvPicPr>
          <p:nvPr/>
        </p:nvPicPr>
        <p:blipFill rotWithShape="1">
          <a:blip r:embed="rId4">
            <a:extLst>
              <a:ext uri="{28A0092B-C50C-407E-A947-70E740481C1C}">
                <a14:useLocalDpi xmlns:a14="http://schemas.microsoft.com/office/drawing/2010/main" val="0"/>
              </a:ext>
            </a:extLst>
          </a:blip>
          <a:srcRect l="6081" r="3829"/>
          <a:stretch/>
        </p:blipFill>
        <p:spPr>
          <a:xfrm>
            <a:off x="0" y="10"/>
            <a:ext cx="5191932"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pic>
        <p:nvPicPr>
          <p:cNvPr id="11" name="Picture 10" descr="A statue of a person with a hat and a cross on the head&#10;&#10;Description automatically generated with low confidence">
            <a:extLst>
              <a:ext uri="{FF2B5EF4-FFF2-40B4-BE49-F238E27FC236}">
                <a16:creationId xmlns:a16="http://schemas.microsoft.com/office/drawing/2014/main" id="{77E8ECDA-9BF4-AB5D-18D6-7CBE48FAE6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5289" y="3429000"/>
            <a:ext cx="4530622" cy="3018527"/>
          </a:xfrm>
          <a:prstGeom prst="rect">
            <a:avLst/>
          </a:prstGeom>
          <a:ln w="31750">
            <a:solidFill>
              <a:schemeClr val="tx1"/>
            </a:solidFill>
          </a:ln>
          <a:effectLst>
            <a:glow rad="139700">
              <a:schemeClr val="tx1">
                <a:alpha val="40000"/>
              </a:schemeClr>
            </a:glow>
            <a:outerShdw blurRad="76200" dist="63500" dir="10800000" sx="99000" sy="99000" algn="ctr" rotWithShape="0">
              <a:schemeClr val="tx1">
                <a:alpha val="97000"/>
              </a:schemeClr>
            </a:outerShdw>
          </a:effectLst>
        </p:spPr>
      </p:pic>
      <p:sp>
        <p:nvSpPr>
          <p:cNvPr id="13" name="Rectangle: Rounded Corners 12">
            <a:extLst>
              <a:ext uri="{FF2B5EF4-FFF2-40B4-BE49-F238E27FC236}">
                <a16:creationId xmlns:a16="http://schemas.microsoft.com/office/drawing/2014/main" id="{867A93F3-8098-D268-2802-8C62E39E02CC}"/>
              </a:ext>
            </a:extLst>
          </p:cNvPr>
          <p:cNvSpPr/>
          <p:nvPr/>
        </p:nvSpPr>
        <p:spPr>
          <a:xfrm>
            <a:off x="5191932" y="1535202"/>
            <a:ext cx="6458974" cy="1636937"/>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PART 2: </a:t>
            </a:r>
          </a:p>
          <a:p>
            <a:pPr algn="ctr"/>
            <a:r>
              <a:rPr lang="en-US" sz="3200" b="1" dirty="0">
                <a:solidFill>
                  <a:schemeClr val="bg1"/>
                </a:solidFill>
                <a:latin typeface="Amasis MT Pro Medium" panose="02040604050005020304" pitchFamily="18" charset="0"/>
                <a:cs typeface="Arial" panose="020B0604020202020204" pitchFamily="34" charset="0"/>
              </a:rPr>
              <a:t>AMERICAN SELF-RELIANCE / EXCEPTIONALISM</a:t>
            </a:r>
            <a:endParaRPr lang="en-US" sz="3200" dirty="0"/>
          </a:p>
        </p:txBody>
      </p:sp>
    </p:spTree>
    <p:extLst>
      <p:ext uri="{BB962C8B-B14F-4D97-AF65-F5344CB8AC3E}">
        <p14:creationId xmlns:p14="http://schemas.microsoft.com/office/powerpoint/2010/main" val="262203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F8D1FF-3061-49D9-4945-9A9C85119D41}"/>
              </a:ext>
            </a:extLst>
          </p:cNvPr>
          <p:cNvSpPr txBox="1">
            <a:spLocks/>
          </p:cNvSpPr>
          <p:nvPr/>
        </p:nvSpPr>
        <p:spPr>
          <a:xfrm>
            <a:off x="3930733" y="3219771"/>
            <a:ext cx="5528668" cy="1940876"/>
          </a:xfrm>
          <a:prstGeom prst="rect">
            <a:avLst/>
          </a:prstGeom>
          <a:solidFill>
            <a:srgbClr val="002060"/>
          </a:solidFill>
          <a:ln w="41275">
            <a:solidFill>
              <a:srgbClr val="CC0000"/>
            </a:solidFill>
          </a:ln>
          <a:effectLst>
            <a:outerShdw blurRad="317500" dist="38100" algn="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i="1" dirty="0">
                <a:solidFill>
                  <a:srgbClr val="FFFFCC"/>
                </a:solidFill>
                <a:latin typeface="+mn-lt"/>
                <a:ea typeface="+mn-ea"/>
                <a:cs typeface="+mn-cs"/>
              </a:rPr>
              <a:t>Part A. </a:t>
            </a:r>
          </a:p>
          <a:p>
            <a:pPr algn="ctr">
              <a:spcAft>
                <a:spcPts val="600"/>
              </a:spcAft>
            </a:pPr>
            <a:r>
              <a:rPr lang="en-US" sz="3600" b="1" i="1" dirty="0">
                <a:solidFill>
                  <a:srgbClr val="FFFFCC"/>
                </a:solidFill>
                <a:latin typeface="+mn-lt"/>
                <a:ea typeface="+mn-ea"/>
                <a:cs typeface="+mn-cs"/>
              </a:rPr>
              <a:t>SELF-RELIANCE </a:t>
            </a:r>
          </a:p>
          <a:p>
            <a:pPr algn="ctr">
              <a:spcAft>
                <a:spcPts val="600"/>
              </a:spcAft>
            </a:pPr>
            <a:r>
              <a:rPr lang="en-US" sz="3600" b="1" i="1" dirty="0">
                <a:solidFill>
                  <a:srgbClr val="FFFFCC"/>
                </a:solidFill>
                <a:latin typeface="+mn-lt"/>
                <a:ea typeface="+mn-ea"/>
                <a:cs typeface="+mn-cs"/>
              </a:rPr>
              <a:t>(Our American Legacy)</a:t>
            </a:r>
            <a:endParaRPr lang="en-US" sz="3600" i="1" dirty="0">
              <a:solidFill>
                <a:srgbClr val="FFFFCC"/>
              </a:solidFill>
              <a:latin typeface="+mn-lt"/>
              <a:ea typeface="+mn-ea"/>
              <a:cs typeface="+mn-cs"/>
            </a:endParaRPr>
          </a:p>
        </p:txBody>
      </p:sp>
      <p:sp>
        <p:nvSpPr>
          <p:cNvPr id="5" name="Date Placeholder 4">
            <a:extLst>
              <a:ext uri="{FF2B5EF4-FFF2-40B4-BE49-F238E27FC236}">
                <a16:creationId xmlns:a16="http://schemas.microsoft.com/office/drawing/2014/main" id="{90FDD99A-2624-71E6-0289-3B5DC878B8BD}"/>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9C870D2C-D7E7-6A56-A15E-45A7567E0ECF}"/>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93E55EF9-A4B1-4FAA-99A0-0970FED03DAB}" type="slidenum">
              <a:rPr lang="en-US">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sp>
        <p:nvSpPr>
          <p:cNvPr id="8" name="Rectangle: Rounded Corners 7">
            <a:extLst>
              <a:ext uri="{FF2B5EF4-FFF2-40B4-BE49-F238E27FC236}">
                <a16:creationId xmlns:a16="http://schemas.microsoft.com/office/drawing/2014/main" id="{1AA46778-B302-A69B-B576-B80AB00593BE}"/>
              </a:ext>
            </a:extLst>
          </p:cNvPr>
          <p:cNvSpPr/>
          <p:nvPr/>
        </p:nvSpPr>
        <p:spPr>
          <a:xfrm>
            <a:off x="4547869" y="668320"/>
            <a:ext cx="7030505" cy="993113"/>
          </a:xfrm>
          <a:prstGeom prst="roundRect">
            <a:avLst/>
          </a:prstGeom>
          <a:solidFill>
            <a:srgbClr val="CC0000"/>
          </a:solidFill>
          <a:effectLst>
            <a:innerShdw blurRad="63500" dist="63500" dir="162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2 - AMERICAN SELF-RELIANCE / EXCEPTIONALISM</a:t>
            </a:r>
            <a:endParaRPr lang="en-US" sz="3200" dirty="0"/>
          </a:p>
        </p:txBody>
      </p:sp>
      <p:pic>
        <p:nvPicPr>
          <p:cNvPr id="11" name="Picture 10" descr="A statue of a person with a hat and a cross on the head&#10;&#10;Description automatically generated with low confidence">
            <a:extLst>
              <a:ext uri="{FF2B5EF4-FFF2-40B4-BE49-F238E27FC236}">
                <a16:creationId xmlns:a16="http://schemas.microsoft.com/office/drawing/2014/main" id="{8CBF5F7A-411E-03F7-D220-F90845BAB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67" y="365808"/>
            <a:ext cx="3673366" cy="2447381"/>
          </a:xfrm>
          <a:prstGeom prst="rect">
            <a:avLst/>
          </a:prstGeom>
          <a:ln w="15875">
            <a:solidFill>
              <a:schemeClr val="tx1"/>
            </a:solidFill>
          </a:ln>
          <a:effectLst>
            <a:outerShdw blurRad="63500" dist="63500" dir="16200000" algn="ctr" rotWithShape="0">
              <a:schemeClr val="tx1"/>
            </a:outerShdw>
          </a:effectLst>
        </p:spPr>
      </p:pic>
    </p:spTree>
    <p:extLst>
      <p:ext uri="{BB962C8B-B14F-4D97-AF65-F5344CB8AC3E}">
        <p14:creationId xmlns:p14="http://schemas.microsoft.com/office/powerpoint/2010/main" val="108053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199" y="1251985"/>
            <a:ext cx="7064829" cy="727627"/>
          </a:xfrm>
        </p:spPr>
        <p:txBody>
          <a:bodyPr>
            <a:normAutofit/>
          </a:bodyPr>
          <a:lstStyle/>
          <a:p>
            <a:r>
              <a:rPr lang="en-US" sz="3200" b="1" dirty="0">
                <a:solidFill>
                  <a:srgbClr val="002060"/>
                </a:solidFill>
                <a:latin typeface="Sitka Text Semibold" pitchFamily="2" charset="0"/>
              </a:rPr>
              <a:t>America built on Self-Reliance </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3"/>
            <a:ext cx="8904316" cy="4467914"/>
          </a:xfrm>
        </p:spPr>
        <p:txBody>
          <a:bodyPr>
            <a:normAutofit/>
          </a:bodyPr>
          <a:lstStyle/>
          <a:p>
            <a:r>
              <a:rPr lang="en-US" dirty="0"/>
              <a:t>We have a history in American since its founding of being Self-Reliant – It’s part of legacy.</a:t>
            </a:r>
          </a:p>
          <a:p>
            <a:r>
              <a:rPr lang="en-US" dirty="0"/>
              <a:t>We were not built on men who relied on somebody else to take care of them.</a:t>
            </a:r>
          </a:p>
          <a:p>
            <a:r>
              <a:rPr lang="en-US" dirty="0"/>
              <a:t>It was built by men who relied on themselves.</a:t>
            </a:r>
          </a:p>
          <a:p>
            <a:r>
              <a:rPr lang="en-US" dirty="0"/>
              <a:t>Men who dared to shape their own lives.</a:t>
            </a:r>
          </a:p>
          <a:p>
            <a:r>
              <a:rPr lang="en-US" dirty="0"/>
              <a:t>Men who had enough courage to blaze new trails.</a:t>
            </a:r>
          </a:p>
          <a:p>
            <a:r>
              <a:rPr lang="en-US" dirty="0"/>
              <a:t>Men with enough confidence in themselves to take </a:t>
            </a:r>
          </a:p>
          <a:p>
            <a:pPr marL="0" indent="0">
              <a:buNone/>
            </a:pPr>
            <a:r>
              <a:rPr lang="en-US" dirty="0"/>
              <a:t>   the necessary risks.</a:t>
            </a:r>
          </a:p>
          <a:p>
            <a:endParaRPr lang="en-US" dirty="0"/>
          </a:p>
          <a:p>
            <a:pPr marL="514350" indent="-514350">
              <a:buAutoNum type="arabicPeriod"/>
            </a:pP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E885D175-7EC6-103F-4918-F1E77B5B786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AB38D47-CD89-8B37-E0FB-8158ED9F27C2}"/>
              </a:ext>
            </a:extLst>
          </p:cNvPr>
          <p:cNvSpPr>
            <a:spLocks noGrp="1"/>
          </p:cNvSpPr>
          <p:nvPr>
            <p:ph type="sldNum" sz="quarter" idx="12"/>
          </p:nvPr>
        </p:nvSpPr>
        <p:spPr/>
        <p:txBody>
          <a:bodyPr/>
          <a:lstStyle/>
          <a:p>
            <a:fld id="{93E55EF9-A4B1-4FAA-99A0-0970FED03DAB}" type="slidenum">
              <a:rPr lang="en-US" smtClean="0"/>
              <a:t>7</a:t>
            </a:fld>
            <a:endParaRPr lang="en-US"/>
          </a:p>
        </p:txBody>
      </p:sp>
      <p:pic>
        <p:nvPicPr>
          <p:cNvPr id="8" name="Picture 7">
            <a:extLst>
              <a:ext uri="{FF2B5EF4-FFF2-40B4-BE49-F238E27FC236}">
                <a16:creationId xmlns:a16="http://schemas.microsoft.com/office/drawing/2014/main" id="{C0CE9A0E-063A-461F-3C7D-9D0975E35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798" y="3827688"/>
            <a:ext cx="2743201" cy="2392137"/>
          </a:xfrm>
          <a:prstGeom prst="rect">
            <a:avLst/>
          </a:prstGeom>
          <a:ln w="15875">
            <a:solidFill>
              <a:schemeClr val="tx1"/>
            </a:solidFill>
          </a:ln>
        </p:spPr>
      </p:pic>
    </p:spTree>
    <p:extLst>
      <p:ext uri="{BB962C8B-B14F-4D97-AF65-F5344CB8AC3E}">
        <p14:creationId xmlns:p14="http://schemas.microsoft.com/office/powerpoint/2010/main" val="123269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199" y="1251985"/>
            <a:ext cx="8098101" cy="727627"/>
          </a:xfrm>
        </p:spPr>
        <p:txBody>
          <a:bodyPr>
            <a:normAutofit/>
          </a:bodyPr>
          <a:lstStyle/>
          <a:p>
            <a:r>
              <a:rPr lang="en-US" sz="3200" dirty="0">
                <a:solidFill>
                  <a:srgbClr val="002060"/>
                </a:solidFill>
                <a:latin typeface="Sitka Text Semibold" pitchFamily="2" charset="0"/>
              </a:rPr>
              <a:t>Self-Reliance is our American Legacy:</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4"/>
            <a:ext cx="8098100" cy="4271154"/>
          </a:xfrm>
        </p:spPr>
        <p:txBody>
          <a:bodyPr>
            <a:normAutofit/>
          </a:bodyPr>
          <a:lstStyle/>
          <a:p>
            <a:r>
              <a:rPr lang="en-US" sz="4000" dirty="0"/>
              <a:t>It is the secret of something which stamped Americans as Americans.</a:t>
            </a:r>
          </a:p>
          <a:p>
            <a:r>
              <a:rPr lang="en-US" sz="4000" dirty="0"/>
              <a:t>It is called INDIVIDUAL INITIATIVE.</a:t>
            </a:r>
          </a:p>
          <a:p>
            <a:r>
              <a:rPr lang="en-US" sz="4000" dirty="0"/>
              <a:t>It is called BACKBONE.</a:t>
            </a:r>
          </a:p>
          <a:p>
            <a:r>
              <a:rPr lang="en-US" sz="4000" dirty="0"/>
              <a:t>But IT IS part of our National Character. (Historically speaking)</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E885D175-7EC6-103F-4918-F1E77B5B786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AB38D47-CD89-8B37-E0FB-8158ED9F27C2}"/>
              </a:ext>
            </a:extLst>
          </p:cNvPr>
          <p:cNvSpPr>
            <a:spLocks noGrp="1"/>
          </p:cNvSpPr>
          <p:nvPr>
            <p:ph type="sldNum" sz="quarter" idx="12"/>
          </p:nvPr>
        </p:nvSpPr>
        <p:spPr/>
        <p:txBody>
          <a:bodyPr/>
          <a:lstStyle/>
          <a:p>
            <a:fld id="{93E55EF9-A4B1-4FAA-99A0-0970FED03DAB}" type="slidenum">
              <a:rPr lang="en-US" smtClean="0"/>
              <a:t>8</a:t>
            </a:fld>
            <a:endParaRPr lang="en-US"/>
          </a:p>
        </p:txBody>
      </p:sp>
      <p:pic>
        <p:nvPicPr>
          <p:cNvPr id="10" name="Picture 9">
            <a:extLst>
              <a:ext uri="{FF2B5EF4-FFF2-40B4-BE49-F238E27FC236}">
                <a16:creationId xmlns:a16="http://schemas.microsoft.com/office/drawing/2014/main" id="{DCB3DF8E-FF8D-2185-B153-3CB00AC19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301" y="4070904"/>
            <a:ext cx="2877420" cy="2179864"/>
          </a:xfrm>
          <a:prstGeom prst="rect">
            <a:avLst/>
          </a:prstGeom>
          <a:noFill/>
          <a:ln w="15875">
            <a:solidFill>
              <a:schemeClr val="tx1"/>
            </a:solidFill>
          </a:ln>
        </p:spPr>
      </p:pic>
    </p:spTree>
    <p:extLst>
      <p:ext uri="{BB962C8B-B14F-4D97-AF65-F5344CB8AC3E}">
        <p14:creationId xmlns:p14="http://schemas.microsoft.com/office/powerpoint/2010/main" val="192952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199" y="1306240"/>
            <a:ext cx="10515601" cy="727627"/>
          </a:xfrm>
        </p:spPr>
        <p:txBody>
          <a:bodyPr>
            <a:normAutofit/>
          </a:bodyPr>
          <a:lstStyle/>
          <a:p>
            <a:r>
              <a:rPr lang="en-US" sz="3200" dirty="0">
                <a:solidFill>
                  <a:srgbClr val="002060"/>
                </a:solidFill>
                <a:latin typeface="Sitka Text Semibold" pitchFamily="2" charset="0"/>
              </a:rPr>
              <a:t>Today, it is apparent that we need to get it back…</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200" y="1979614"/>
            <a:ext cx="10515600" cy="4271154"/>
          </a:xfrm>
        </p:spPr>
        <p:txBody>
          <a:bodyPr>
            <a:normAutofit/>
          </a:bodyPr>
          <a:lstStyle/>
          <a:p>
            <a:r>
              <a:rPr lang="en-US" sz="4000" dirty="0"/>
              <a:t>Reestablish the rights for which we stand.</a:t>
            </a:r>
          </a:p>
          <a:p>
            <a:r>
              <a:rPr lang="en-US" sz="4000" dirty="0"/>
              <a:t>Reinsert our rights to:</a:t>
            </a:r>
          </a:p>
          <a:p>
            <a:pPr lvl="1"/>
            <a:r>
              <a:rPr lang="en-US" sz="3600" dirty="0"/>
              <a:t>Human dignity</a:t>
            </a:r>
          </a:p>
          <a:p>
            <a:pPr lvl="1"/>
            <a:r>
              <a:rPr lang="en-US" sz="3600" dirty="0"/>
              <a:t>Self-respect</a:t>
            </a:r>
          </a:p>
          <a:p>
            <a:pPr lvl="1"/>
            <a:r>
              <a:rPr lang="en-US" sz="3600" dirty="0"/>
              <a:t>Self-reliance</a:t>
            </a:r>
          </a:p>
          <a:p>
            <a:r>
              <a:rPr lang="en-US" sz="4000" dirty="0"/>
              <a:t>Get on a path, of bring that Self-Reliance back, first Individually, then as a Nation.</a:t>
            </a:r>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 AMERICAN SELF-RELIANCE / EXCEPTIONALISM</a:t>
            </a:r>
          </a:p>
        </p:txBody>
      </p:sp>
      <p:pic>
        <p:nvPicPr>
          <p:cNvPr id="9" name="Picture 8" descr="A statue of a person with a hat and a cross on the head&#10;&#10;Description automatically generated with low confidence">
            <a:extLst>
              <a:ext uri="{FF2B5EF4-FFF2-40B4-BE49-F238E27FC236}">
                <a16:creationId xmlns:a16="http://schemas.microsoft.com/office/drawing/2014/main" id="{FF80D110-66FE-4561-DE7A-809AEDCC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65" y="179295"/>
            <a:ext cx="1241292" cy="827011"/>
          </a:xfrm>
          <a:prstGeom prst="rect">
            <a:avLst/>
          </a:prstGeom>
          <a:ln w="15875">
            <a:solidFill>
              <a:schemeClr val="tx1"/>
            </a:solidFill>
          </a:ln>
        </p:spPr>
      </p:pic>
      <p:sp>
        <p:nvSpPr>
          <p:cNvPr id="5" name="Date Placeholder 4">
            <a:extLst>
              <a:ext uri="{FF2B5EF4-FFF2-40B4-BE49-F238E27FC236}">
                <a16:creationId xmlns:a16="http://schemas.microsoft.com/office/drawing/2014/main" id="{E885D175-7EC6-103F-4918-F1E77B5B7866}"/>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5AB38D47-CD89-8B37-E0FB-8158ED9F27C2}"/>
              </a:ext>
            </a:extLst>
          </p:cNvPr>
          <p:cNvSpPr>
            <a:spLocks noGrp="1"/>
          </p:cNvSpPr>
          <p:nvPr>
            <p:ph type="sldNum" sz="quarter" idx="12"/>
          </p:nvPr>
        </p:nvSpPr>
        <p:spPr/>
        <p:txBody>
          <a:bodyPr/>
          <a:lstStyle/>
          <a:p>
            <a:fld id="{93E55EF9-A4B1-4FAA-99A0-0970FED03DAB}" type="slidenum">
              <a:rPr lang="en-US" smtClean="0"/>
              <a:t>9</a:t>
            </a:fld>
            <a:endParaRPr lang="en-US"/>
          </a:p>
        </p:txBody>
      </p:sp>
      <p:pic>
        <p:nvPicPr>
          <p:cNvPr id="8" name="Picture 7">
            <a:extLst>
              <a:ext uri="{FF2B5EF4-FFF2-40B4-BE49-F238E27FC236}">
                <a16:creationId xmlns:a16="http://schemas.microsoft.com/office/drawing/2014/main" id="{C5658F96-2421-3716-9D13-977C9E926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86" y="2831673"/>
            <a:ext cx="3494314" cy="1814485"/>
          </a:xfrm>
          <a:prstGeom prst="rect">
            <a:avLst/>
          </a:prstGeom>
          <a:ln w="15875">
            <a:solidFill>
              <a:schemeClr val="tx1"/>
            </a:solidFill>
          </a:ln>
        </p:spPr>
      </p:pic>
    </p:spTree>
    <p:extLst>
      <p:ext uri="{BB962C8B-B14F-4D97-AF65-F5344CB8AC3E}">
        <p14:creationId xmlns:p14="http://schemas.microsoft.com/office/powerpoint/2010/main" val="2757538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11498</TotalTime>
  <Words>1471</Words>
  <Application>Microsoft Office PowerPoint</Application>
  <PresentationFormat>Widescreen</PresentationFormat>
  <Paragraphs>231</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Amasis MT Pro Medium</vt:lpstr>
      <vt:lpstr>Arial</vt:lpstr>
      <vt:lpstr>Arial Black</vt:lpstr>
      <vt:lpstr>Calibri</vt:lpstr>
      <vt:lpstr>Calibri Light</vt:lpstr>
      <vt:lpstr>Sitka Text Semibold</vt:lpstr>
      <vt:lpstr>Office Theme</vt:lpstr>
      <vt:lpstr>PowerPoint Presentation</vt:lpstr>
      <vt:lpstr>Learning Objectives of American Self-Reliance / Exceptionalism:</vt:lpstr>
      <vt:lpstr>Learning Objectives of American Self-Reliance / Exceptionalism:</vt:lpstr>
      <vt:lpstr>PowerPoint Presentation</vt:lpstr>
      <vt:lpstr>PowerPoint Presentation</vt:lpstr>
      <vt:lpstr>PowerPoint Presentation</vt:lpstr>
      <vt:lpstr>America built on Self-Reliance </vt:lpstr>
      <vt:lpstr>Self-Reliance is our American Legacy:</vt:lpstr>
      <vt:lpstr>Today, it is apparent that we need to get it back…</vt:lpstr>
      <vt:lpstr>Today, it requires inspired LEADERS, in spirit and knowledge of problem areas</vt:lpstr>
      <vt:lpstr>PowerPoint Presentation</vt:lpstr>
      <vt:lpstr>Self-Reliance:</vt:lpstr>
      <vt:lpstr>PowerPoint Presentation</vt:lpstr>
      <vt:lpstr>Self-Reliance:</vt:lpstr>
      <vt:lpstr>PowerPoint Presentation</vt:lpstr>
      <vt:lpstr>The Law of Self-Reliance:</vt:lpstr>
      <vt:lpstr>The Law of Self-Reliance:</vt:lpstr>
      <vt:lpstr>The Law of Self-Reliance:</vt:lpstr>
      <vt:lpstr>The Law of Self-Reliance:</vt:lpstr>
      <vt:lpstr>The Law of Self-Reliance:</vt:lpstr>
      <vt:lpstr>The Law of Self-Reliance:</vt:lpstr>
      <vt:lpstr>PowerPoint Presentation</vt:lpstr>
      <vt:lpstr>Practicing or Attaining the Art of Self-Reliance:</vt:lpstr>
      <vt:lpstr>PowerPoint Presentation</vt:lpstr>
      <vt:lpstr>Self-Reliance:</vt:lpstr>
      <vt:lpstr>Self-Reliance:</vt:lpstr>
      <vt:lpstr>Self-Reliance:</vt:lpstr>
      <vt:lpstr>Self-Reliance:</vt:lpstr>
      <vt:lpstr>PowerPoint Presentation</vt:lpstr>
      <vt:lpstr>Self-Reliance:</vt:lpstr>
      <vt:lpstr>Self-Reliance: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FORCE EXPLORERS</dc:title>
  <dc:creator>Thomas Block</dc:creator>
  <cp:lastModifiedBy>Thomas Block</cp:lastModifiedBy>
  <cp:revision>77</cp:revision>
  <cp:lastPrinted>2022-06-01T18:00:39Z</cp:lastPrinted>
  <dcterms:created xsi:type="dcterms:W3CDTF">2022-05-20T19:19:51Z</dcterms:created>
  <dcterms:modified xsi:type="dcterms:W3CDTF">2022-08-05T19:28:55Z</dcterms:modified>
</cp:coreProperties>
</file>