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49"/>
  </p:notesMasterIdLst>
  <p:handoutMasterIdLst>
    <p:handoutMasterId r:id="rId50"/>
  </p:handoutMasterIdLst>
  <p:sldIdLst>
    <p:sldId id="427" r:id="rId2"/>
    <p:sldId id="428" r:id="rId3"/>
    <p:sldId id="429" r:id="rId4"/>
    <p:sldId id="430" r:id="rId5"/>
    <p:sldId id="431" r:id="rId6"/>
    <p:sldId id="432" r:id="rId7"/>
    <p:sldId id="433" r:id="rId8"/>
    <p:sldId id="506" r:id="rId9"/>
    <p:sldId id="434" r:id="rId10"/>
    <p:sldId id="507" r:id="rId11"/>
    <p:sldId id="435" r:id="rId12"/>
    <p:sldId id="436" r:id="rId13"/>
    <p:sldId id="508" r:id="rId14"/>
    <p:sldId id="437" r:id="rId15"/>
    <p:sldId id="438" r:id="rId16"/>
    <p:sldId id="439" r:id="rId17"/>
    <p:sldId id="440" r:id="rId18"/>
    <p:sldId id="442" r:id="rId19"/>
    <p:sldId id="443" r:id="rId20"/>
    <p:sldId id="444" r:id="rId21"/>
    <p:sldId id="445" r:id="rId22"/>
    <p:sldId id="446" r:id="rId23"/>
    <p:sldId id="447" r:id="rId24"/>
    <p:sldId id="448" r:id="rId25"/>
    <p:sldId id="470" r:id="rId26"/>
    <p:sldId id="471" r:id="rId27"/>
    <p:sldId id="473" r:id="rId28"/>
    <p:sldId id="475" r:id="rId29"/>
    <p:sldId id="476" r:id="rId30"/>
    <p:sldId id="477" r:id="rId31"/>
    <p:sldId id="478" r:id="rId32"/>
    <p:sldId id="479" r:id="rId33"/>
    <p:sldId id="480" r:id="rId34"/>
    <p:sldId id="481" r:id="rId35"/>
    <p:sldId id="482" r:id="rId36"/>
    <p:sldId id="483" r:id="rId37"/>
    <p:sldId id="484" r:id="rId38"/>
    <p:sldId id="485" r:id="rId39"/>
    <p:sldId id="486" r:id="rId40"/>
    <p:sldId id="487" r:id="rId41"/>
    <p:sldId id="488" r:id="rId42"/>
    <p:sldId id="489" r:id="rId43"/>
    <p:sldId id="490" r:id="rId44"/>
    <p:sldId id="491" r:id="rId45"/>
    <p:sldId id="492" r:id="rId46"/>
    <p:sldId id="509" r:id="rId47"/>
    <p:sldId id="469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95" autoAdjust="0"/>
  </p:normalViewPr>
  <p:slideViewPr>
    <p:cSldViewPr>
      <p:cViewPr varScale="1">
        <p:scale>
          <a:sx n="106" d="100"/>
          <a:sy n="106" d="100"/>
        </p:scale>
        <p:origin x="10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839C2561-9A61-3AE4-3CA9-263DF04109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0350E70-C3EE-3EA8-46F0-C6CD2123078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49ADDDB5-5324-60B9-03FE-A9A51944E3E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FAB57826-2FCE-7E73-42DD-D718D566416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3F2DE521-2248-48D1-B351-459E2C94C1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6E5A523-E230-66F1-48B2-9FB2A3326B0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5D43A39-A20A-0F4A-60F3-98C702AEDDC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1F67F10-134C-9EA6-385D-F2DE69BD104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9DD43C8-643F-6CF9-48C3-A2F55E87544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05E30D7E-07CF-5D6B-9A43-8DE2ACA89D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D943B48-88CF-1D8E-68B8-E9ED7E351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AF6B88DD-82BE-4EEB-A30D-2DF633A095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A8C76C2-21C2-0470-3186-539186F4D6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29757-57DE-4152-90F3-EA35BFED162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1426" name="Rectangle 2">
            <a:extLst>
              <a:ext uri="{FF2B5EF4-FFF2-40B4-BE49-F238E27FC236}">
                <a16:creationId xmlns:a16="http://schemas.microsoft.com/office/drawing/2014/main" id="{98DFC2EE-596A-0897-FB1A-CCB18FB98F6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id="{2747F446-7B00-1509-F35C-FBBAB8072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420E598-3D77-74BF-21CB-12AE40ACD2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6F9D46-8A1F-4C19-8279-43C87E87057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34498" name="Rectangle 2">
            <a:extLst>
              <a:ext uri="{FF2B5EF4-FFF2-40B4-BE49-F238E27FC236}">
                <a16:creationId xmlns:a16="http://schemas.microsoft.com/office/drawing/2014/main" id="{F4BF652C-F155-64D4-6EE2-40C12B9375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>
            <a:extLst>
              <a:ext uri="{FF2B5EF4-FFF2-40B4-BE49-F238E27FC236}">
                <a16:creationId xmlns:a16="http://schemas.microsoft.com/office/drawing/2014/main" id="{ACCBFDC3-9F01-AE02-C8B6-8DB2D512C7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9BBFEC4-7939-9372-7FD8-FF70B0E7BA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ADF742-3B2E-4A07-9FB2-955FE2D75F1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3FDC024D-0DBA-47F5-B103-970F8B1B2E9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B80EA605-F955-9B8D-4E11-83E6EA45F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E55B61B-C559-F3E8-B591-73D4B3F306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C01A0-7F55-4FFA-8BFB-ACAFBA5C27E4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56002" name="Rectangle 2">
            <a:extLst>
              <a:ext uri="{FF2B5EF4-FFF2-40B4-BE49-F238E27FC236}">
                <a16:creationId xmlns:a16="http://schemas.microsoft.com/office/drawing/2014/main" id="{8DB3EDCF-626E-3349-D8E4-5526D3B55A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>
            <a:extLst>
              <a:ext uri="{FF2B5EF4-FFF2-40B4-BE49-F238E27FC236}">
                <a16:creationId xmlns:a16="http://schemas.microsoft.com/office/drawing/2014/main" id="{9B43881D-3CFF-0C90-E300-4E772BAA75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57D2541-1954-DFD6-30FC-B4092790D5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57F3D-D61F-41C9-BF91-7EEBBBA0BC97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286722" name="Rectangle 2">
            <a:extLst>
              <a:ext uri="{FF2B5EF4-FFF2-40B4-BE49-F238E27FC236}">
                <a16:creationId xmlns:a16="http://schemas.microsoft.com/office/drawing/2014/main" id="{E92BE02A-AA10-4343-A821-DFEA2B01DE8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>
            <a:extLst>
              <a:ext uri="{FF2B5EF4-FFF2-40B4-BE49-F238E27FC236}">
                <a16:creationId xmlns:a16="http://schemas.microsoft.com/office/drawing/2014/main" id="{B8D3EB2F-04DC-3BAC-B912-1DC98C978C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>
            <a:extLst>
              <a:ext uri="{FF2B5EF4-FFF2-40B4-BE49-F238E27FC236}">
                <a16:creationId xmlns:a16="http://schemas.microsoft.com/office/drawing/2014/main" id="{05460DFB-A470-C3CE-3D65-23D7CF46C13E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89795" name="Rectangle 3">
            <a:extLst>
              <a:ext uri="{FF2B5EF4-FFF2-40B4-BE49-F238E27FC236}">
                <a16:creationId xmlns:a16="http://schemas.microsoft.com/office/drawing/2014/main" id="{532D8D87-5883-6910-89BE-2E31244BCE20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89796" name="Rectangle 4">
            <a:extLst>
              <a:ext uri="{FF2B5EF4-FFF2-40B4-BE49-F238E27FC236}">
                <a16:creationId xmlns:a16="http://schemas.microsoft.com/office/drawing/2014/main" id="{135C57BF-C521-31D0-238E-F3E09A174ECA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289797" name="Rectangle 5">
            <a:extLst>
              <a:ext uri="{FF2B5EF4-FFF2-40B4-BE49-F238E27FC236}">
                <a16:creationId xmlns:a16="http://schemas.microsoft.com/office/drawing/2014/main" id="{D3341A5C-854E-2725-6A74-1D13110534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89798" name="Rectangle 6">
            <a:extLst>
              <a:ext uri="{FF2B5EF4-FFF2-40B4-BE49-F238E27FC236}">
                <a16:creationId xmlns:a16="http://schemas.microsoft.com/office/drawing/2014/main" id="{B8DC0269-B02D-7F75-AB9A-E78693F891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B91158-3363-4ED1-92AE-F6F18D7E70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D2600-2051-0F98-3200-5EF11F18B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08D16A-78A4-7A4F-6278-5F4FF57B3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2D742-FE68-6EBC-B5B7-3E2559EAC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0E84D-2815-8E27-6DEC-5A1713DFC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3AF3F-1867-6DAE-B7E2-38C3A6EF8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A94D6-07F4-413D-A3AF-0437938A7B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7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7A52E6-0CF8-3FC6-87C5-F7E0E404C8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93F99-7A68-53E1-FC93-0F9ABBB7D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26CAB-795C-920C-BC16-6CB3BC0BD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B0E14-8184-07EF-D5C8-F033CA2B8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5B73C-2C10-B471-62DA-B2A56B918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4A009-4F0E-46D0-BD26-1DA0BC5069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856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0665D-DA77-E0CC-35DF-DCE1EF645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361E3-EC61-920D-B967-5A63EE5FC65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DD0CFDA7-121B-C6AE-4954-F52924B41E04}"/>
              </a:ext>
            </a:extLst>
          </p:cNvPr>
          <p:cNvSpPr>
            <a:spLocks noGrp="1"/>
          </p:cNvSpPr>
          <p:nvPr>
            <p:ph type="media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224A8-0CF5-A35D-AEE5-86D7C48BC5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1ED84A-F00A-6B21-4C9E-28A3E697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448C4-0194-0F2C-915D-ABEF454B1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B23111DC-8579-40B3-B05B-06CA8F0058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85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D8BF0-6A98-E201-24E3-0D4194765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63DF6-ACB7-5FAA-228F-710DB28B4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65CD4-7620-6AE3-0AA7-C0A1AAD7A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07982-ADE8-4089-1547-2B9827A64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705FF-D28C-CFFD-AEFB-D19CE21E2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4DC97-EBD1-47DB-B241-2588D92E4A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09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5AB41-8A98-18AF-5203-D72A3ED69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875BB-FDC5-688A-AA6F-A516D7812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4D2BC-1382-88B7-13F8-27F43D18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8FF57-FB19-9506-78E5-AF414532D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04AEF-430D-1CB1-5216-ED40721EC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442DF-2F3B-4C54-ADCD-2F82679C52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0664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2644B-7D3D-1CB8-50E9-25999E118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B924-AA68-2B64-CBC8-636E03E923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E219E-0E9D-7698-C21E-3769BDA8F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888CA-4164-3573-51C6-5FFD5ED6B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F1B4D-8FFB-B284-ECAD-F4BC4A2DD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91BC3-9622-4102-BBE4-A2426D37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113C3-9F2A-4854-90EC-A3A11600A7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03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34216-EFAF-BF1F-EDCA-824B7151E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BA6AD-EA66-D232-9F3F-3CA123CB5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8136C-8219-A6C1-69F0-F4DD6FAA8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51C9C9-2AF7-86E9-8CF0-5AB294B92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8802E7-D6D3-34F8-3434-13F51F7670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AB552E-ACD5-8B12-3952-B40D6DC89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8C903F-DDB3-F451-B4BC-3628670E3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70061F-2895-9206-31E3-D89C05E15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DDB03-4602-43E2-814A-E73BE08583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249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EFFD-BF2B-734B-747B-8A91BCD63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9E0B6D-B926-B786-6FC2-756B59FC3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7EB6BC-6BC6-B3AA-B091-81B53F32E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531BAF-2D94-3005-A220-F25E5962D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2D66C-2DD7-4A37-9840-2B503554F2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47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0E3A13-96FB-75A2-F169-499DDC48C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9CB212-225F-4566-B2D5-BA5156609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5142DD-37DB-DAA1-7664-EC48FE4DF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1A4E-3CE4-4049-8419-6E7839BB9C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45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C62A3-46B6-D07A-AA97-7576E98C5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A0443-8134-275A-866D-69FA7D6AD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19FF12-B579-206C-9CA7-1E858B6EA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5E644-39EB-2B29-2D24-78CD06D9C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25709-57CF-0B22-3ECC-99026F2D2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4CCE9-E582-EBE0-F13D-EFAD89188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8D0EC-9C23-4E51-98D9-A372C6F59C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77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F3812-FF2D-0ADD-0B4B-DF8D51559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B2517F-D874-ED5A-625A-6021B20E27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883BC2-9798-A67F-96C7-83C67F842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82AB9-9D57-9D2C-ED47-B1905D355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CE800B-A519-6015-CDA4-C8B9EE9BB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2F4E5-3730-67BA-28F7-03204AAAD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7CD90-842B-4C29-A781-291D260E9E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16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1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>
            <a:extLst>
              <a:ext uri="{FF2B5EF4-FFF2-40B4-BE49-F238E27FC236}">
                <a16:creationId xmlns:a16="http://schemas.microsoft.com/office/drawing/2014/main" id="{52EEB9DB-3975-9F1C-1BA7-C2E7FD72ACC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88771" name="Rectangle 3">
            <a:extLst>
              <a:ext uri="{FF2B5EF4-FFF2-40B4-BE49-F238E27FC236}">
                <a16:creationId xmlns:a16="http://schemas.microsoft.com/office/drawing/2014/main" id="{FBCA68E5-6D0A-77E6-3ED9-B60ACECAFC8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8772" name="Rectangle 4">
            <a:extLst>
              <a:ext uri="{FF2B5EF4-FFF2-40B4-BE49-F238E27FC236}">
                <a16:creationId xmlns:a16="http://schemas.microsoft.com/office/drawing/2014/main" id="{2EB74355-6AEF-A1A3-CA85-7315BFB355E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altLang="en-US"/>
              <a:t>February, 2012</a:t>
            </a:r>
          </a:p>
        </p:txBody>
      </p:sp>
      <p:sp>
        <p:nvSpPr>
          <p:cNvPr id="288773" name="Rectangle 5">
            <a:extLst>
              <a:ext uri="{FF2B5EF4-FFF2-40B4-BE49-F238E27FC236}">
                <a16:creationId xmlns:a16="http://schemas.microsoft.com/office/drawing/2014/main" id="{5D482B19-CA61-95A3-3661-873C807DAC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88774" name="Rectangle 6">
            <a:extLst>
              <a:ext uri="{FF2B5EF4-FFF2-40B4-BE49-F238E27FC236}">
                <a16:creationId xmlns:a16="http://schemas.microsoft.com/office/drawing/2014/main" id="{F1E561AE-4D19-BF49-A327-38125BC1E80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430C7E1-F6EC-4C5D-943F-BDD98409C8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4DFE6B1-1948-4EBF-5C4D-19D065B67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EEB99C2-6506-3385-E9F8-DF747548C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C86D-43CF-4666-BAED-F2A838FBAEF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0C21C26A-38EB-D55B-BDBE-1CD9AE0CF9E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4648200"/>
            <a:ext cx="8148638" cy="1828800"/>
          </a:xfrm>
          <a:solidFill>
            <a:srgbClr val="FFFFFF"/>
          </a:solidFill>
          <a:ln w="635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</a:t>
            </a:r>
            <a:r>
              <a:rPr lang="en-US" altLang="en-US" sz="3600" b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AIR FORCE OFFICERSHIP-I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THE CODE OF AIR FORCE SERVICE- Pt 1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Reference:   Air Force Officers Guide (AFOG)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                       U.S. Air Force Explorers Warrior Handbook</a:t>
            </a:r>
          </a:p>
        </p:txBody>
      </p:sp>
      <p:sp>
        <p:nvSpPr>
          <p:cNvPr id="230404" name="Rectangle 4">
            <a:extLst>
              <a:ext uri="{FF2B5EF4-FFF2-40B4-BE49-F238E27FC236}">
                <a16:creationId xmlns:a16="http://schemas.microsoft.com/office/drawing/2014/main" id="{291A0ACB-7088-4084-D086-28E637B0CEFD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57200" y="4114800"/>
            <a:ext cx="8153400" cy="457200"/>
          </a:xfrm>
          <a:prstGeom prst="rect">
            <a:avLst/>
          </a:prstGeom>
          <a:solidFill>
            <a:srgbClr val="808080"/>
          </a:solidFill>
          <a:ln w="635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b="1">
                <a:solidFill>
                  <a:srgbClr val="000066"/>
                </a:solidFill>
              </a:rPr>
              <a:t> </a:t>
            </a:r>
            <a:r>
              <a:rPr lang="en-US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OFFICER CANDIDATE SCHOOL</a:t>
            </a:r>
            <a:endParaRPr lang="en-US" altLang="en-US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30406" name="Picture 6">
            <a:extLst>
              <a:ext uri="{FF2B5EF4-FFF2-40B4-BE49-F238E27FC236}">
                <a16:creationId xmlns:a16="http://schemas.microsoft.com/office/drawing/2014/main" id="{46C2AC71-EEDC-1C13-61C5-99903DD27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8600"/>
            <a:ext cx="38862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EFFF910-E3F8-0C75-F616-168AD85CE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1756D58-E4A0-0E66-D817-91FEC11A1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7746-1149-4993-9F30-8DF4CB7C9C8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37922" name="Rectangle 2">
            <a:extLst>
              <a:ext uri="{FF2B5EF4-FFF2-40B4-BE49-F238E27FC236}">
                <a16:creationId xmlns:a16="http://schemas.microsoft.com/office/drawing/2014/main" id="{D2837CDE-A737-8F72-188F-38F0D1AE2BC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</a:t>
            </a:r>
            <a:r>
              <a:rPr lang="en-US" altLang="en-US" sz="2400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INTEGRITY (includes other Moral Traits)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Self-respect</a:t>
            </a:r>
            <a:r>
              <a:rPr lang="en-US" altLang="en-US" sz="24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 do not behave in ways that would bring discredit upon yourself to the organization which you belong.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Being out of Uniform 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Poor Military Bearing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Not rendering Courtesies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Humility</a:t>
            </a:r>
            <a:r>
              <a:rPr lang="en-US" altLang="en-US" sz="24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Ability to grasp and feel sobered by the awesome task of defending the Constitution of the United States of America.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Realizing that we are proudly different…</a:t>
            </a:r>
          </a:p>
        </p:txBody>
      </p:sp>
      <p:sp>
        <p:nvSpPr>
          <p:cNvPr id="337924" name="Rectangle 4">
            <a:extLst>
              <a:ext uri="{FF2B5EF4-FFF2-40B4-BE49-F238E27FC236}">
                <a16:creationId xmlns:a16="http://schemas.microsoft.com/office/drawing/2014/main" id="{74D9A6AD-81BB-A36E-3D50-029DF57899DD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 THE CODE OF AIR FORCE SERVICE-I</a:t>
            </a:r>
            <a:br>
              <a:rPr lang="en-US" altLang="en-US" sz="2800">
                <a:latin typeface="Arial Black" panose="020B0A04020102020204" pitchFamily="34" charset="0"/>
              </a:rPr>
            </a:br>
            <a:r>
              <a:rPr lang="en-US" altLang="en-US" sz="2800">
                <a:latin typeface="Arial Black" panose="020B0A04020102020204" pitchFamily="34" charset="0"/>
              </a:rPr>
              <a:t>   </a:t>
            </a:r>
            <a:r>
              <a:rPr lang="en-US" altLang="en-US" sz="2000" b="1">
                <a:solidFill>
                  <a:srgbClr val="CC0000"/>
                </a:solidFill>
              </a:rPr>
              <a:t>1. AIR FORCE CORE VALUES</a:t>
            </a:r>
          </a:p>
        </p:txBody>
      </p:sp>
      <p:pic>
        <p:nvPicPr>
          <p:cNvPr id="337926" name="Picture 6">
            <a:extLst>
              <a:ext uri="{FF2B5EF4-FFF2-40B4-BE49-F238E27FC236}">
                <a16:creationId xmlns:a16="http://schemas.microsoft.com/office/drawing/2014/main" id="{3CDEFA39-6619-2400-DAD6-51D38883A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9A9729E-2AB7-7710-EBA5-59DEBC48A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BED37B4-FCB5-D7E7-AB8E-7F1EDFF7C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24AF-96D1-47E4-9FBE-41D830D81A5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44738" name="Rectangle 2">
            <a:extLst>
              <a:ext uri="{FF2B5EF4-FFF2-40B4-BE49-F238E27FC236}">
                <a16:creationId xmlns:a16="http://schemas.microsoft.com/office/drawing/2014/main" id="{8E3CB6A0-C086-0FA1-8DB9-AC432491DD5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676400"/>
            <a:ext cx="8228013" cy="46482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US" altLang="en-US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SERVICE BEFORE SELF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200" b="1" u="sng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 simply means, that</a:t>
            </a: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professional duties take precedent over personal desires</a:t>
            </a: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--- 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Completing assigned tasks when given.</a:t>
            </a:r>
            <a:endParaRPr lang="en-US" altLang="en-US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--- 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Calling in on time.</a:t>
            </a:r>
            <a:endParaRPr lang="en-US" altLang="en-US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--- 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Coordinating w/Superior Officers / OIC.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Understanding</a:t>
            </a: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following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 Behaviors</a:t>
            </a: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 altLang="en-US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4742" name="Rectangle 6">
            <a:extLst>
              <a:ext uri="{FF2B5EF4-FFF2-40B4-BE49-F238E27FC236}">
                <a16:creationId xmlns:a16="http://schemas.microsoft.com/office/drawing/2014/main" id="{C0A3C271-018C-C14B-2621-BFE6FFA521CD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 THE CODE OF AIR FORCE SERVICE-I</a:t>
            </a:r>
            <a:br>
              <a:rPr lang="en-US" altLang="en-US" sz="2800">
                <a:latin typeface="Arial Black" panose="020B0A04020102020204" pitchFamily="34" charset="0"/>
              </a:rPr>
            </a:br>
            <a:r>
              <a:rPr lang="en-US" altLang="en-US" sz="2800">
                <a:latin typeface="Arial Black" panose="020B0A04020102020204" pitchFamily="34" charset="0"/>
              </a:rPr>
              <a:t>   </a:t>
            </a:r>
            <a:r>
              <a:rPr lang="en-US" altLang="en-US" sz="2000" b="1">
                <a:solidFill>
                  <a:srgbClr val="CC0000"/>
                </a:solidFill>
              </a:rPr>
              <a:t>1. AIR FORCE CORE VALUES</a:t>
            </a:r>
          </a:p>
        </p:txBody>
      </p:sp>
      <p:pic>
        <p:nvPicPr>
          <p:cNvPr id="244744" name="Picture 8">
            <a:extLst>
              <a:ext uri="{FF2B5EF4-FFF2-40B4-BE49-F238E27FC236}">
                <a16:creationId xmlns:a16="http://schemas.microsoft.com/office/drawing/2014/main" id="{773CF66F-B248-AD6B-3914-02A2E362A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A5DCB7A-FF46-5ACF-E8FF-20AD22223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EAC0F49-CEAD-D17A-D70F-D2A274226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1A0A-1060-4329-9913-37E4A1E2FE9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45762" name="Rectangle 2">
            <a:extLst>
              <a:ext uri="{FF2B5EF4-FFF2-40B4-BE49-F238E27FC236}">
                <a16:creationId xmlns:a16="http://schemas.microsoft.com/office/drawing/2014/main" id="{28D122F6-5291-BC10-9CA6-52F5E2AA23E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676400"/>
            <a:ext cx="8228013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alt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US" altLang="en-US" sz="2800" b="1" u="sng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SERVICE BEFORE SELF (Behaviors)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Rule following:</a:t>
            </a:r>
            <a:r>
              <a:rPr lang="en-US" altLang="en-US" sz="24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…to serve is to do one’s duty, and are most commonly expressed by rules.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Completing all tasks/orders given.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Respect for others: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good leader places the troops ahead of his / her personal comfort.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_____________________________.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Discipline and self-control:</a:t>
            </a:r>
            <a:r>
              <a:rPr lang="en-US" altLang="en-US" sz="24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Professionals cannot indulge in self-pity, discouragement, anger, frustration, or defeatism.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________________________________.</a:t>
            </a:r>
          </a:p>
        </p:txBody>
      </p:sp>
      <p:sp>
        <p:nvSpPr>
          <p:cNvPr id="245766" name="Rectangle 6">
            <a:extLst>
              <a:ext uri="{FF2B5EF4-FFF2-40B4-BE49-F238E27FC236}">
                <a16:creationId xmlns:a16="http://schemas.microsoft.com/office/drawing/2014/main" id="{74DDDA40-615D-B9FB-D458-131CE901FB3B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 THE CODE OF AIR FORCE SERVICE-I</a:t>
            </a:r>
            <a:br>
              <a:rPr lang="en-US" altLang="en-US" sz="2800">
                <a:latin typeface="Arial Black" panose="020B0A04020102020204" pitchFamily="34" charset="0"/>
              </a:rPr>
            </a:br>
            <a:r>
              <a:rPr lang="en-US" altLang="en-US" sz="2800">
                <a:latin typeface="Arial Black" panose="020B0A04020102020204" pitchFamily="34" charset="0"/>
              </a:rPr>
              <a:t>   </a:t>
            </a:r>
            <a:r>
              <a:rPr lang="en-US" altLang="en-US" sz="2000" b="1">
                <a:solidFill>
                  <a:srgbClr val="CC0000"/>
                </a:solidFill>
              </a:rPr>
              <a:t>1. AIR FORCE CORE VALUES</a:t>
            </a:r>
          </a:p>
        </p:txBody>
      </p:sp>
      <p:pic>
        <p:nvPicPr>
          <p:cNvPr id="245768" name="Picture 8">
            <a:extLst>
              <a:ext uri="{FF2B5EF4-FFF2-40B4-BE49-F238E27FC236}">
                <a16:creationId xmlns:a16="http://schemas.microsoft.com/office/drawing/2014/main" id="{2022913F-80F2-FEB6-BB64-C64964711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B59563A-4A81-A709-BF97-7686200AD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C6B0EC3-747F-966B-B35B-64AED02D2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ED09-7E21-4F13-9B16-B3A4D8E3468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38946" name="Rectangle 2">
            <a:extLst>
              <a:ext uri="{FF2B5EF4-FFF2-40B4-BE49-F238E27FC236}">
                <a16:creationId xmlns:a16="http://schemas.microsoft.com/office/drawing/2014/main" id="{8E08F162-FED1-108E-5A64-68EB5333429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676400"/>
            <a:ext cx="8228013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alt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US" altLang="en-US" sz="2800" b="1" u="sng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SERVICE BEFORE SELF (Behaviors)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Anger:</a:t>
            </a:r>
            <a:r>
              <a:rPr lang="en-US" altLang="en-US" sz="24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Displays of anger bring discredit upon yourselves, USAF, USAF Explorers.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_______________________________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Appetites:</a:t>
            </a:r>
            <a:r>
              <a:rPr lang="en-US" altLang="en-US" sz="24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Anyone who allows appetites to drive them to make sexual overtures to subordinates, are unfit for military service. If found drunk / disorderly, all doubts of individual fitness are removed.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__________________________________</a:t>
            </a:r>
            <a:endParaRPr lang="en-US" altLang="en-US" sz="1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8948" name="Rectangle 4">
            <a:extLst>
              <a:ext uri="{FF2B5EF4-FFF2-40B4-BE49-F238E27FC236}">
                <a16:creationId xmlns:a16="http://schemas.microsoft.com/office/drawing/2014/main" id="{57A8E37A-F02F-F2E9-A908-9F3CF4EC9E21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 THE CODE OF AIR FORCE SERVICE-I</a:t>
            </a:r>
            <a:br>
              <a:rPr lang="en-US" altLang="en-US" sz="2800">
                <a:latin typeface="Arial Black" panose="020B0A04020102020204" pitchFamily="34" charset="0"/>
              </a:rPr>
            </a:br>
            <a:r>
              <a:rPr lang="en-US" altLang="en-US" sz="2800">
                <a:latin typeface="Arial Black" panose="020B0A04020102020204" pitchFamily="34" charset="0"/>
              </a:rPr>
              <a:t>   </a:t>
            </a:r>
            <a:r>
              <a:rPr lang="en-US" altLang="en-US" sz="2000" b="1">
                <a:solidFill>
                  <a:srgbClr val="CC0000"/>
                </a:solidFill>
              </a:rPr>
              <a:t>1. AIR FORCE CORE VALUES</a:t>
            </a:r>
          </a:p>
        </p:txBody>
      </p:sp>
      <p:pic>
        <p:nvPicPr>
          <p:cNvPr id="338950" name="Picture 6">
            <a:extLst>
              <a:ext uri="{FF2B5EF4-FFF2-40B4-BE49-F238E27FC236}">
                <a16:creationId xmlns:a16="http://schemas.microsoft.com/office/drawing/2014/main" id="{64B03C20-8C57-400F-EBED-5B97DCDAF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6E5CF63-AED6-3775-A90A-577A66196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82C4828-A4E0-5272-221A-465477509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D6C8-3190-4DB5-87F2-8799A0CAFF7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46786" name="Rectangle 2">
            <a:extLst>
              <a:ext uri="{FF2B5EF4-FFF2-40B4-BE49-F238E27FC236}">
                <a16:creationId xmlns:a16="http://schemas.microsoft.com/office/drawing/2014/main" id="{D3E8BBC9-4C4F-8F90-31E0-3F3AEF6C680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228013" cy="47244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altLang="en-US" sz="2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US" altLang="en-US" sz="2400" b="1" u="sng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SERVICE BEFORE SELF (Behaviors)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7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6. Religious toleration:</a:t>
            </a:r>
            <a:r>
              <a:rPr lang="en-US" altLang="en-US" sz="24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 we must remember that religious beliefs are a matter of individual choice.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Faith in the system: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…to lose faith in the system = to adopt the view that you know better than those  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above you in the chain of command what should or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should not be done.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= losing faith means placing self before service.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= there may be information that your Superior has that you do not have. (more likely than not).</a:t>
            </a:r>
          </a:p>
        </p:txBody>
      </p:sp>
      <p:sp>
        <p:nvSpPr>
          <p:cNvPr id="246790" name="Rectangle 6">
            <a:extLst>
              <a:ext uri="{FF2B5EF4-FFF2-40B4-BE49-F238E27FC236}">
                <a16:creationId xmlns:a16="http://schemas.microsoft.com/office/drawing/2014/main" id="{5441B71B-55C2-C54A-8B42-B42BE34318BC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 THE CODE OF AIR FORCE SERVICE-I</a:t>
            </a:r>
            <a:br>
              <a:rPr lang="en-US" altLang="en-US" sz="2800">
                <a:latin typeface="Arial Black" panose="020B0A04020102020204" pitchFamily="34" charset="0"/>
              </a:rPr>
            </a:br>
            <a:r>
              <a:rPr lang="en-US" altLang="en-US" sz="2800">
                <a:latin typeface="Arial Black" panose="020B0A04020102020204" pitchFamily="34" charset="0"/>
              </a:rPr>
              <a:t>   </a:t>
            </a:r>
            <a:r>
              <a:rPr lang="en-US" altLang="en-US" sz="2000" b="1">
                <a:solidFill>
                  <a:srgbClr val="CC0000"/>
                </a:solidFill>
              </a:rPr>
              <a:t>1. AIR FORCE CORE VALUES</a:t>
            </a:r>
          </a:p>
        </p:txBody>
      </p:sp>
      <p:pic>
        <p:nvPicPr>
          <p:cNvPr id="246792" name="Picture 8">
            <a:extLst>
              <a:ext uri="{FF2B5EF4-FFF2-40B4-BE49-F238E27FC236}">
                <a16:creationId xmlns:a16="http://schemas.microsoft.com/office/drawing/2014/main" id="{827331E3-ABCF-E84F-771F-D3F5D7A02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DA114D0-E675-B24F-AEFD-35CD390D0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B5042FF-AE25-B505-91D3-00E0D3F34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109B-2B48-4ACB-B430-0512DE7783F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47810" name="Rectangle 2">
            <a:extLst>
              <a:ext uri="{FF2B5EF4-FFF2-40B4-BE49-F238E27FC236}">
                <a16:creationId xmlns:a16="http://schemas.microsoft.com/office/drawing/2014/main" id="{4C83C31E-C902-2128-DFFA-CB8211DC791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905000"/>
            <a:ext cx="8228013" cy="3733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3</a:t>
            </a:r>
            <a:r>
              <a:rPr lang="en-US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altLang="en-US" sz="2800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EXCELLENCE IN ALL WE DO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8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What it means: 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10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Directs us to develop a</a:t>
            </a: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sustained passion for continual improvement</a:t>
            </a: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innovation</a:t>
            </a: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that will propel the Air Force &amp; Air Force Explorers into a long-term, upward spiral of accomplishment and performance.</a:t>
            </a:r>
            <a:endParaRPr lang="en-US" altLang="en-US" sz="1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7814" name="Rectangle 6">
            <a:extLst>
              <a:ext uri="{FF2B5EF4-FFF2-40B4-BE49-F238E27FC236}">
                <a16:creationId xmlns:a16="http://schemas.microsoft.com/office/drawing/2014/main" id="{D935C346-CE53-CF07-DFF1-DDBBD431CD6A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 THE CODE OF AIR FORCE SERVICE-I</a:t>
            </a:r>
            <a:br>
              <a:rPr lang="en-US" altLang="en-US" sz="2800">
                <a:latin typeface="Arial Black" panose="020B0A04020102020204" pitchFamily="34" charset="0"/>
              </a:rPr>
            </a:br>
            <a:r>
              <a:rPr lang="en-US" altLang="en-US" sz="2800">
                <a:latin typeface="Arial Black" panose="020B0A04020102020204" pitchFamily="34" charset="0"/>
              </a:rPr>
              <a:t>   </a:t>
            </a:r>
            <a:r>
              <a:rPr lang="en-US" altLang="en-US" sz="2000" b="1">
                <a:solidFill>
                  <a:srgbClr val="CC0000"/>
                </a:solidFill>
              </a:rPr>
              <a:t>1. AIR FORCE CORE VALUES</a:t>
            </a:r>
          </a:p>
        </p:txBody>
      </p:sp>
      <p:pic>
        <p:nvPicPr>
          <p:cNvPr id="247816" name="Picture 8">
            <a:extLst>
              <a:ext uri="{FF2B5EF4-FFF2-40B4-BE49-F238E27FC236}">
                <a16:creationId xmlns:a16="http://schemas.microsoft.com/office/drawing/2014/main" id="{53A354A9-057B-8162-FE16-7CA0E0000C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E7EDAD6-6CDF-C3F9-E1D5-C7C25B399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45116A4-1C2E-FEAF-1111-17699210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8613-1221-49E0-A0A4-F86D91A0477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48834" name="Rectangle 2">
            <a:extLst>
              <a:ext uri="{FF2B5EF4-FFF2-40B4-BE49-F238E27FC236}">
                <a16:creationId xmlns:a16="http://schemas.microsoft.com/office/drawing/2014/main" id="{51C28864-9A36-7742-B42F-86EF2E4155E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380413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altLang="en-US" sz="2800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EXCELLENCE IN ALL WE DO --- “HOW?”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Product and service excellence:</a:t>
            </a:r>
            <a:r>
              <a:rPr lang="en-US" altLang="en-US" sz="24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 must focus on: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Completing our Assignments properly.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If don’t know… LOOK IT UP or ASK!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Personal excellence:</a:t>
            </a:r>
            <a:r>
              <a:rPr lang="en-US" altLang="en-US" sz="24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 must seek out and complete …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Professional Military Education (must STUDY … Always!)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Stay in physical &amp; mental shape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Continue to refresh educational background</a:t>
            </a:r>
            <a:endParaRPr lang="en-US" altLang="en-US" sz="1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8838" name="Rectangle 6">
            <a:extLst>
              <a:ext uri="{FF2B5EF4-FFF2-40B4-BE49-F238E27FC236}">
                <a16:creationId xmlns:a16="http://schemas.microsoft.com/office/drawing/2014/main" id="{7F17E617-CE2E-C531-3DBD-6AFEE5038A33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 THE CODE OF AIR FORCE SERVICE-I</a:t>
            </a:r>
            <a:br>
              <a:rPr lang="en-US" altLang="en-US" sz="2800">
                <a:latin typeface="Arial Black" panose="020B0A04020102020204" pitchFamily="34" charset="0"/>
              </a:rPr>
            </a:br>
            <a:r>
              <a:rPr lang="en-US" altLang="en-US" sz="2800">
                <a:latin typeface="Arial Black" panose="020B0A04020102020204" pitchFamily="34" charset="0"/>
              </a:rPr>
              <a:t>   </a:t>
            </a:r>
            <a:r>
              <a:rPr lang="en-US" altLang="en-US" sz="2000" b="1">
                <a:solidFill>
                  <a:srgbClr val="CC0000"/>
                </a:solidFill>
              </a:rPr>
              <a:t>1. AIR FORCE CORE VALUES</a:t>
            </a:r>
          </a:p>
        </p:txBody>
      </p:sp>
      <p:pic>
        <p:nvPicPr>
          <p:cNvPr id="248840" name="Picture 8">
            <a:extLst>
              <a:ext uri="{FF2B5EF4-FFF2-40B4-BE49-F238E27FC236}">
                <a16:creationId xmlns:a16="http://schemas.microsoft.com/office/drawing/2014/main" id="{56AF8BFE-4F4A-8096-8372-73913076B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599E572-7489-F193-B23F-540FE9348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17C253F-80DB-EAB1-FE62-61D873979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2412-8C62-4FE5-A4D0-0018EA924446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49858" name="Rectangle 2">
            <a:extLst>
              <a:ext uri="{FF2B5EF4-FFF2-40B4-BE49-F238E27FC236}">
                <a16:creationId xmlns:a16="http://schemas.microsoft.com/office/drawing/2014/main" id="{5973D3AA-44C0-EDC5-0AE7-C28E415F126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2057400"/>
            <a:ext cx="8228013" cy="3733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3</a:t>
            </a:r>
            <a:r>
              <a:rPr lang="en-US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altLang="en-US" sz="2800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EXCELLENCE IN ALL WE DO --- “HOW?”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8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Community Excellence:</a:t>
            </a:r>
            <a:r>
              <a:rPr lang="en-US" altLang="en-US" sz="24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 achieved when members of an organization work together to successfully reach a common goal.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Work together as a Team.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If someone doesn’t know, bring him/her up to speed.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There maybe something you are lacking at, and you might appreciate getting help.</a:t>
            </a:r>
            <a:endParaRPr lang="en-US" altLang="en-US" sz="1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9862" name="Rectangle 6">
            <a:extLst>
              <a:ext uri="{FF2B5EF4-FFF2-40B4-BE49-F238E27FC236}">
                <a16:creationId xmlns:a16="http://schemas.microsoft.com/office/drawing/2014/main" id="{44AC2C66-94E8-A39C-EEDC-5279C148D3C3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 THE CODE OF AIR FORCE SERVICE-I</a:t>
            </a:r>
            <a:br>
              <a:rPr lang="en-US" altLang="en-US" sz="2800">
                <a:latin typeface="Arial Black" panose="020B0A04020102020204" pitchFamily="34" charset="0"/>
              </a:rPr>
            </a:br>
            <a:r>
              <a:rPr lang="en-US" altLang="en-US" sz="2800">
                <a:latin typeface="Arial Black" panose="020B0A04020102020204" pitchFamily="34" charset="0"/>
              </a:rPr>
              <a:t>   </a:t>
            </a:r>
            <a:r>
              <a:rPr lang="en-US" altLang="en-US" sz="2000" b="1">
                <a:solidFill>
                  <a:srgbClr val="CC0000"/>
                </a:solidFill>
              </a:rPr>
              <a:t>1. AIR FORCE CORE VALUES</a:t>
            </a:r>
          </a:p>
        </p:txBody>
      </p:sp>
      <p:sp>
        <p:nvSpPr>
          <p:cNvPr id="249863" name="Rectangle 7">
            <a:extLst>
              <a:ext uri="{FF2B5EF4-FFF2-40B4-BE49-F238E27FC236}">
                <a16:creationId xmlns:a16="http://schemas.microsoft.com/office/drawing/2014/main" id="{D2BB2B58-ED54-BC8F-E640-5F7A396FFDD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2209800" y="6400800"/>
            <a:ext cx="5562600" cy="3048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CC0000"/>
                </a:solidFill>
              </a:rPr>
              <a:t>END: Part 1-Air Force Core Values</a:t>
            </a:r>
          </a:p>
        </p:txBody>
      </p:sp>
      <p:pic>
        <p:nvPicPr>
          <p:cNvPr id="249865" name="Picture 9">
            <a:extLst>
              <a:ext uri="{FF2B5EF4-FFF2-40B4-BE49-F238E27FC236}">
                <a16:creationId xmlns:a16="http://schemas.microsoft.com/office/drawing/2014/main" id="{4AE6065E-EE73-2DE2-E40E-42EE8CED3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50E927D-3374-9BD5-DE21-D68EC260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87D59BA2-7B19-FCDA-A27C-1915DB0A8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0232-3BDF-4D43-8254-EBA05910B7AA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51906" name="Rectangle 2">
            <a:extLst>
              <a:ext uri="{FF2B5EF4-FFF2-40B4-BE49-F238E27FC236}">
                <a16:creationId xmlns:a16="http://schemas.microsoft.com/office/drawing/2014/main" id="{F46E25A7-FDFB-3E1F-887D-7013077A783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133600" y="609600"/>
            <a:ext cx="6858000" cy="6096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CODE OF AIR FORCE SERVICE-I</a:t>
            </a:r>
          </a:p>
        </p:txBody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F743D12F-6C54-33DB-F97A-3D4F46483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57600"/>
            <a:ext cx="8077200" cy="838200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2. PURPOSE OF CORE VALUES</a:t>
            </a:r>
          </a:p>
        </p:txBody>
      </p:sp>
      <p:pic>
        <p:nvPicPr>
          <p:cNvPr id="251909" name="Picture 5">
            <a:extLst>
              <a:ext uri="{FF2B5EF4-FFF2-40B4-BE49-F238E27FC236}">
                <a16:creationId xmlns:a16="http://schemas.microsoft.com/office/drawing/2014/main" id="{462ABA84-85E0-A5EA-3080-FB48CBDAB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1EB734B-464B-C704-CAE5-47A4B032A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C0EF769-EF0C-1675-1EDD-D665924A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0A5A9-F649-40A7-A874-491BA193C7D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53954" name="Rectangle 2">
            <a:extLst>
              <a:ext uri="{FF2B5EF4-FFF2-40B4-BE49-F238E27FC236}">
                <a16:creationId xmlns:a16="http://schemas.microsoft.com/office/drawing/2014/main" id="{E08F819C-D48C-BE9C-0FB5-3C4AC2987C1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905000"/>
            <a:ext cx="8686800" cy="35814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lvl="1">
              <a:buFont typeface="Wingdings" panose="05000000000000000000" pitchFamily="2" charset="2"/>
              <a:buNone/>
            </a:pPr>
            <a:endParaRPr lang="en-US" altLang="en-US" sz="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en-US" sz="2800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Why… </a:t>
            </a:r>
            <a:r>
              <a:rPr lang="en-US" altLang="en-US" sz="2800" b="1" i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these</a:t>
            </a:r>
            <a:r>
              <a:rPr lang="en-US" altLang="en-US" sz="2800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Core Values?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It’s the price of admission to the Air Force itself.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It points to what is </a:t>
            </a:r>
            <a:r>
              <a:rPr lang="en-US" altLang="en-US" sz="2400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universal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 sz="2400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unchanging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 the profession of arms.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 Helps us get a fix on the </a:t>
            </a:r>
            <a:r>
              <a:rPr lang="en-US" altLang="en-US" sz="2400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ethical climate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the organization.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 Keeps us on the path of </a:t>
            </a:r>
            <a:r>
              <a:rPr lang="en-US" altLang="en-US" sz="2400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correct professional conduct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altLang="en-US" sz="20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3956" name="Rectangle 4">
            <a:extLst>
              <a:ext uri="{FF2B5EF4-FFF2-40B4-BE49-F238E27FC236}">
                <a16:creationId xmlns:a16="http://schemas.microsoft.com/office/drawing/2014/main" id="{BB6C7BF2-1D45-9CE5-20C0-E32016CF6A8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447800" y="304800"/>
            <a:ext cx="7543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THE CODE OF AIR FORCE SERVICE-I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   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PURPOSE OF CORE VALUES</a:t>
            </a:r>
          </a:p>
        </p:txBody>
      </p:sp>
      <p:sp>
        <p:nvSpPr>
          <p:cNvPr id="253957" name="Rectangle 5">
            <a:extLst>
              <a:ext uri="{FF2B5EF4-FFF2-40B4-BE49-F238E27FC236}">
                <a16:creationId xmlns:a16="http://schemas.microsoft.com/office/drawing/2014/main" id="{D0F6B6EF-6838-B3E0-A51C-9F5DC779586D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2209800" y="6400800"/>
            <a:ext cx="5562600" cy="3048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CC0000"/>
                </a:solidFill>
              </a:rPr>
              <a:t>END: Part 2-Purpose of Core Values</a:t>
            </a:r>
          </a:p>
        </p:txBody>
      </p:sp>
      <p:pic>
        <p:nvPicPr>
          <p:cNvPr id="253959" name="Picture 7">
            <a:extLst>
              <a:ext uri="{FF2B5EF4-FFF2-40B4-BE49-F238E27FC236}">
                <a16:creationId xmlns:a16="http://schemas.microsoft.com/office/drawing/2014/main" id="{875D35D2-D169-818B-87C8-A2C4C66AA0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A0453CB-8794-4695-76B2-D77989A3B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7EE29B0-35B5-0E62-DCAF-150D081D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3957-DC05-4E54-9ED2-02A1FE352D2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32450" name="Rectangle 2">
            <a:extLst>
              <a:ext uri="{FF2B5EF4-FFF2-40B4-BE49-F238E27FC236}">
                <a16:creationId xmlns:a16="http://schemas.microsoft.com/office/drawing/2014/main" id="{895D5C13-4B65-2F16-A414-247FA18532E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2895600"/>
            <a:ext cx="7620000" cy="1295400"/>
          </a:xfrm>
          <a:solidFill>
            <a:srgbClr val="FFFFFF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altLang="en-US" sz="2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AIR FORCE CORE VALUES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2. PURPOSE OF CORE VALUES</a:t>
            </a: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3. CORE VALUE STRATEGIES   (C/1LT Curriculum)</a:t>
            </a:r>
          </a:p>
        </p:txBody>
      </p:sp>
      <p:sp>
        <p:nvSpPr>
          <p:cNvPr id="232452" name="Rectangle 4">
            <a:extLst>
              <a:ext uri="{FF2B5EF4-FFF2-40B4-BE49-F238E27FC236}">
                <a16:creationId xmlns:a16="http://schemas.microsoft.com/office/drawing/2014/main" id="{0C145327-A2BF-983A-1E62-A7E69203687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404938" y="315913"/>
            <a:ext cx="7407275" cy="654050"/>
          </a:xfrm>
          <a:solidFill>
            <a:srgbClr val="FFFFFF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SERVICE-1</a:t>
            </a:r>
            <a:endParaRPr lang="en-US" altLang="en-US" sz="2800" b="1" i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2453" name="Rectangle 5">
            <a:extLst>
              <a:ext uri="{FF2B5EF4-FFF2-40B4-BE49-F238E27FC236}">
                <a16:creationId xmlns:a16="http://schemas.microsoft.com/office/drawing/2014/main" id="{7AF2BD19-509B-2E80-D352-676913650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438400"/>
            <a:ext cx="4724400" cy="4572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Arial Black" panose="020B0A04020102020204" pitchFamily="34" charset="0"/>
              </a:rPr>
              <a:t>     </a:t>
            </a:r>
            <a:r>
              <a:rPr lang="en-US" altLang="en-US" sz="2800">
                <a:solidFill>
                  <a:schemeClr val="tx1"/>
                </a:solidFill>
                <a:latin typeface="Arial Black" panose="020B0A04020102020204" pitchFamily="34" charset="0"/>
              </a:rPr>
              <a:t>COURSE TOPICS</a:t>
            </a:r>
            <a:endParaRPr lang="en-US" altLang="en-US" sz="2800" b="1" i="1">
              <a:solidFill>
                <a:schemeClr val="tx1"/>
              </a:solidFill>
            </a:endParaRPr>
          </a:p>
        </p:txBody>
      </p:sp>
      <p:pic>
        <p:nvPicPr>
          <p:cNvPr id="232455" name="Picture 7">
            <a:extLst>
              <a:ext uri="{FF2B5EF4-FFF2-40B4-BE49-F238E27FC236}">
                <a16:creationId xmlns:a16="http://schemas.microsoft.com/office/drawing/2014/main" id="{DFD3B2C5-569D-E4CA-3553-8289A106D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6B0847A-4FAD-C97E-95DF-F6579AA8F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4418D6B-DBCF-37BF-E1F3-CF0F26328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5EBA-5DB9-4D33-ADB5-B779DC65B05F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4939D79E-B7F9-E139-5809-5F70389B7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657600"/>
            <a:ext cx="7086600" cy="838200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3. CORE VALUES STATEGY</a:t>
            </a:r>
          </a:p>
        </p:txBody>
      </p:sp>
      <p:sp>
        <p:nvSpPr>
          <p:cNvPr id="254983" name="Rectangle 7">
            <a:extLst>
              <a:ext uri="{FF2B5EF4-FFF2-40B4-BE49-F238E27FC236}">
                <a16:creationId xmlns:a16="http://schemas.microsoft.com/office/drawing/2014/main" id="{023844FB-4BDD-2FBB-A2A9-50326B67829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133600" y="609600"/>
            <a:ext cx="6858000" cy="6096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CODE OF AIR FORCE SERVICE-I</a:t>
            </a:r>
          </a:p>
        </p:txBody>
      </p:sp>
      <p:sp>
        <p:nvSpPr>
          <p:cNvPr id="254984" name="Rectangle 8">
            <a:extLst>
              <a:ext uri="{FF2B5EF4-FFF2-40B4-BE49-F238E27FC236}">
                <a16:creationId xmlns:a16="http://schemas.microsoft.com/office/drawing/2014/main" id="{EA01D46D-2EF2-B663-4D14-3A5CC038E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200400"/>
            <a:ext cx="5486400" cy="4572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Arial Black" panose="020B0A04020102020204" pitchFamily="34" charset="0"/>
              </a:rPr>
              <a:t> </a:t>
            </a:r>
            <a:r>
              <a:rPr lang="en-US" altLang="en-US" sz="2800">
                <a:solidFill>
                  <a:schemeClr val="tx1"/>
                </a:solidFill>
                <a:latin typeface="Arial Black" panose="020B0A04020102020204" pitchFamily="34" charset="0"/>
              </a:rPr>
              <a:t>C/1LT COURSE TOPICS</a:t>
            </a:r>
            <a:endParaRPr lang="en-US" altLang="en-US" sz="2800" b="1" i="1">
              <a:solidFill>
                <a:schemeClr val="tx1"/>
              </a:solidFill>
            </a:endParaRPr>
          </a:p>
        </p:txBody>
      </p:sp>
      <p:pic>
        <p:nvPicPr>
          <p:cNvPr id="254985" name="Picture 9">
            <a:extLst>
              <a:ext uri="{FF2B5EF4-FFF2-40B4-BE49-F238E27FC236}">
                <a16:creationId xmlns:a16="http://schemas.microsoft.com/office/drawing/2014/main" id="{AD49C3F4-5109-B4CA-083F-AA7437580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B68A548-D8EA-3E27-9F0C-0898F26D7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0107939-585B-CE5C-E0E4-4DB98F8A2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13DA-D31A-48EA-B404-FA3BDF1577B5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57026" name="Rectangle 2">
            <a:extLst>
              <a:ext uri="{FF2B5EF4-FFF2-40B4-BE49-F238E27FC236}">
                <a16:creationId xmlns:a16="http://schemas.microsoft.com/office/drawing/2014/main" id="{76A45A5E-1912-E7DD-F175-89AB9CAA5B8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458200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lvl="1">
              <a:buFont typeface="Wingdings" panose="05000000000000000000" pitchFamily="2" charset="2"/>
              <a:buNone/>
            </a:pPr>
            <a:endParaRPr lang="en-US" altLang="en-US" sz="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en-US" b="1" u="sng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Why…do we have this Strategy?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They exist independently of, and does 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not compete with chapel programs.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1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 don’t need to be a commander in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order to be a leader.</a:t>
            </a:r>
            <a:endParaRPr lang="en-US" altLang="en-US" sz="20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7028" name="Rectangle 4">
            <a:extLst>
              <a:ext uri="{FF2B5EF4-FFF2-40B4-BE49-F238E27FC236}">
                <a16:creationId xmlns:a16="http://schemas.microsoft.com/office/drawing/2014/main" id="{93F05EFA-BCDD-D80E-1592-742F6463C70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24000" y="304800"/>
            <a:ext cx="74676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THE CODE OF AIR FORCE SERVICE-I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          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CORE VALUES STRATEGY </a:t>
            </a:r>
          </a:p>
        </p:txBody>
      </p:sp>
      <p:pic>
        <p:nvPicPr>
          <p:cNvPr id="257030" name="Picture 6">
            <a:extLst>
              <a:ext uri="{FF2B5EF4-FFF2-40B4-BE49-F238E27FC236}">
                <a16:creationId xmlns:a16="http://schemas.microsoft.com/office/drawing/2014/main" id="{01DBE73B-7301-9CCD-8BAB-2F7CB2FA9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A37A5D7-359F-1C2A-2A13-7D9C51734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7190ECB-FBA1-63A1-B135-BC656A543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3DCF-C157-4A50-ACE6-D1AC7B62BDA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58050" name="Rectangle 2">
            <a:extLst>
              <a:ext uri="{FF2B5EF4-FFF2-40B4-BE49-F238E27FC236}">
                <a16:creationId xmlns:a16="http://schemas.microsoft.com/office/drawing/2014/main" id="{42B10794-0894-6EEF-14CC-E923099B3A0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458200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lvl="1">
              <a:buFont typeface="Wingdings" panose="05000000000000000000" pitchFamily="2" charset="2"/>
              <a:buNone/>
            </a:pPr>
            <a:endParaRPr lang="en-US" altLang="en-US" sz="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en-US" b="1" u="sng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Why… do we have this Strategy?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en-US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leader of an organization is the key to its moral climate.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4. Leaders cannot just be good… 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they must also be sensitive to their status as role models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avoid appearance of improper behavior</a:t>
            </a:r>
            <a:endParaRPr lang="en-US" altLang="en-US" sz="2000" i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8054" name="Rectangle 6">
            <a:extLst>
              <a:ext uri="{FF2B5EF4-FFF2-40B4-BE49-F238E27FC236}">
                <a16:creationId xmlns:a16="http://schemas.microsoft.com/office/drawing/2014/main" id="{172DD9BF-0966-0B2A-E048-E733914A6401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 THE CODE OF AIR FORCE SERVICE-I</a:t>
            </a:r>
            <a:br>
              <a:rPr lang="en-US" altLang="en-US" sz="2800">
                <a:latin typeface="Arial Black" panose="020B0A04020102020204" pitchFamily="34" charset="0"/>
              </a:rPr>
            </a:br>
            <a:r>
              <a:rPr lang="en-US" altLang="en-US" sz="2800">
                <a:latin typeface="Arial Black" panose="020B0A04020102020204" pitchFamily="34" charset="0"/>
              </a:rPr>
              <a:t>             </a:t>
            </a:r>
            <a:r>
              <a:rPr lang="en-US" altLang="en-US" sz="2000" b="1">
                <a:solidFill>
                  <a:srgbClr val="CC0000"/>
                </a:solidFill>
              </a:rPr>
              <a:t>3. CORE VALUES STRATEGY </a:t>
            </a:r>
          </a:p>
        </p:txBody>
      </p:sp>
      <p:pic>
        <p:nvPicPr>
          <p:cNvPr id="258056" name="Picture 8">
            <a:extLst>
              <a:ext uri="{FF2B5EF4-FFF2-40B4-BE49-F238E27FC236}">
                <a16:creationId xmlns:a16="http://schemas.microsoft.com/office/drawing/2014/main" id="{45EA49FC-FA43-CB32-B04B-66DBD5ABB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20239EC-816A-A043-53D1-8F77CE1DB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F9D3691-F43C-B970-C4B1-F367590A3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12FC-7E7C-4953-867E-4C33A02B8290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59074" name="Rectangle 2">
            <a:extLst>
              <a:ext uri="{FF2B5EF4-FFF2-40B4-BE49-F238E27FC236}">
                <a16:creationId xmlns:a16="http://schemas.microsoft.com/office/drawing/2014/main" id="{ADD79A05-2FCC-9128-1320-C0747709A64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458200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lvl="1">
              <a:buFont typeface="Wingdings" panose="05000000000000000000" pitchFamily="2" charset="2"/>
              <a:buNone/>
            </a:pPr>
            <a:endParaRPr lang="en-US" altLang="en-US" sz="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en-US" b="1" u="sng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Why… do we have this Stratgegy?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</a:t>
            </a: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Leadership from below is at least as important as leadership from above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 implementing the core values.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2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</a:t>
            </a: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culture of conscience is impossible unless</a:t>
            </a:r>
            <a:r>
              <a:rPr lang="en-US" altLang="en-US" sz="2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all of us </a:t>
            </a: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understand, accept, internalize, and are free to follow the core values.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en-US" sz="2400" i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q"/>
            </a:pPr>
            <a:endParaRPr lang="en-US" altLang="en-US" sz="2400" i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9078" name="Rectangle 6">
            <a:extLst>
              <a:ext uri="{FF2B5EF4-FFF2-40B4-BE49-F238E27FC236}">
                <a16:creationId xmlns:a16="http://schemas.microsoft.com/office/drawing/2014/main" id="{952FE01F-FBA3-7BF7-374F-F2BD976FB4FA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 THE CODE OF AIR FORCE SERVICE-I</a:t>
            </a:r>
            <a:br>
              <a:rPr lang="en-US" altLang="en-US" sz="2800">
                <a:latin typeface="Arial Black" panose="020B0A04020102020204" pitchFamily="34" charset="0"/>
              </a:rPr>
            </a:br>
            <a:r>
              <a:rPr lang="en-US" altLang="en-US" sz="2800">
                <a:latin typeface="Arial Black" panose="020B0A04020102020204" pitchFamily="34" charset="0"/>
              </a:rPr>
              <a:t>              </a:t>
            </a:r>
            <a:r>
              <a:rPr lang="en-US" altLang="en-US" sz="2000" b="1">
                <a:solidFill>
                  <a:srgbClr val="CC0000"/>
                </a:solidFill>
              </a:rPr>
              <a:t>3. CORE VALUES STRATEGY </a:t>
            </a:r>
          </a:p>
        </p:txBody>
      </p:sp>
      <p:pic>
        <p:nvPicPr>
          <p:cNvPr id="259080" name="Picture 8">
            <a:extLst>
              <a:ext uri="{FF2B5EF4-FFF2-40B4-BE49-F238E27FC236}">
                <a16:creationId xmlns:a16="http://schemas.microsoft.com/office/drawing/2014/main" id="{D0A17879-FBAC-AE5A-7152-BEC39B80F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1341886-C49B-76C3-05E3-038E6974E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C708D94-0EA4-EE81-3476-8C9E1FC7F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2297-D88C-4D8E-B9AB-B3B2EF8E545A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60098" name="Rectangle 2">
            <a:extLst>
              <a:ext uri="{FF2B5EF4-FFF2-40B4-BE49-F238E27FC236}">
                <a16:creationId xmlns:a16="http://schemas.microsoft.com/office/drawing/2014/main" id="{6CF2008A-898A-DD37-0678-5B78D7DF9FC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524000"/>
            <a:ext cx="8458200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en-US" b="1" u="sng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Why…do we have this Strategy?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7. To understand, accept, and internalize the Core Values, </a:t>
            </a: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people must be allowed and encouraged to engage in an extended dialogue about them and to explore the role of the Values at all levels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the Air Force and Air Force Explorers.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8. </a:t>
            </a: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first task is to fix organizations; and individual character development if possible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but it is not a goal; </a:t>
            </a: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 must first fix our policies, processes, and procedures before we begin</a:t>
            </a: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0102" name="Rectangle 6">
            <a:extLst>
              <a:ext uri="{FF2B5EF4-FFF2-40B4-BE49-F238E27FC236}">
                <a16:creationId xmlns:a16="http://schemas.microsoft.com/office/drawing/2014/main" id="{98483597-CE1D-1298-B962-63D90EF0C505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 THE CODE OF AIR FORCE SERVICE-I</a:t>
            </a:r>
            <a:br>
              <a:rPr lang="en-US" altLang="en-US" sz="2800">
                <a:latin typeface="Arial Black" panose="020B0A04020102020204" pitchFamily="34" charset="0"/>
              </a:rPr>
            </a:br>
            <a:r>
              <a:rPr lang="en-US" altLang="en-US" sz="2800">
                <a:latin typeface="Arial Black" panose="020B0A04020102020204" pitchFamily="34" charset="0"/>
              </a:rPr>
              <a:t>             </a:t>
            </a:r>
            <a:r>
              <a:rPr lang="en-US" altLang="en-US" sz="2000" b="1">
                <a:solidFill>
                  <a:srgbClr val="CC0000"/>
                </a:solidFill>
              </a:rPr>
              <a:t>3. CORE VALUES STRATEGY</a:t>
            </a:r>
          </a:p>
        </p:txBody>
      </p:sp>
      <p:sp>
        <p:nvSpPr>
          <p:cNvPr id="260103" name="Rectangle 7">
            <a:extLst>
              <a:ext uri="{FF2B5EF4-FFF2-40B4-BE49-F238E27FC236}">
                <a16:creationId xmlns:a16="http://schemas.microsoft.com/office/drawing/2014/main" id="{2464C72E-8A98-1AC7-D386-16D57DCF3AC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2209800" y="6400800"/>
            <a:ext cx="5562600" cy="3048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CC0000"/>
                </a:solidFill>
              </a:rPr>
              <a:t>END: Part 3-Core Values Strategies</a:t>
            </a:r>
          </a:p>
        </p:txBody>
      </p:sp>
      <p:pic>
        <p:nvPicPr>
          <p:cNvPr id="260105" name="Picture 9">
            <a:extLst>
              <a:ext uri="{FF2B5EF4-FFF2-40B4-BE49-F238E27FC236}">
                <a16:creationId xmlns:a16="http://schemas.microsoft.com/office/drawing/2014/main" id="{6B0BA656-0B1C-A4FC-8D78-3EAA45741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C8C0AE1-0848-FE01-85A4-0F22A2EF0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621185F-D19B-7366-D0F6-EE85FD169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69F3-15F7-473D-9837-8E9F53B67A51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00034" name="Rectangle 2">
            <a:extLst>
              <a:ext uri="{FF2B5EF4-FFF2-40B4-BE49-F238E27FC236}">
                <a16:creationId xmlns:a16="http://schemas.microsoft.com/office/drawing/2014/main" id="{767C9F27-475A-D5BB-3E81-00B8AE679A1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828800"/>
            <a:ext cx="8077200" cy="3733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990600" lvl="1" indent="-533400" algn="ctr"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REVIEW OF</a:t>
            </a:r>
          </a:p>
          <a:p>
            <a:pPr marL="990600" lvl="1" indent="-533400" algn="ctr"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LEARNING </a:t>
            </a:r>
          </a:p>
          <a:p>
            <a:pPr marL="990600" lvl="1" indent="-533400" algn="ctr"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OBJECTIVES</a:t>
            </a:r>
          </a:p>
        </p:txBody>
      </p:sp>
      <p:sp>
        <p:nvSpPr>
          <p:cNvPr id="300038" name="Rectangle 6">
            <a:extLst>
              <a:ext uri="{FF2B5EF4-FFF2-40B4-BE49-F238E27FC236}">
                <a16:creationId xmlns:a16="http://schemas.microsoft.com/office/drawing/2014/main" id="{5BB62297-916A-EE5E-A6B6-BDA2636824B9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6096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 </a:t>
            </a:r>
            <a:br>
              <a:rPr lang="en-US" altLang="en-US" sz="900">
                <a:solidFill>
                  <a:srgbClr val="000099"/>
                </a:solidFill>
                <a:latin typeface="Arial Black" panose="020B0A04020102020204" pitchFamily="34" charset="0"/>
              </a:rPr>
            </a:br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THE CODE OF AIR FORCE SERVICE-I</a:t>
            </a:r>
            <a:br>
              <a:rPr lang="en-US" altLang="en-US" sz="2800">
                <a:latin typeface="Arial Black" panose="020B0A04020102020204" pitchFamily="34" charset="0"/>
              </a:rPr>
            </a:br>
            <a:r>
              <a:rPr lang="en-US" altLang="en-US" sz="2800">
                <a:latin typeface="Arial Black" panose="020B0A04020102020204" pitchFamily="34" charset="0"/>
              </a:rPr>
              <a:t>       </a:t>
            </a:r>
            <a:endParaRPr lang="en-US" altLang="en-US" sz="2000" b="1">
              <a:solidFill>
                <a:srgbClr val="CC0000"/>
              </a:solidFill>
            </a:endParaRPr>
          </a:p>
        </p:txBody>
      </p:sp>
      <p:pic>
        <p:nvPicPr>
          <p:cNvPr id="300040" name="Picture 8">
            <a:extLst>
              <a:ext uri="{FF2B5EF4-FFF2-40B4-BE49-F238E27FC236}">
                <a16:creationId xmlns:a16="http://schemas.microsoft.com/office/drawing/2014/main" id="{88B72B6C-4E85-7FD7-259A-B3196B2A5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55065AC-DC93-395B-4857-5B9F62D6D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9DEF1B9-B326-05BB-754C-4AEE0CEC9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CC65-3454-45C0-BAA3-390ADB4008FA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01058" name="Rectangle 2">
            <a:extLst>
              <a:ext uri="{FF2B5EF4-FFF2-40B4-BE49-F238E27FC236}">
                <a16:creationId xmlns:a16="http://schemas.microsoft.com/office/drawing/2014/main" id="{28236057-C897-B4EC-1F22-D022BF1C523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	There are several reasons why these Core Values exist: 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(1) they are more than ___________ standards,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(2) they remind us what it takes to get the _________ done,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(3) they ________ ____ to our very best at all times, (4) they are the ________  _______ among all comrades in arms,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(5), they are the glue that _______ ___ _______,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(6) they tie us to the ______ _________ and ______  ________ of the past.</a:t>
            </a:r>
          </a:p>
        </p:txBody>
      </p:sp>
      <p:sp>
        <p:nvSpPr>
          <p:cNvPr id="301060" name="Rectangle 4">
            <a:extLst>
              <a:ext uri="{FF2B5EF4-FFF2-40B4-BE49-F238E27FC236}">
                <a16:creationId xmlns:a16="http://schemas.microsoft.com/office/drawing/2014/main" id="{C637AC8F-3B05-A230-5668-EB87BA5C9DF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SERVICE-I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01062" name="Picture 6">
            <a:extLst>
              <a:ext uri="{FF2B5EF4-FFF2-40B4-BE49-F238E27FC236}">
                <a16:creationId xmlns:a16="http://schemas.microsoft.com/office/drawing/2014/main" id="{2173C2FD-3D77-C529-5E75-ADEA00266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036D70-EE28-6ED6-0497-DEC25E72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E4B9DB7-5B15-7B6B-60CF-97FDE29BE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D3F1-B447-41A8-AFD8-13EB1F43881E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03106" name="Rectangle 2">
            <a:extLst>
              <a:ext uri="{FF2B5EF4-FFF2-40B4-BE49-F238E27FC236}">
                <a16:creationId xmlns:a16="http://schemas.microsoft.com/office/drawing/2014/main" id="{DA18F86C-39ED-145D-C23C-B36930F3B13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 There are several reasons why these Core Values exist: 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(1) they are more than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minimum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standards, (2) they remind us what it takes to get the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Mission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done,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(3) they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inspire us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our very best at all times,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(4) they are the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Common Bond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among all comrades in arms,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(5), they are the glue that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unifies the force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(6) they tie us to the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great warriors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public servants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the past.</a:t>
            </a:r>
          </a:p>
        </p:txBody>
      </p:sp>
      <p:sp>
        <p:nvSpPr>
          <p:cNvPr id="303108" name="Rectangle 4">
            <a:extLst>
              <a:ext uri="{FF2B5EF4-FFF2-40B4-BE49-F238E27FC236}">
                <a16:creationId xmlns:a16="http://schemas.microsoft.com/office/drawing/2014/main" id="{99A3406E-3FDB-B8B3-5AF6-9C6C544DFE0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353300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SERVICE-I</a:t>
            </a:r>
            <a: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03110" name="Picture 6">
            <a:extLst>
              <a:ext uri="{FF2B5EF4-FFF2-40B4-BE49-F238E27FC236}">
                <a16:creationId xmlns:a16="http://schemas.microsoft.com/office/drawing/2014/main" id="{753FCC60-0E9E-41CA-5F1E-6BF5821EC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1E0388E-D4CE-85CE-E4A7-9C3567703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8713A14-B413-3C90-7BA6-962479CA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7CCF-4A9D-49A6-956F-35F94520D68F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05154" name="Rectangle 2">
            <a:extLst>
              <a:ext uri="{FF2B5EF4-FFF2-40B4-BE49-F238E27FC236}">
                <a16:creationId xmlns:a16="http://schemas.microsoft.com/office/drawing/2014/main" id="{EBF79ECE-6AA5-A0B9-F5CE-64235BDA4C3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2.	The Core Values are:  _________________,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_______________________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___________________________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  <p:sp>
        <p:nvSpPr>
          <p:cNvPr id="305156" name="Rectangle 4">
            <a:extLst>
              <a:ext uri="{FF2B5EF4-FFF2-40B4-BE49-F238E27FC236}">
                <a16:creationId xmlns:a16="http://schemas.microsoft.com/office/drawing/2014/main" id="{982B7364-604E-9D12-1CAF-0E0F8ADCE69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429500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SERVICE-I</a:t>
            </a:r>
            <a: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05158" name="Picture 6">
            <a:extLst>
              <a:ext uri="{FF2B5EF4-FFF2-40B4-BE49-F238E27FC236}">
                <a16:creationId xmlns:a16="http://schemas.microsoft.com/office/drawing/2014/main" id="{754C1320-C48E-EB9A-2485-EB7DC28D6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AE9C88C-20BD-A7CE-30C7-9133B1579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EB82523-AB9C-77DF-6655-CDA08E598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AC350-7B52-4FDE-990D-B3A40DEA58D3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06178" name="Rectangle 2">
            <a:extLst>
              <a:ext uri="{FF2B5EF4-FFF2-40B4-BE49-F238E27FC236}">
                <a16:creationId xmlns:a16="http://schemas.microsoft.com/office/drawing/2014/main" id="{955D5D13-8EB2-710A-D9AF-502E00EC439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1242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The Core Values are: 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INTEGRITY FIRST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	SERVICE BEFORE SELF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	EXCELLENCE IN ALL WE DO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  <p:sp>
        <p:nvSpPr>
          <p:cNvPr id="306180" name="Rectangle 4">
            <a:extLst>
              <a:ext uri="{FF2B5EF4-FFF2-40B4-BE49-F238E27FC236}">
                <a16:creationId xmlns:a16="http://schemas.microsoft.com/office/drawing/2014/main" id="{D4ACDABE-6F8B-C2F9-F53E-0C0AF8F70D0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429500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SERVICE-I</a:t>
            </a:r>
            <a: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06182" name="Picture 6">
            <a:extLst>
              <a:ext uri="{FF2B5EF4-FFF2-40B4-BE49-F238E27FC236}">
                <a16:creationId xmlns:a16="http://schemas.microsoft.com/office/drawing/2014/main" id="{1F190EB1-FA34-CA15-87FA-C9A1A316F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58A900E-2E96-411C-DFAD-EA0439F6C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F1E02CC-12B3-9039-E19E-D610691F7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62BF-C6F2-48EF-BFD0-FF5C780135C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33474" name="Rectangle 2">
            <a:extLst>
              <a:ext uri="{FF2B5EF4-FFF2-40B4-BE49-F238E27FC236}">
                <a16:creationId xmlns:a16="http://schemas.microsoft.com/office/drawing/2014/main" id="{F594D7F2-2570-368B-2A05-BD9E3203344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09800" y="609600"/>
            <a:ext cx="6781800" cy="6096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CODE OF AIR FORCE SERVICE-I</a:t>
            </a:r>
          </a:p>
        </p:txBody>
      </p:sp>
      <p:sp>
        <p:nvSpPr>
          <p:cNvPr id="233475" name="Rectangle 3">
            <a:extLst>
              <a:ext uri="{FF2B5EF4-FFF2-40B4-BE49-F238E27FC236}">
                <a16:creationId xmlns:a16="http://schemas.microsoft.com/office/drawing/2014/main" id="{5E96D0F8-CBFD-2CCB-3EDC-3F92138CD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657600"/>
            <a:ext cx="7620000" cy="838200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 AIR FORCE CORE VALUES</a:t>
            </a:r>
          </a:p>
        </p:txBody>
      </p:sp>
      <p:pic>
        <p:nvPicPr>
          <p:cNvPr id="233477" name="Picture 5">
            <a:extLst>
              <a:ext uri="{FF2B5EF4-FFF2-40B4-BE49-F238E27FC236}">
                <a16:creationId xmlns:a16="http://schemas.microsoft.com/office/drawing/2014/main" id="{3C2EC466-1294-3032-61AC-7C7D923AA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D62FF91-36A2-816E-D31D-F82B9E048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C6B1B0B-BF68-9495-970A-0AE084CD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7484-CB47-4202-B7F7-0D4FC95E9713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07202" name="Rectangle 2">
            <a:extLst>
              <a:ext uri="{FF2B5EF4-FFF2-40B4-BE49-F238E27FC236}">
                <a16:creationId xmlns:a16="http://schemas.microsoft.com/office/drawing/2014/main" id="{3863A5CD-A959-D50B-5C36-67C44B9898A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Defining the first Core Value, ________ is a character trait, and it is the willingness to do what is right ___  ___  ____  ___ ________.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It is also the ________ compass, the _______ voice, and the voice of ____-______.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A person with __________ is one who is capable of controlling impulses and appetites.</a:t>
            </a:r>
          </a:p>
        </p:txBody>
      </p:sp>
      <p:sp>
        <p:nvSpPr>
          <p:cNvPr id="307204" name="Rectangle 4">
            <a:extLst>
              <a:ext uri="{FF2B5EF4-FFF2-40B4-BE49-F238E27FC236}">
                <a16:creationId xmlns:a16="http://schemas.microsoft.com/office/drawing/2014/main" id="{1DFC8426-8C71-F4A9-DB27-FE6A87DE06E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429500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SERVICE-I</a:t>
            </a:r>
            <a: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07206" name="Picture 6">
            <a:extLst>
              <a:ext uri="{FF2B5EF4-FFF2-40B4-BE49-F238E27FC236}">
                <a16:creationId xmlns:a16="http://schemas.microsoft.com/office/drawing/2014/main" id="{7C5CB559-CF58-FEC9-030E-8F66722A8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6A54FF5-0E15-D5F6-6C56-87C2D1015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86FEFD4-48F5-40B3-8D51-E1E987804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0289-6503-4261-939C-7CFA527C38A9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08226" name="Rectangle 2">
            <a:extLst>
              <a:ext uri="{FF2B5EF4-FFF2-40B4-BE49-F238E27FC236}">
                <a16:creationId xmlns:a16="http://schemas.microsoft.com/office/drawing/2014/main" id="{78CE6C28-D23B-7F39-AA23-B3DF3646FC0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981200"/>
            <a:ext cx="8077200" cy="38862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 Defining the first Core Value,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Integrity 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a character trait, and it is the willingness to do what is right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WHEN NO ONE ELSE IS LOOKING.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It is also the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moral compass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the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inner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voice, and the voice of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self-control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A person with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Integrity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one who is capable of controlling impulses and appetites.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  <p:sp>
        <p:nvSpPr>
          <p:cNvPr id="308228" name="Rectangle 4">
            <a:extLst>
              <a:ext uri="{FF2B5EF4-FFF2-40B4-BE49-F238E27FC236}">
                <a16:creationId xmlns:a16="http://schemas.microsoft.com/office/drawing/2014/main" id="{D25F624E-BBFC-D58E-2B15-6056D7A867A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429500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SERVICE-I</a:t>
            </a:r>
            <a: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08230" name="Picture 6">
            <a:extLst>
              <a:ext uri="{FF2B5EF4-FFF2-40B4-BE49-F238E27FC236}">
                <a16:creationId xmlns:a16="http://schemas.microsoft.com/office/drawing/2014/main" id="{826119DA-35CA-D839-2B1D-CEE0775F2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5C1B5CE-781B-143B-611D-287E683A6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CA0BDDF-7AB1-A64E-7A12-A5250698A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8F83-55F8-4F29-A292-DA1E05F22F5F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09250" name="Rectangle 2">
            <a:extLst>
              <a:ext uri="{FF2B5EF4-FFF2-40B4-BE49-F238E27FC236}">
                <a16:creationId xmlns:a16="http://schemas.microsoft.com/office/drawing/2014/main" id="{B3FE3955-8AB1-F8EE-AA80-75AF3927834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6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4.	</a:t>
            </a:r>
            <a:r>
              <a:rPr lang="en-US" altLang="en-US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Integrity as a concept also covers several other _________   _______ “indispensable” to national service. The following are the eight (8) other Moral Traits of INTEGRITY: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___________ - One who possesses _______ _________ does what is right even if the personal cost is high.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___________ - is the “Hallmark” of the _______  ___________; our word must be our bond.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RESPONSIBILITY – acknowledges his or her _____ and acts accordingly.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_______________ - is not shifting the blame to others or take credit for the ______ of ______.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JUSTICE – means that those who do similar things must get _______  ________.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_________ - means you encourage a free flow of __________ within the _______________.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____-_______ - means that you DO NOT behave in ways that would bring _____ ____  _______ to the organization which you belong.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__________ - is the ability to grasp and feel sobered by the awesome task of defending the Constitution of the United States of America.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6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  <p:sp>
        <p:nvSpPr>
          <p:cNvPr id="309252" name="Rectangle 4">
            <a:extLst>
              <a:ext uri="{FF2B5EF4-FFF2-40B4-BE49-F238E27FC236}">
                <a16:creationId xmlns:a16="http://schemas.microsoft.com/office/drawing/2014/main" id="{5FF8BE04-DC13-901F-7106-E1428A5D0C2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429500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SERVICE-I</a:t>
            </a:r>
            <a: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09254" name="Picture 6">
            <a:extLst>
              <a:ext uri="{FF2B5EF4-FFF2-40B4-BE49-F238E27FC236}">
                <a16:creationId xmlns:a16="http://schemas.microsoft.com/office/drawing/2014/main" id="{99C8776A-4C97-CD35-6D5E-06136304D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BF52D58-E9FC-51DF-0D52-220F1EF60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8190790-F794-E327-2BAB-8E9DC5FA4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CCE4-BBB7-46FE-9E65-BEAA0BC40158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10274" name="Rectangle 2">
            <a:extLst>
              <a:ext uri="{FF2B5EF4-FFF2-40B4-BE49-F238E27FC236}">
                <a16:creationId xmlns:a16="http://schemas.microsoft.com/office/drawing/2014/main" id="{F4E80842-A2D0-D75C-57A0-80523A0A238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447800"/>
            <a:ext cx="8077200" cy="5181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     Integrity as a concept also covers several other </a:t>
            </a:r>
            <a:r>
              <a:rPr lang="en-US" altLang="en-US" sz="1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Moral Traits</a:t>
            </a:r>
            <a:r>
              <a:rPr lang="en-US" alt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“indispensable” to national service. 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The following are the eight (8) other Moral Traits of INTEGRITY: 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1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COURAGE</a:t>
            </a:r>
            <a:r>
              <a:rPr lang="en-US" alt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One who possesses </a:t>
            </a:r>
            <a:r>
              <a:rPr lang="en-US" altLang="en-US" sz="1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moral courage</a:t>
            </a:r>
            <a:r>
              <a:rPr lang="en-US" alt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does what is right even if the personal cost is high.</a:t>
            </a:r>
            <a:endParaRPr lang="en-US" altLang="en-US" sz="1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80000"/>
              </a:lnSpc>
            </a:pPr>
            <a:r>
              <a:rPr lang="en-US" altLang="en-US" sz="1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HONESTY</a:t>
            </a:r>
            <a:r>
              <a:rPr lang="en-US" alt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is the “Hallmark” of the </a:t>
            </a:r>
            <a:r>
              <a:rPr lang="en-US" altLang="en-US" sz="1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military professional</a:t>
            </a:r>
            <a:r>
              <a:rPr lang="en-US" alt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our word must be our bond.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RESPONSIBILITY – acknowledges his or her </a:t>
            </a:r>
            <a:r>
              <a:rPr lang="en-US" altLang="en-US" sz="1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duties</a:t>
            </a:r>
            <a:r>
              <a:rPr lang="en-US" alt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acts accordingly.</a:t>
            </a:r>
            <a:endParaRPr lang="en-US" altLang="en-US" sz="1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80000"/>
              </a:lnSpc>
            </a:pPr>
            <a:r>
              <a:rPr lang="en-US" alt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</a:t>
            </a:r>
            <a:r>
              <a:rPr lang="en-US" altLang="en-US" sz="1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ACCOUNTABILITY</a:t>
            </a:r>
            <a:r>
              <a:rPr lang="en-US" alt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is not shifting the blame to others or take credit for the </a:t>
            </a:r>
            <a:r>
              <a:rPr lang="en-US" altLang="en-US" sz="1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work</a:t>
            </a:r>
            <a:r>
              <a:rPr lang="en-US" alt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</a:t>
            </a:r>
            <a:r>
              <a:rPr lang="en-US" altLang="en-US" sz="1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others</a:t>
            </a:r>
            <a:r>
              <a:rPr lang="en-US" alt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JUSTICE – means that those who do similar things must get </a:t>
            </a:r>
            <a:r>
              <a:rPr lang="en-US" altLang="en-US" sz="1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similar rewards</a:t>
            </a:r>
            <a:r>
              <a:rPr lang="en-US" alt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altLang="en-US" sz="1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80000"/>
              </a:lnSpc>
            </a:pPr>
            <a:r>
              <a:rPr lang="en-US" alt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</a:t>
            </a:r>
            <a:r>
              <a:rPr lang="en-US" altLang="en-US" sz="1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OPENESS</a:t>
            </a:r>
            <a:r>
              <a:rPr lang="en-US" alt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means you encourage a free flow of </a:t>
            </a:r>
            <a:r>
              <a:rPr lang="en-US" altLang="en-US" sz="1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information</a:t>
            </a:r>
            <a:r>
              <a:rPr lang="en-US" alt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within the </a:t>
            </a:r>
            <a:r>
              <a:rPr lang="en-US" altLang="en-US" sz="1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organization</a:t>
            </a:r>
            <a:r>
              <a:rPr lang="en-US" altLang="en-US" sz="1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altLang="en-US" sz="1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80000"/>
              </a:lnSpc>
            </a:pPr>
            <a:r>
              <a:rPr lang="en-US" alt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</a:t>
            </a:r>
            <a:r>
              <a:rPr lang="en-US" altLang="en-US" sz="1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SELF-RESPECT </a:t>
            </a:r>
            <a:r>
              <a:rPr lang="en-US" alt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means that you DO NOT behave in ways that would bring </a:t>
            </a:r>
            <a:r>
              <a:rPr lang="en-US" altLang="en-US" sz="1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discredit upon yourself</a:t>
            </a:r>
            <a:r>
              <a:rPr lang="en-US" alt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the organization which you belong.</a:t>
            </a:r>
            <a:endParaRPr lang="en-US" altLang="en-US" sz="1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80000"/>
              </a:lnSpc>
            </a:pPr>
            <a:r>
              <a:rPr lang="en-US" alt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8. </a:t>
            </a:r>
            <a:r>
              <a:rPr lang="en-US" altLang="en-US" sz="1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HUMILITY</a:t>
            </a:r>
            <a:r>
              <a:rPr lang="en-US" altLang="en-US" sz="1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is the ability to grasp and feel sobered by the awesome task of defending the Constitution of the United States of America.</a:t>
            </a:r>
          </a:p>
        </p:txBody>
      </p:sp>
      <p:sp>
        <p:nvSpPr>
          <p:cNvPr id="310276" name="Rectangle 4">
            <a:extLst>
              <a:ext uri="{FF2B5EF4-FFF2-40B4-BE49-F238E27FC236}">
                <a16:creationId xmlns:a16="http://schemas.microsoft.com/office/drawing/2014/main" id="{8F6B6CAC-3AA2-D412-661A-CEDF6C1ED73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429500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SERVICE-I</a:t>
            </a:r>
            <a: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0278" name="Picture 6">
            <a:extLst>
              <a:ext uri="{FF2B5EF4-FFF2-40B4-BE49-F238E27FC236}">
                <a16:creationId xmlns:a16="http://schemas.microsoft.com/office/drawing/2014/main" id="{B62F5630-792C-D26C-CBE7-6752D704D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43679FD-35DF-9E33-77B1-8FDDC0313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970C048-AF88-056F-15C4-1A7F6F63F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AD195-664D-4020-99F8-8FE853F85EAC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11298" name="Rectangle 2">
            <a:extLst>
              <a:ext uri="{FF2B5EF4-FFF2-40B4-BE49-F238E27FC236}">
                <a16:creationId xmlns:a16="http://schemas.microsoft.com/office/drawing/2014/main" id="{2E7D0863-6A7B-04A6-A529-3604BD0C57F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2438400"/>
            <a:ext cx="8077200" cy="2209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	The second Core Values, ________ ______ _____, simply means that ___________ _____ take precedent over ________  ________.</a:t>
            </a:r>
          </a:p>
        </p:txBody>
      </p:sp>
      <p:sp>
        <p:nvSpPr>
          <p:cNvPr id="311300" name="Rectangle 4">
            <a:extLst>
              <a:ext uri="{FF2B5EF4-FFF2-40B4-BE49-F238E27FC236}">
                <a16:creationId xmlns:a16="http://schemas.microsoft.com/office/drawing/2014/main" id="{B27E017E-61DC-8DF3-495D-CA57010083F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429500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SERVICE-I</a:t>
            </a:r>
            <a: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1302" name="Picture 6">
            <a:extLst>
              <a:ext uri="{FF2B5EF4-FFF2-40B4-BE49-F238E27FC236}">
                <a16:creationId xmlns:a16="http://schemas.microsoft.com/office/drawing/2014/main" id="{56CEB962-893E-824D-4A95-8DABE02633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A78F0E-935A-8DF7-2317-0D5C1C1E0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B3A8856-D81D-AF2B-8F9D-BB57118E0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70610-5D21-4003-820B-D0C7D8405FB7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312322" name="Rectangle 2">
            <a:extLst>
              <a:ext uri="{FF2B5EF4-FFF2-40B4-BE49-F238E27FC236}">
                <a16:creationId xmlns:a16="http://schemas.microsoft.com/office/drawing/2014/main" id="{AB571239-DE4D-95FB-C3DD-4074C47BBC7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2286000"/>
            <a:ext cx="8077200" cy="2209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	The second Core Values,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SERVICE BEFORE SELF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simply means that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professional duties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take precedent over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personal desires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312324" name="Rectangle 4">
            <a:extLst>
              <a:ext uri="{FF2B5EF4-FFF2-40B4-BE49-F238E27FC236}">
                <a16:creationId xmlns:a16="http://schemas.microsoft.com/office/drawing/2014/main" id="{32EF5247-B02D-FE8D-64ED-0A6986B143C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429500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SERVICE-I</a:t>
            </a:r>
            <a: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2326" name="Picture 6">
            <a:extLst>
              <a:ext uri="{FF2B5EF4-FFF2-40B4-BE49-F238E27FC236}">
                <a16:creationId xmlns:a16="http://schemas.microsoft.com/office/drawing/2014/main" id="{1E70022B-FD94-C221-CCCE-7DCED252F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1883F2C-4DA9-D30F-F6B5-CB8B35AE8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BE980B3-79D0-F1EE-5928-A190E92FF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0769-9498-4FAF-B2ED-9A58FD4FFCAA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313346" name="Rectangle 2">
            <a:extLst>
              <a:ext uri="{FF2B5EF4-FFF2-40B4-BE49-F238E27FC236}">
                <a16:creationId xmlns:a16="http://schemas.microsoft.com/office/drawing/2014/main" id="{EE20808B-33D9-AC5C-11E8-737C0E95EDC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6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6.	</a:t>
            </a:r>
            <a:r>
              <a:rPr lang="en-US" altLang="en-US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Service before self is best described by understanding the following SEVEN BEHAVIORS: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(1) _____  _______ - to serve is to do one’s duty, and are most commonly expressed by _____.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(2) ______  ___  ______ - a good leader places the ______ ahead of his/her ________ ________.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(3) Discipline and Self-Control – Professionals cannot indulge in self-pity, ___________, ______,   __________ or defeatism.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(4) _______ - Displays of ______ bring discredit upon yourselves, and the US Air Force Explorers.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(5) ________ - Anyone who allows appetites to drive them to make sexual overtures to ____________, are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   unfit for military service; if found drunk / disorderly, all doubts of _________  _______ are removed.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	(6) Religious toleration – we must remember that religious beliefs are a matter of __________  ________.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(7) Faith in the system – to lose faith (in the system) adopts the view that you know better than those _____ ____ in the chain of command what ______ or _____ ____ be done. Losing</a:t>
            </a:r>
            <a:r>
              <a:rPr lang="en-US" altLang="en-US" sz="16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_____ means placing ____  before ________.</a:t>
            </a:r>
          </a:p>
        </p:txBody>
      </p:sp>
      <p:sp>
        <p:nvSpPr>
          <p:cNvPr id="313348" name="Rectangle 4">
            <a:extLst>
              <a:ext uri="{FF2B5EF4-FFF2-40B4-BE49-F238E27FC236}">
                <a16:creationId xmlns:a16="http://schemas.microsoft.com/office/drawing/2014/main" id="{A1FC9948-779F-863B-0CCB-1EFD93722CA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429500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SERVICE-I</a:t>
            </a:r>
            <a: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3350" name="Picture 6">
            <a:extLst>
              <a:ext uri="{FF2B5EF4-FFF2-40B4-BE49-F238E27FC236}">
                <a16:creationId xmlns:a16="http://schemas.microsoft.com/office/drawing/2014/main" id="{4164B7E5-50DB-5E85-5BFA-1C464F419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E8E13AE-216B-D685-11D9-B5F918ED0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552785B-FD68-5965-9923-C74123DB9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7A42-3710-4A89-9629-982D9A52555B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314370" name="Rectangle 2">
            <a:extLst>
              <a:ext uri="{FF2B5EF4-FFF2-40B4-BE49-F238E27FC236}">
                <a16:creationId xmlns:a16="http://schemas.microsoft.com/office/drawing/2014/main" id="{C4FEE3FF-038C-65DD-6AEC-A2C17B8D647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51054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6.	Service before self is best described by understanding the following SEVEN BEHAVIORS: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(1) </a:t>
            </a:r>
            <a:r>
              <a:rPr lang="en-US" altLang="en-US" sz="1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Rule following</a:t>
            </a: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to serve is to do one’s duty, and are most commonly expressed by rules.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(2) </a:t>
            </a:r>
            <a:r>
              <a:rPr lang="en-US" altLang="en-US" sz="1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Respect for others</a:t>
            </a: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a good leader places the </a:t>
            </a:r>
            <a:r>
              <a:rPr lang="en-US" altLang="en-US" sz="1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troops</a:t>
            </a: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ahead of his/her </a:t>
            </a:r>
            <a:r>
              <a:rPr lang="en-US" altLang="en-US" sz="1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personal comfort</a:t>
            </a: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(3) Discipline and Self-Control – Professionals cannot indulge in self-pity, </a:t>
            </a:r>
            <a:r>
              <a:rPr lang="en-US" altLang="en-US" sz="1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discouragement, anger,</a:t>
            </a: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1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frustration,</a:t>
            </a: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or defeatism.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(4) </a:t>
            </a:r>
            <a:r>
              <a:rPr lang="en-US" altLang="en-US" sz="1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Anger -</a:t>
            </a: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Displays of </a:t>
            </a:r>
            <a:r>
              <a:rPr lang="en-US" altLang="en-US" sz="1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anger</a:t>
            </a: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bring discredit upon yourselves, and the US Air Force Explorers.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(5) </a:t>
            </a:r>
            <a:r>
              <a:rPr lang="en-US" altLang="en-US" sz="1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Appetites</a:t>
            </a: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Anyone who allows appetites to drive them to make sexual overtures to </a:t>
            </a:r>
            <a:r>
              <a:rPr lang="en-US" altLang="en-US" sz="1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subordinates</a:t>
            </a: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are unfit for military service; if found drunk / disorderly, all doubts of </a:t>
            </a:r>
            <a:r>
              <a:rPr lang="en-US" altLang="en-US" sz="1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individual fitness</a:t>
            </a: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are removed.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	(6) Religious toleration – we must remember that religious beliefs are a matter of </a:t>
            </a:r>
            <a:r>
              <a:rPr lang="en-US" altLang="en-US" sz="1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individual choice.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4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(7) Faith in the system – to lose faith (in the system) adopts the view that you know better than those </a:t>
            </a:r>
            <a:r>
              <a:rPr lang="en-US" altLang="en-US" sz="1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above you</a:t>
            </a: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 the chain of command what </a:t>
            </a:r>
            <a:r>
              <a:rPr lang="en-US" altLang="en-US" sz="1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should or should</a:t>
            </a: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not be done. Losing </a:t>
            </a:r>
            <a:r>
              <a:rPr lang="en-US" altLang="en-US" sz="1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faith</a:t>
            </a: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means placing</a:t>
            </a:r>
            <a:r>
              <a:rPr lang="en-US" altLang="en-US" sz="1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self</a:t>
            </a: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before </a:t>
            </a:r>
            <a:r>
              <a:rPr lang="en-US" altLang="en-US" sz="1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others</a:t>
            </a:r>
            <a:r>
              <a:rPr lang="en-US" altLang="en-US" sz="1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 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1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  <p:sp>
        <p:nvSpPr>
          <p:cNvPr id="314372" name="Rectangle 4">
            <a:extLst>
              <a:ext uri="{FF2B5EF4-FFF2-40B4-BE49-F238E27FC236}">
                <a16:creationId xmlns:a16="http://schemas.microsoft.com/office/drawing/2014/main" id="{9BA32B46-B169-B03F-C0F2-EBEE4EC2D95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429500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SERVICE-I</a:t>
            </a:r>
            <a: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4374" name="Picture 6">
            <a:extLst>
              <a:ext uri="{FF2B5EF4-FFF2-40B4-BE49-F238E27FC236}">
                <a16:creationId xmlns:a16="http://schemas.microsoft.com/office/drawing/2014/main" id="{BEF86F22-7DDA-500F-8282-838F65B1C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6FD7EE7-6114-F1A4-D6ED-699C2B249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D27D3B2-E3DC-23DC-7DBE-3E1251737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C38A-D013-4228-8025-63CD17E5316A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315394" name="Rectangle 2">
            <a:extLst>
              <a:ext uri="{FF2B5EF4-FFF2-40B4-BE49-F238E27FC236}">
                <a16:creationId xmlns:a16="http://schemas.microsoft.com/office/drawing/2014/main" id="{49413F00-FDBB-A061-DA55-22997290327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	The third Core Value, ________  __ ___  __  __, directs us to develop a sustained passion for continual improvement and innovation that will propel the Air Force &amp; Air Force Explorers into a long-term, upward spiral of ___________ and ________.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5396" name="Rectangle 4">
            <a:extLst>
              <a:ext uri="{FF2B5EF4-FFF2-40B4-BE49-F238E27FC236}">
                <a16:creationId xmlns:a16="http://schemas.microsoft.com/office/drawing/2014/main" id="{E86662FE-ADCD-850D-E9EB-9CDE5B697BB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429500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SERVICE-I</a:t>
            </a:r>
            <a: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5398" name="Picture 6">
            <a:extLst>
              <a:ext uri="{FF2B5EF4-FFF2-40B4-BE49-F238E27FC236}">
                <a16:creationId xmlns:a16="http://schemas.microsoft.com/office/drawing/2014/main" id="{64942D69-376A-19DB-ACA3-00534F70B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1505542-7505-4387-197A-1A2E2DAEA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549BBCA-6C73-9475-F142-5DEE7A8E2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D866-7E5A-4851-BCB3-C4F514A110B7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316418" name="Rectangle 2">
            <a:extLst>
              <a:ext uri="{FF2B5EF4-FFF2-40B4-BE49-F238E27FC236}">
                <a16:creationId xmlns:a16="http://schemas.microsoft.com/office/drawing/2014/main" id="{7F27B1EB-35A9-88C1-586F-A91521C3F9C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	The third Core Value,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EXCELLENCE IN ALL WE DO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directs us to develop a sustained passion for continual improvement and innovation that will propel the Air Force &amp; Air Force Explorers into a long-term, upward spiral of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accomplishment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performance.	</a:t>
            </a:r>
          </a:p>
        </p:txBody>
      </p:sp>
      <p:sp>
        <p:nvSpPr>
          <p:cNvPr id="316420" name="Rectangle 4">
            <a:extLst>
              <a:ext uri="{FF2B5EF4-FFF2-40B4-BE49-F238E27FC236}">
                <a16:creationId xmlns:a16="http://schemas.microsoft.com/office/drawing/2014/main" id="{FC8327B5-4732-45DB-5E2F-29315EB2332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429500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SERVICE-I</a:t>
            </a:r>
            <a: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6422" name="Picture 6">
            <a:extLst>
              <a:ext uri="{FF2B5EF4-FFF2-40B4-BE49-F238E27FC236}">
                <a16:creationId xmlns:a16="http://schemas.microsoft.com/office/drawing/2014/main" id="{214893DC-AD42-0C6E-888C-2F88BADF8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992AE75-5D94-378B-3056-5F5708170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429741E-E320-43C2-F16D-E5C8D99D1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5EA3-5DD2-48A0-9986-228AF587919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35522" name="Rectangle 2">
            <a:extLst>
              <a:ext uri="{FF2B5EF4-FFF2-40B4-BE49-F238E27FC236}">
                <a16:creationId xmlns:a16="http://schemas.microsoft.com/office/drawing/2014/main" id="{9E23F31C-DA44-21E8-E297-E1B960E9CBA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 CORE VALUES EXIST?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They are more than minimum standards.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Remind us what it takes to get mission done.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Inspire us to our very best at all times.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Common bond among all comrades in arms.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They are the glue that unifies the force.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Ties us to the great warriors and public servants of the past.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24" name="Rectangle 4">
            <a:extLst>
              <a:ext uri="{FF2B5EF4-FFF2-40B4-BE49-F238E27FC236}">
                <a16:creationId xmlns:a16="http://schemas.microsoft.com/office/drawing/2014/main" id="{8E07BABF-C1EA-7E7C-26CA-F627E5C8D3A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24000" y="304800"/>
            <a:ext cx="74676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THE CODE OF AIR FORCE SERVICE-I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AIR FORCE CORE VALUES</a:t>
            </a:r>
          </a:p>
        </p:txBody>
      </p:sp>
      <p:pic>
        <p:nvPicPr>
          <p:cNvPr id="235526" name="Picture 6">
            <a:extLst>
              <a:ext uri="{FF2B5EF4-FFF2-40B4-BE49-F238E27FC236}">
                <a16:creationId xmlns:a16="http://schemas.microsoft.com/office/drawing/2014/main" id="{9B27967F-EAD7-01C0-E088-57B51FD9D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5BE011F-402F-6A45-F8A7-CACCA8E83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B5807E7-197E-5428-505C-1D99A39A8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80028-5DF3-4C72-B626-2DADCD32D477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317442" name="Rectangle 2">
            <a:extLst>
              <a:ext uri="{FF2B5EF4-FFF2-40B4-BE49-F238E27FC236}">
                <a16:creationId xmlns:a16="http://schemas.microsoft.com/office/drawing/2014/main" id="{3C4B0AD6-D570-28AF-2418-3BD1EF8FB14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8.	The third core value means providing ____________ in our __________ &amp; ________; it means personal excellence, as well as ______________ excellence.	</a:t>
            </a:r>
          </a:p>
        </p:txBody>
      </p:sp>
      <p:sp>
        <p:nvSpPr>
          <p:cNvPr id="317444" name="Rectangle 4">
            <a:extLst>
              <a:ext uri="{FF2B5EF4-FFF2-40B4-BE49-F238E27FC236}">
                <a16:creationId xmlns:a16="http://schemas.microsoft.com/office/drawing/2014/main" id="{F881944C-7FE5-BC86-09EA-625A3200C4E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429500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SERVICE-I</a:t>
            </a:r>
            <a: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7446" name="Picture 6">
            <a:extLst>
              <a:ext uri="{FF2B5EF4-FFF2-40B4-BE49-F238E27FC236}">
                <a16:creationId xmlns:a16="http://schemas.microsoft.com/office/drawing/2014/main" id="{4938AF70-AFA1-21E2-5BF6-31922A6B7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6124023-F3D3-C935-54E7-1E596F5B1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73E0E7F-B934-1E7F-31E9-3C66DF276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B7EB-2D4D-45EC-81AB-56D15395CD35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318466" name="Rectangle 2">
            <a:extLst>
              <a:ext uri="{FF2B5EF4-FFF2-40B4-BE49-F238E27FC236}">
                <a16:creationId xmlns:a16="http://schemas.microsoft.com/office/drawing/2014/main" id="{9684BBE5-B5D0-1BC1-7E17-6C97BCD214D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8.	The third core value means providing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excellence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 our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Products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&amp;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Services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 it means personal excellence, as well as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community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excellence.</a:t>
            </a:r>
          </a:p>
        </p:txBody>
      </p:sp>
      <p:sp>
        <p:nvSpPr>
          <p:cNvPr id="318468" name="Rectangle 4">
            <a:extLst>
              <a:ext uri="{FF2B5EF4-FFF2-40B4-BE49-F238E27FC236}">
                <a16:creationId xmlns:a16="http://schemas.microsoft.com/office/drawing/2014/main" id="{40288650-4012-0FE5-7446-4A4ECC70E81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429500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SERVICE-I</a:t>
            </a:r>
            <a: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8470" name="Picture 6">
            <a:extLst>
              <a:ext uri="{FF2B5EF4-FFF2-40B4-BE49-F238E27FC236}">
                <a16:creationId xmlns:a16="http://schemas.microsoft.com/office/drawing/2014/main" id="{E82F8134-A56F-C91B-31A8-080BDB6C4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3679E10-D7A4-5FFF-6414-C8711CDDF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9E7DF78-6286-4509-280F-88E000BBE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792D6-77C1-4E2D-B891-A519EFD04CAA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319490" name="Rectangle 2">
            <a:extLst>
              <a:ext uri="{FF2B5EF4-FFF2-40B4-BE49-F238E27FC236}">
                <a16:creationId xmlns:a16="http://schemas.microsoft.com/office/drawing/2014/main" id="{E87FEB26-A57D-9007-8496-A280A602989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9. Product &amp; service excellence means focusing on providing services and generating products that fully responds to _________ __________ and anticipate customer _____. Personal excellence means that we must seek out and complete: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(1) _________ _________ _________,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(2) stay in _________ &amp; ______ shape, and (3) continue to refresh our _______________ background	</a:t>
            </a:r>
          </a:p>
        </p:txBody>
      </p:sp>
      <p:sp>
        <p:nvSpPr>
          <p:cNvPr id="319492" name="Rectangle 4">
            <a:extLst>
              <a:ext uri="{FF2B5EF4-FFF2-40B4-BE49-F238E27FC236}">
                <a16:creationId xmlns:a16="http://schemas.microsoft.com/office/drawing/2014/main" id="{374D1022-7379-29A1-781B-41EDEB013CB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429500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SERVICE-I</a:t>
            </a:r>
            <a: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19494" name="Picture 6">
            <a:extLst>
              <a:ext uri="{FF2B5EF4-FFF2-40B4-BE49-F238E27FC236}">
                <a16:creationId xmlns:a16="http://schemas.microsoft.com/office/drawing/2014/main" id="{DA5AE8E4-AC14-D565-48F3-554D13FD1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F1F787D-9385-6245-A327-30ADE1C5C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7268641-B301-3AC4-20FD-740C876B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411E-D5BA-4146-B924-FEC983999A5A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320514" name="Rectangle 2">
            <a:extLst>
              <a:ext uri="{FF2B5EF4-FFF2-40B4-BE49-F238E27FC236}">
                <a16:creationId xmlns:a16="http://schemas.microsoft.com/office/drawing/2014/main" id="{526022C1-EE1C-BB01-2471-77E3B9FB611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9.   Product &amp; service excellence means focusing on providing services, and generating products that fully responds to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customer wants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anticipate customer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needs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Personal excellence means that we must seek out and complete: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(1)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Professional Military Education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(2) stay in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physical &amp; mental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shape, and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(3) continue to refresh our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educational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background	</a:t>
            </a:r>
          </a:p>
        </p:txBody>
      </p:sp>
      <p:sp>
        <p:nvSpPr>
          <p:cNvPr id="320516" name="Rectangle 4">
            <a:extLst>
              <a:ext uri="{FF2B5EF4-FFF2-40B4-BE49-F238E27FC236}">
                <a16:creationId xmlns:a16="http://schemas.microsoft.com/office/drawing/2014/main" id="{7F9447A3-9CD9-00DA-24BD-7363A80FF74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429500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SERVICE-I</a:t>
            </a:r>
            <a: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20518" name="Picture 6">
            <a:extLst>
              <a:ext uri="{FF2B5EF4-FFF2-40B4-BE49-F238E27FC236}">
                <a16:creationId xmlns:a16="http://schemas.microsoft.com/office/drawing/2014/main" id="{5AF074C3-D877-BB81-63E5-62585D798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EA62C8E-0B22-E384-5DA4-EE467E66B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D2F91F6-1E14-9E0E-254C-0FAA0AF5D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1A03-19E1-435A-8D46-C734D882CBB7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321538" name="Rectangle 2">
            <a:extLst>
              <a:ext uri="{FF2B5EF4-FFF2-40B4-BE49-F238E27FC236}">
                <a16:creationId xmlns:a16="http://schemas.microsoft.com/office/drawing/2014/main" id="{BBFB3868-131A-FBAF-978F-252897D05CF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10. Why these specific core values are our AF Code of service include these 4 reasons: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(1) They tell us the _____ of _______ to the Air Force itself.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(2) They point to what is universal and unchanging in the ________ ___  ______.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(3) They help us get a fix on the _______  _______ of the organization.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(4) They serve as beacons to keep us on the path of correct ___________  __________.</a:t>
            </a:r>
          </a:p>
        </p:txBody>
      </p:sp>
      <p:sp>
        <p:nvSpPr>
          <p:cNvPr id="321540" name="Rectangle 4">
            <a:extLst>
              <a:ext uri="{FF2B5EF4-FFF2-40B4-BE49-F238E27FC236}">
                <a16:creationId xmlns:a16="http://schemas.microsoft.com/office/drawing/2014/main" id="{E74ED125-C8FA-60DC-890D-B51B6D1D98B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429500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SERVICE-I</a:t>
            </a:r>
            <a: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21542" name="Picture 6">
            <a:extLst>
              <a:ext uri="{FF2B5EF4-FFF2-40B4-BE49-F238E27FC236}">
                <a16:creationId xmlns:a16="http://schemas.microsoft.com/office/drawing/2014/main" id="{7DDBBABD-F663-1680-274F-E60343633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64806BB-E99D-0229-7103-F8D5B9BBA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95DA661-92AF-0C39-1BE1-8E8B38594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1274-C472-42EF-8430-1F1636A62779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322562" name="Rectangle 2">
            <a:extLst>
              <a:ext uri="{FF2B5EF4-FFF2-40B4-BE49-F238E27FC236}">
                <a16:creationId xmlns:a16="http://schemas.microsoft.com/office/drawing/2014/main" id="{06110C10-8165-7FA0-C7C9-23017396E05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10. Why these specific core values are our AF Code of service include these 4 reasons: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(1) They tell us the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price of admission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the Air Force itself.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(2) They point to what is universal and unchanging in the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profession or arms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(3) They help us get a fix on the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ethical climate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the organization.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(4) They serve as beacons to keep us on the path of correct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professional conduct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322564" name="Rectangle 4">
            <a:extLst>
              <a:ext uri="{FF2B5EF4-FFF2-40B4-BE49-F238E27FC236}">
                <a16:creationId xmlns:a16="http://schemas.microsoft.com/office/drawing/2014/main" id="{C424E03D-32C7-F09A-305B-E9F50A46ED0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429500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THE CODE OF AIR FORCE SERVICE-I</a:t>
            </a:r>
            <a: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22566" name="Picture 6">
            <a:extLst>
              <a:ext uri="{FF2B5EF4-FFF2-40B4-BE49-F238E27FC236}">
                <a16:creationId xmlns:a16="http://schemas.microsoft.com/office/drawing/2014/main" id="{01AAFFB1-3BF3-EEDF-8111-01F9C7652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60D5669-7BFA-B8DB-70A6-04C3A99FE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EBF30D6-D6D4-BDB4-3ED2-F808B2B6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B2A60-1FDF-4385-883B-05B54D079C48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339970" name="Rectangle 2">
            <a:extLst>
              <a:ext uri="{FF2B5EF4-FFF2-40B4-BE49-F238E27FC236}">
                <a16:creationId xmlns:a16="http://schemas.microsoft.com/office/drawing/2014/main" id="{AFD0D9E5-F463-863B-B14E-3D69B427873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143000" y="2133600"/>
            <a:ext cx="7162800" cy="2667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NEXT WEEK:</a:t>
            </a:r>
          </a:p>
          <a:p>
            <a:pPr marL="609600" indent="-609600"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10  - QUESTION QUIZ ON:</a:t>
            </a:r>
          </a:p>
          <a:p>
            <a:pPr marL="609600" indent="-609600" algn="ctr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‘Code of Air Force Conduct – Part 1’</a:t>
            </a:r>
          </a:p>
        </p:txBody>
      </p:sp>
      <p:sp>
        <p:nvSpPr>
          <p:cNvPr id="339972" name="Rectangle 4">
            <a:extLst>
              <a:ext uri="{FF2B5EF4-FFF2-40B4-BE49-F238E27FC236}">
                <a16:creationId xmlns:a16="http://schemas.microsoft.com/office/drawing/2014/main" id="{01F40A2E-F34A-91E6-615D-001D3FD3095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THE PROFESSIONAL OFFICER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39975" name="Picture 7">
            <a:extLst>
              <a:ext uri="{FF2B5EF4-FFF2-40B4-BE49-F238E27FC236}">
                <a16:creationId xmlns:a16="http://schemas.microsoft.com/office/drawing/2014/main" id="{5F328E21-CC70-BDA2-9A28-961EB2371F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69821F22-7FF8-8960-560D-83003A69D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id="{785DC947-02BE-30FE-0885-73CCB27F1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9B38-BF61-42E6-8503-7C97ABD00FB3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285700" name="Rectangle 4">
            <a:extLst>
              <a:ext uri="{FF2B5EF4-FFF2-40B4-BE49-F238E27FC236}">
                <a16:creationId xmlns:a16="http://schemas.microsoft.com/office/drawing/2014/main" id="{B69F9804-AB5E-7664-EB09-FCEE68C9B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209800"/>
            <a:ext cx="6553200" cy="4114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lvl="1"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chemeClr val="bg1"/>
                </a:solidFill>
              </a:rPr>
              <a:t>        END </a:t>
            </a:r>
          </a:p>
          <a:p>
            <a:pPr lvl="1"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chemeClr val="bg1"/>
                </a:solidFill>
              </a:rPr>
              <a:t>         Of</a:t>
            </a:r>
          </a:p>
          <a:p>
            <a:pPr lvl="1" algn="ctr"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chemeClr val="bg1"/>
                </a:solidFill>
              </a:rPr>
              <a:t>COURSE</a:t>
            </a:r>
          </a:p>
        </p:txBody>
      </p:sp>
      <p:sp>
        <p:nvSpPr>
          <p:cNvPr id="285704" name="Rectangle 8">
            <a:extLst>
              <a:ext uri="{FF2B5EF4-FFF2-40B4-BE49-F238E27FC236}">
                <a16:creationId xmlns:a16="http://schemas.microsoft.com/office/drawing/2014/main" id="{D45AB110-0EA4-652C-9688-DA82EA7C549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133600" y="609600"/>
            <a:ext cx="6858000" cy="6096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CODE OF AIR FORCE SERVICE-I</a:t>
            </a:r>
          </a:p>
        </p:txBody>
      </p:sp>
      <p:pic>
        <p:nvPicPr>
          <p:cNvPr id="285705" name="Picture 9">
            <a:extLst>
              <a:ext uri="{FF2B5EF4-FFF2-40B4-BE49-F238E27FC236}">
                <a16:creationId xmlns:a16="http://schemas.microsoft.com/office/drawing/2014/main" id="{B40138D1-D177-F2FD-51C1-1FFD7CD74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6990997-896C-4E06-07C9-7B63937DE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108B7D2-7B0D-B565-3FDB-99839190C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DA3B-A1C8-4320-BAD5-D6BAF8E8F98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40642" name="Rectangle 2">
            <a:extLst>
              <a:ext uri="{FF2B5EF4-FFF2-40B4-BE49-F238E27FC236}">
                <a16:creationId xmlns:a16="http://schemas.microsoft.com/office/drawing/2014/main" id="{F4AAFA36-22EA-B521-1D00-3D551982CBB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922463"/>
            <a:ext cx="8539163" cy="4094162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WHAT ARE THE CORE VALUES?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36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1. INTEGRITY FIRST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1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36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2. SERVICE BEFORE SELF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12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36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3. EXCELLENCE IN ALL WE DO</a:t>
            </a:r>
          </a:p>
        </p:txBody>
      </p:sp>
      <p:sp>
        <p:nvSpPr>
          <p:cNvPr id="240646" name="Rectangle 6">
            <a:extLst>
              <a:ext uri="{FF2B5EF4-FFF2-40B4-BE49-F238E27FC236}">
                <a16:creationId xmlns:a16="http://schemas.microsoft.com/office/drawing/2014/main" id="{42D884CD-8898-9BBF-4432-4AE59FAFEF6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 THE CODE OF AIR FORCE SERVICE-I</a:t>
            </a:r>
            <a:br>
              <a:rPr lang="en-US" altLang="en-US" sz="2800">
                <a:latin typeface="Arial Black" panose="020B0A04020102020204" pitchFamily="34" charset="0"/>
              </a:rPr>
            </a:br>
            <a:r>
              <a:rPr lang="en-US" altLang="en-US" sz="2800">
                <a:latin typeface="Arial Black" panose="020B0A04020102020204" pitchFamily="34" charset="0"/>
              </a:rPr>
              <a:t>   </a:t>
            </a:r>
            <a:r>
              <a:rPr lang="en-US" altLang="en-US" sz="2000" b="1">
                <a:solidFill>
                  <a:srgbClr val="CC0000"/>
                </a:solidFill>
              </a:rPr>
              <a:t>1. AIR FORCE CORE VALUES</a:t>
            </a:r>
          </a:p>
        </p:txBody>
      </p:sp>
      <p:pic>
        <p:nvPicPr>
          <p:cNvPr id="240648" name="Picture 8">
            <a:extLst>
              <a:ext uri="{FF2B5EF4-FFF2-40B4-BE49-F238E27FC236}">
                <a16:creationId xmlns:a16="http://schemas.microsoft.com/office/drawing/2014/main" id="{8E8DE316-7407-C6A2-1998-9BAB5148B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FB73EDE-8309-ECDE-1F49-43DB1E8D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AF76C83-5E3F-42D2-1FFF-EE79903F6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3223-0B2D-44E0-9377-08CEAC17C2F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41666" name="Rectangle 2">
            <a:extLst>
              <a:ext uri="{FF2B5EF4-FFF2-40B4-BE49-F238E27FC236}">
                <a16:creationId xmlns:a16="http://schemas.microsoft.com/office/drawing/2014/main" id="{B2E0A0B4-A5BD-ECCA-4C8C-7B79A944DB8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7244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</a:t>
            </a:r>
            <a:r>
              <a:rPr lang="en-US" altLang="en-US" sz="2800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INTEGRITY FIRST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is “Integrity?”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character trait</a:t>
            </a: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Willingness to </a:t>
            </a:r>
            <a:r>
              <a:rPr lang="en-US" altLang="en-US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 what is right WHEN NO ONE IS  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LOOKING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moral compass, the inner voice, the voice of self-control.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basis for the trust that is imperative in today’s military.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person with Integrity =is one who is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capable of controlling impulses and appetites.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Integrity as a concept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also </a:t>
            </a: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covers several other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MORAL TRAITS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“indispensable” to national service.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sz="2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1670" name="Rectangle 6">
            <a:extLst>
              <a:ext uri="{FF2B5EF4-FFF2-40B4-BE49-F238E27FC236}">
                <a16:creationId xmlns:a16="http://schemas.microsoft.com/office/drawing/2014/main" id="{1B532785-B646-2C53-B833-DF8D2F633EDC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 THE CODE OF AIR FORCE SERVICE-I</a:t>
            </a:r>
            <a:br>
              <a:rPr lang="en-US" altLang="en-US" sz="2800">
                <a:latin typeface="Arial Black" panose="020B0A04020102020204" pitchFamily="34" charset="0"/>
              </a:rPr>
            </a:br>
            <a:r>
              <a:rPr lang="en-US" altLang="en-US" sz="2800">
                <a:latin typeface="Arial Black" panose="020B0A04020102020204" pitchFamily="34" charset="0"/>
              </a:rPr>
              <a:t>   </a:t>
            </a:r>
            <a:r>
              <a:rPr lang="en-US" altLang="en-US" sz="2000" b="1">
                <a:solidFill>
                  <a:srgbClr val="CC0000"/>
                </a:solidFill>
              </a:rPr>
              <a:t>1. AIR FORCE CORE VALUES</a:t>
            </a:r>
          </a:p>
        </p:txBody>
      </p:sp>
      <p:pic>
        <p:nvPicPr>
          <p:cNvPr id="241672" name="Picture 8">
            <a:extLst>
              <a:ext uri="{FF2B5EF4-FFF2-40B4-BE49-F238E27FC236}">
                <a16:creationId xmlns:a16="http://schemas.microsoft.com/office/drawing/2014/main" id="{B9E4A5A6-643E-BA51-395D-90F9D0A30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2913F3F-3FAF-995A-D418-8E5D5CFFA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ED9CEFF-8044-3729-0EF2-3FB8A77A7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273B-623E-4573-BBA8-1CD715CD4F3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42690" name="Rectangle 2">
            <a:extLst>
              <a:ext uri="{FF2B5EF4-FFF2-40B4-BE49-F238E27FC236}">
                <a16:creationId xmlns:a16="http://schemas.microsoft.com/office/drawing/2014/main" id="{28E0851F-7B5C-D4CF-7848-E4438E16E9B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447800"/>
            <a:ext cx="8228012" cy="4953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</a:t>
            </a:r>
            <a:r>
              <a:rPr lang="en-US" altLang="en-US" sz="2800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INTEGRITY (includes other Moral Traits)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32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Courage</a:t>
            </a:r>
            <a:r>
              <a:rPr lang="en-US" altLang="en-US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n-US" altLang="en-US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One who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possesses moral courage… does what is right </a:t>
            </a:r>
            <a:r>
              <a:rPr lang="en-US" altLang="en-US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even if the personal cost is high.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Having to study, instead of hangin’ w/out-Friends.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Keeping in shape, on your own time.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Honesty</a:t>
            </a: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 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 the “Hallmark” of the military professional, </a:t>
            </a:r>
            <a:r>
              <a:rPr lang="en-US" altLang="en-US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word must be our bond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Lying is never tolerated.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We are always placed above civilians.</a:t>
            </a:r>
          </a:p>
        </p:txBody>
      </p:sp>
      <p:sp>
        <p:nvSpPr>
          <p:cNvPr id="242694" name="Rectangle 6">
            <a:extLst>
              <a:ext uri="{FF2B5EF4-FFF2-40B4-BE49-F238E27FC236}">
                <a16:creationId xmlns:a16="http://schemas.microsoft.com/office/drawing/2014/main" id="{EFB6D834-C571-0CE9-B7FA-C8712056111A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 THE CODE OF AIR FORCE SERVICE-I</a:t>
            </a:r>
            <a:br>
              <a:rPr lang="en-US" altLang="en-US" sz="2800">
                <a:latin typeface="Arial Black" panose="020B0A04020102020204" pitchFamily="34" charset="0"/>
              </a:rPr>
            </a:br>
            <a:r>
              <a:rPr lang="en-US" altLang="en-US" sz="2800">
                <a:latin typeface="Arial Black" panose="020B0A04020102020204" pitchFamily="34" charset="0"/>
              </a:rPr>
              <a:t>   </a:t>
            </a:r>
            <a:r>
              <a:rPr lang="en-US" altLang="en-US" sz="2000" b="1">
                <a:solidFill>
                  <a:srgbClr val="CC0000"/>
                </a:solidFill>
              </a:rPr>
              <a:t>1. AIR FORCE CORE VALUES</a:t>
            </a:r>
          </a:p>
        </p:txBody>
      </p:sp>
      <p:pic>
        <p:nvPicPr>
          <p:cNvPr id="242696" name="Picture 8">
            <a:extLst>
              <a:ext uri="{FF2B5EF4-FFF2-40B4-BE49-F238E27FC236}">
                <a16:creationId xmlns:a16="http://schemas.microsoft.com/office/drawing/2014/main" id="{1A46E1B2-2F8C-E479-817C-979A67DEB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8772184-D954-196D-3316-CE4328D36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722498D-A110-3AF5-0500-ED450CF44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36A1-15A5-45A9-BB82-28324DCB93A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36898" name="Rectangle 2">
            <a:extLst>
              <a:ext uri="{FF2B5EF4-FFF2-40B4-BE49-F238E27FC236}">
                <a16:creationId xmlns:a16="http://schemas.microsoft.com/office/drawing/2014/main" id="{3CBAA8B6-1E66-38E1-A6B5-94B873292B9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447800"/>
            <a:ext cx="8228012" cy="4953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</a:t>
            </a:r>
            <a:r>
              <a:rPr lang="en-US" altLang="en-US" sz="2800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INTEGRITY (includes other Moral Traits)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Responsibility</a:t>
            </a:r>
            <a:r>
              <a:rPr lang="en-US" altLang="en-US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</a:t>
            </a:r>
            <a:r>
              <a:rPr lang="en-US" altLang="en-US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acknowledges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his or her duties and </a:t>
            </a:r>
            <a:r>
              <a:rPr lang="en-US" altLang="en-US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accordingly.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Acknowledges = “Yes Sir” &amp; proceed with task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Completes task as defined by Reg. or Instruction.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Accountability</a:t>
            </a:r>
            <a:r>
              <a:rPr lang="en-US" altLang="en-US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n-US" altLang="en-US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shifting the blame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others or take credit for the work of others.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If completing task with someone, and not finished...???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Acknowledging who helped you.</a:t>
            </a:r>
            <a:endParaRPr lang="en-US" alt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6900" name="Rectangle 4">
            <a:extLst>
              <a:ext uri="{FF2B5EF4-FFF2-40B4-BE49-F238E27FC236}">
                <a16:creationId xmlns:a16="http://schemas.microsoft.com/office/drawing/2014/main" id="{9E286571-03CF-D2AD-C839-791516DFCEDB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 THE CODE OF AIR FORCE SERVICE-I</a:t>
            </a:r>
            <a:br>
              <a:rPr lang="en-US" altLang="en-US" sz="2800">
                <a:latin typeface="Arial Black" panose="020B0A04020102020204" pitchFamily="34" charset="0"/>
              </a:rPr>
            </a:br>
            <a:r>
              <a:rPr lang="en-US" altLang="en-US" sz="2800">
                <a:latin typeface="Arial Black" panose="020B0A04020102020204" pitchFamily="34" charset="0"/>
              </a:rPr>
              <a:t>   </a:t>
            </a:r>
            <a:r>
              <a:rPr lang="en-US" altLang="en-US" sz="2000" b="1">
                <a:solidFill>
                  <a:srgbClr val="CC0000"/>
                </a:solidFill>
              </a:rPr>
              <a:t>1. AIR FORCE CORE VALUES</a:t>
            </a:r>
          </a:p>
        </p:txBody>
      </p:sp>
      <p:pic>
        <p:nvPicPr>
          <p:cNvPr id="336902" name="Picture 6">
            <a:extLst>
              <a:ext uri="{FF2B5EF4-FFF2-40B4-BE49-F238E27FC236}">
                <a16:creationId xmlns:a16="http://schemas.microsoft.com/office/drawing/2014/main" id="{C7B71320-6094-A070-A957-9CBE6A893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C19CB21-68B8-A0A8-A8D7-5DF86EBF8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February, 2012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6D76050-1FDA-20E2-7D43-7266BE586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B2B5-E0EC-4698-AFD2-2C87E8AD93C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43714" name="Rectangle 2">
            <a:extLst>
              <a:ext uri="{FF2B5EF4-FFF2-40B4-BE49-F238E27FC236}">
                <a16:creationId xmlns:a16="http://schemas.microsoft.com/office/drawing/2014/main" id="{14D20E48-8591-C9E7-A454-1A8CE0E3B63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</a:t>
            </a:r>
            <a:r>
              <a:rPr lang="en-US" altLang="en-US" sz="2800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INTEGRITY (includes other Moral Traits)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Justice</a:t>
            </a:r>
            <a:r>
              <a:rPr lang="en-US" altLang="en-US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Those who do </a:t>
            </a:r>
            <a:r>
              <a:rPr lang="en-US" altLang="en-US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similar things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must get </a:t>
            </a:r>
            <a:r>
              <a:rPr lang="en-US" altLang="en-US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similar rewards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All promotion requirements same for all..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As well as punishments… 341’s.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Openness</a:t>
            </a:r>
            <a:r>
              <a:rPr lang="en-US" altLang="en-US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Means you encourage a </a:t>
            </a:r>
            <a:r>
              <a:rPr lang="en-US" altLang="en-US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free flow of information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within the organization.</a:t>
            </a: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showing favoritism…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243718" name="Rectangle 6">
            <a:extLst>
              <a:ext uri="{FF2B5EF4-FFF2-40B4-BE49-F238E27FC236}">
                <a16:creationId xmlns:a16="http://schemas.microsoft.com/office/drawing/2014/main" id="{1025518E-5C48-5217-7F39-432E760CE8A4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0" y="304800"/>
            <a:ext cx="7467600" cy="9223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 THE CODE OF AIR FORCE SERVICE-I</a:t>
            </a:r>
            <a:br>
              <a:rPr lang="en-US" altLang="en-US" sz="2800">
                <a:latin typeface="Arial Black" panose="020B0A04020102020204" pitchFamily="34" charset="0"/>
              </a:rPr>
            </a:br>
            <a:r>
              <a:rPr lang="en-US" altLang="en-US" sz="2800">
                <a:latin typeface="Arial Black" panose="020B0A04020102020204" pitchFamily="34" charset="0"/>
              </a:rPr>
              <a:t>   </a:t>
            </a:r>
            <a:r>
              <a:rPr lang="en-US" altLang="en-US" sz="2000" b="1">
                <a:solidFill>
                  <a:srgbClr val="CC0000"/>
                </a:solidFill>
              </a:rPr>
              <a:t>1. AIR FORCE CORE VALUES</a:t>
            </a:r>
          </a:p>
        </p:txBody>
      </p:sp>
      <p:pic>
        <p:nvPicPr>
          <p:cNvPr id="243720" name="Picture 8">
            <a:extLst>
              <a:ext uri="{FF2B5EF4-FFF2-40B4-BE49-F238E27FC236}">
                <a16:creationId xmlns:a16="http://schemas.microsoft.com/office/drawing/2014/main" id="{C9A84DEE-6C8B-207E-3361-9422BA740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3628</TotalTime>
  <Words>3837</Words>
  <Application>Microsoft Office PowerPoint</Application>
  <PresentationFormat>On-screen Show (4:3)</PresentationFormat>
  <Paragraphs>398</Paragraphs>
  <Slides>47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Times New Roman</vt:lpstr>
      <vt:lpstr>Arial</vt:lpstr>
      <vt:lpstr>Wingdings</vt:lpstr>
      <vt:lpstr>Arial Black</vt:lpstr>
      <vt:lpstr>Clouds</vt:lpstr>
      <vt:lpstr>PowerPoint Presentation</vt:lpstr>
      <vt:lpstr>THE CODE OF AIR FORCE SERVICE-1</vt:lpstr>
      <vt:lpstr>PowerPoint Presentation</vt:lpstr>
      <vt:lpstr> THE CODE OF AIR FORCE SERVICE-I    1. AIR FORCE CORE VALUES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THE CODE OF AIR FORCE SERVICE-I        2. PURPOSE OF CORE VALUES</vt:lpstr>
      <vt:lpstr>PowerPoint Presentation</vt:lpstr>
      <vt:lpstr> THE CODE OF AIR FORCE SERVICE-I               3. CORE VALUES STRATEGY </vt:lpstr>
      <vt:lpstr>PowerPoint Presentation</vt:lpstr>
      <vt:lpstr>PowerPoint Presentation</vt:lpstr>
      <vt:lpstr>PowerPoint Presentation</vt:lpstr>
      <vt:lpstr>PowerPoint Presentation</vt:lpstr>
      <vt:lpstr>THE CODE OF AIR FORCE SERVICE-I  OUR LEARNING OBJECTIVES</vt:lpstr>
      <vt:lpstr>THE CODE OF AIR FORCE SERVICE-I  OUR LEARNING OBJECTIVES</vt:lpstr>
      <vt:lpstr>THE CODE OF AIR FORCE SERVICE-I  OUR LEARNING OBJECTIVES</vt:lpstr>
      <vt:lpstr>THE CODE OF AIR FORCE SERVICE-I  OUR LEARNING OBJECTIVES</vt:lpstr>
      <vt:lpstr>THE CODE OF AIR FORCE SERVICE-I  OUR LEARNING OBJECTIVES</vt:lpstr>
      <vt:lpstr>THE CODE OF AIR FORCE SERVICE-I  OUR LEARNING OBJECTIVES</vt:lpstr>
      <vt:lpstr>THE CODE OF AIR FORCE SERVICE-I  OUR LEARNING OBJECTIVES</vt:lpstr>
      <vt:lpstr>THE CODE OF AIR FORCE SERVICE-I  OUR LEARNING OBJECTIVES</vt:lpstr>
      <vt:lpstr>THE CODE OF AIR FORCE SERVICE-I  OUR LEARNING OBJECTIVES</vt:lpstr>
      <vt:lpstr>THE CODE OF AIR FORCE SERVICE-I  OUR LEARNING OBJECTIVES</vt:lpstr>
      <vt:lpstr>THE CODE OF AIR FORCE SERVICE-I  OUR LEARNING OBJECTIVES</vt:lpstr>
      <vt:lpstr>THE CODE OF AIR FORCE SERVICE-I  OUR LEARNING OBJECTIVES</vt:lpstr>
      <vt:lpstr>THE CODE OF AIR FORCE SERVICE-I  OUR LEARNING OBJECTIVES</vt:lpstr>
      <vt:lpstr>THE CODE OF AIR FORCE SERVICE-I  OUR LEARNING OBJECTIVES</vt:lpstr>
      <vt:lpstr>THE CODE OF AIR FORCE SERVICE-I  OUR LEARNING OBJECTIVES</vt:lpstr>
      <vt:lpstr>THE CODE OF AIR FORCE SERVICE-I  OUR LEARNING OBJECTIVES</vt:lpstr>
      <vt:lpstr>THE CODE OF AIR FORCE SERVICE-I  OUR LEARNING OBJECTIVES</vt:lpstr>
      <vt:lpstr>THE CODE OF AIR FORCE SERVICE-I  OUR LEARNING OBJECTIVES</vt:lpstr>
      <vt:lpstr>THE CODE OF AIR FORCE SERVICE-I  OUR LEARNING OBJECTIVES</vt:lpstr>
      <vt:lpstr>THE CODE OF AIR FORCE SERVICE-I  OUR LEARNING OBJECTIVES</vt:lpstr>
      <vt:lpstr>    THE PROFESSIONAL OFFICER OUR LEARNING OBJECTIVES</vt:lpstr>
      <vt:lpstr>PowerPoint Presentation</vt:lpstr>
    </vt:vector>
  </TitlesOfParts>
  <Company>PMA InfoSys,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Officer Candidate School  “OFFICERSHIP COURSE”</dc:title>
  <dc:creator>Administrator</dc:creator>
  <cp:lastModifiedBy>Thomas Block</cp:lastModifiedBy>
  <cp:revision>198</cp:revision>
  <dcterms:created xsi:type="dcterms:W3CDTF">2002-04-26T23:42:40Z</dcterms:created>
  <dcterms:modified xsi:type="dcterms:W3CDTF">2024-07-23T19:43:28Z</dcterms:modified>
</cp:coreProperties>
</file>