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1" r:id="rId1"/>
  </p:sldMasterIdLst>
  <p:notesMasterIdLst>
    <p:notesMasterId r:id="rId49"/>
  </p:notesMasterIdLst>
  <p:handoutMasterIdLst>
    <p:handoutMasterId r:id="rId50"/>
  </p:handoutMasterIdLst>
  <p:sldIdLst>
    <p:sldId id="427" r:id="rId2"/>
    <p:sldId id="428" r:id="rId3"/>
    <p:sldId id="429" r:id="rId4"/>
    <p:sldId id="430" r:id="rId5"/>
    <p:sldId id="431" r:id="rId6"/>
    <p:sldId id="432" r:id="rId7"/>
    <p:sldId id="433" r:id="rId8"/>
    <p:sldId id="506" r:id="rId9"/>
    <p:sldId id="434" r:id="rId10"/>
    <p:sldId id="507" r:id="rId11"/>
    <p:sldId id="435" r:id="rId12"/>
    <p:sldId id="436" r:id="rId13"/>
    <p:sldId id="508" r:id="rId14"/>
    <p:sldId id="437" r:id="rId15"/>
    <p:sldId id="438" r:id="rId16"/>
    <p:sldId id="439" r:id="rId17"/>
    <p:sldId id="440" r:id="rId18"/>
    <p:sldId id="442" r:id="rId19"/>
    <p:sldId id="443" r:id="rId20"/>
    <p:sldId id="444" r:id="rId21"/>
    <p:sldId id="445" r:id="rId22"/>
    <p:sldId id="446" r:id="rId23"/>
    <p:sldId id="447" r:id="rId24"/>
    <p:sldId id="448" r:id="rId25"/>
    <p:sldId id="470" r:id="rId26"/>
    <p:sldId id="471" r:id="rId27"/>
    <p:sldId id="473" r:id="rId28"/>
    <p:sldId id="475" r:id="rId29"/>
    <p:sldId id="476" r:id="rId30"/>
    <p:sldId id="477" r:id="rId31"/>
    <p:sldId id="478" r:id="rId32"/>
    <p:sldId id="479" r:id="rId33"/>
    <p:sldId id="480" r:id="rId34"/>
    <p:sldId id="481" r:id="rId35"/>
    <p:sldId id="482" r:id="rId36"/>
    <p:sldId id="483" r:id="rId37"/>
    <p:sldId id="484" r:id="rId38"/>
    <p:sldId id="485" r:id="rId39"/>
    <p:sldId id="486" r:id="rId40"/>
    <p:sldId id="487" r:id="rId41"/>
    <p:sldId id="488" r:id="rId42"/>
    <p:sldId id="489" r:id="rId43"/>
    <p:sldId id="490" r:id="rId44"/>
    <p:sldId id="491" r:id="rId45"/>
    <p:sldId id="492" r:id="rId46"/>
    <p:sldId id="509" r:id="rId47"/>
    <p:sldId id="469" r:id="rId4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595" autoAdjust="0"/>
  </p:normalViewPr>
  <p:slideViewPr>
    <p:cSldViewPr>
      <p:cViewPr varScale="1">
        <p:scale>
          <a:sx n="106" d="100"/>
          <a:sy n="106" d="100"/>
        </p:scale>
        <p:origin x="1044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49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839C2561-9A61-3AE4-3CA9-263DF041094B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endParaRPr lang="en-US" altLang="en-US"/>
          </a:p>
        </p:txBody>
      </p:sp>
      <p:sp>
        <p:nvSpPr>
          <p:cNvPr id="39939" name="Rectangle 3">
            <a:extLst>
              <a:ext uri="{FF2B5EF4-FFF2-40B4-BE49-F238E27FC236}">
                <a16:creationId xmlns:a16="http://schemas.microsoft.com/office/drawing/2014/main" id="{70350E70-C3EE-3EA8-46F0-C6CD21230786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endParaRPr lang="en-US" altLang="en-US"/>
          </a:p>
        </p:txBody>
      </p:sp>
      <p:sp>
        <p:nvSpPr>
          <p:cNvPr id="39940" name="Rectangle 4">
            <a:extLst>
              <a:ext uri="{FF2B5EF4-FFF2-40B4-BE49-F238E27FC236}">
                <a16:creationId xmlns:a16="http://schemas.microsoft.com/office/drawing/2014/main" id="{49ADDDB5-5324-60B9-03FE-A9A51944E3E3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endParaRPr lang="en-US" altLang="en-US"/>
          </a:p>
        </p:txBody>
      </p:sp>
      <p:sp>
        <p:nvSpPr>
          <p:cNvPr id="39941" name="Rectangle 5">
            <a:extLst>
              <a:ext uri="{FF2B5EF4-FFF2-40B4-BE49-F238E27FC236}">
                <a16:creationId xmlns:a16="http://schemas.microsoft.com/office/drawing/2014/main" id="{FAB57826-2FCE-7E73-42DD-D718D5664160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fld id="{3F2DE521-2248-48D1-B351-459E2C94C19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46E5A523-E230-66F1-48B2-9FB2A3326B0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endParaRPr lang="en-US" altLang="en-US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15D43A39-A20A-0F4A-60F3-98C702AEDDC0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endParaRPr lang="en-US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11F67F10-134C-9EA6-385D-F2DE69BD1043}"/>
              </a:ext>
            </a:extLst>
          </p:cNvPr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69DD43C8-643F-6CF9-48C3-A2F55E875448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id="{05E30D7E-07CF-5D6B-9A43-8DE2ACA89D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endParaRPr lang="en-US" altLang="en-US"/>
          </a:p>
        </p:txBody>
      </p:sp>
      <p:sp>
        <p:nvSpPr>
          <p:cNvPr id="3079" name="Rectangle 7">
            <a:extLst>
              <a:ext uri="{FF2B5EF4-FFF2-40B4-BE49-F238E27FC236}">
                <a16:creationId xmlns:a16="http://schemas.microsoft.com/office/drawing/2014/main" id="{0D943B48-88CF-1D8E-68B8-E9ED7E3519D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fld id="{AF6B88DD-82BE-4EEB-A30D-2DF633A0954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CA8C76C2-21C2-0470-3186-539186F4D67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9829757-57DE-4152-90F3-EA35BFED162C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231426" name="Rectangle 2">
            <a:extLst>
              <a:ext uri="{FF2B5EF4-FFF2-40B4-BE49-F238E27FC236}">
                <a16:creationId xmlns:a16="http://schemas.microsoft.com/office/drawing/2014/main" id="{98DFC2EE-596A-0897-FB1A-CCB18FB98F62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1427" name="Rectangle 3">
            <a:extLst>
              <a:ext uri="{FF2B5EF4-FFF2-40B4-BE49-F238E27FC236}">
                <a16:creationId xmlns:a16="http://schemas.microsoft.com/office/drawing/2014/main" id="{2747F446-7B00-1509-F35C-FBBAB8072CF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A420E598-3D77-74BF-21CB-12AE40ACD20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86F9D46-8A1F-4C19-8279-43C87E870573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234498" name="Rectangle 2">
            <a:extLst>
              <a:ext uri="{FF2B5EF4-FFF2-40B4-BE49-F238E27FC236}">
                <a16:creationId xmlns:a16="http://schemas.microsoft.com/office/drawing/2014/main" id="{F4BF652C-F155-64D4-6EE2-40C12B9375FF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4499" name="Rectangle 3">
            <a:extLst>
              <a:ext uri="{FF2B5EF4-FFF2-40B4-BE49-F238E27FC236}">
                <a16:creationId xmlns:a16="http://schemas.microsoft.com/office/drawing/2014/main" id="{ACCBFDC3-9F01-AE02-C8B6-8DB2D512C72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29BBFEC4-7939-9372-7FD8-FF70B0E7BAE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AADF742-3B2E-4A07-9FB2-955FE2D75F12}" type="slidenum">
              <a:rPr lang="en-US" altLang="en-US"/>
              <a:pPr/>
              <a:t>18</a:t>
            </a:fld>
            <a:endParaRPr lang="en-US" altLang="en-US"/>
          </a:p>
        </p:txBody>
      </p:sp>
      <p:sp>
        <p:nvSpPr>
          <p:cNvPr id="252930" name="Rectangle 2">
            <a:extLst>
              <a:ext uri="{FF2B5EF4-FFF2-40B4-BE49-F238E27FC236}">
                <a16:creationId xmlns:a16="http://schemas.microsoft.com/office/drawing/2014/main" id="{3FDC024D-0DBA-47F5-B103-970F8B1B2E93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2931" name="Rectangle 3">
            <a:extLst>
              <a:ext uri="{FF2B5EF4-FFF2-40B4-BE49-F238E27FC236}">
                <a16:creationId xmlns:a16="http://schemas.microsoft.com/office/drawing/2014/main" id="{B80EA605-F955-9B8D-4E11-83E6EA45F02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BE55B61B-C559-F3E8-B591-73D4B3F3060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B1C01A0-7F55-4FFA-8BFB-ACAFBA5C27E4}" type="slidenum">
              <a:rPr lang="en-US" altLang="en-US"/>
              <a:pPr/>
              <a:t>20</a:t>
            </a:fld>
            <a:endParaRPr lang="en-US" altLang="en-US"/>
          </a:p>
        </p:txBody>
      </p:sp>
      <p:sp>
        <p:nvSpPr>
          <p:cNvPr id="256002" name="Rectangle 2">
            <a:extLst>
              <a:ext uri="{FF2B5EF4-FFF2-40B4-BE49-F238E27FC236}">
                <a16:creationId xmlns:a16="http://schemas.microsoft.com/office/drawing/2014/main" id="{8DB3EDCF-626E-3349-D8E4-5526D3B55A9F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03" name="Rectangle 3">
            <a:extLst>
              <a:ext uri="{FF2B5EF4-FFF2-40B4-BE49-F238E27FC236}">
                <a16:creationId xmlns:a16="http://schemas.microsoft.com/office/drawing/2014/main" id="{9B43881D-3CFF-0C90-E300-4E772BAA750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657D2541-1954-DFD6-30FC-B4092790D5E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7657F3D-D61F-41C9-BF91-7EEBBBA0BC97}" type="slidenum">
              <a:rPr lang="en-US" altLang="en-US"/>
              <a:pPr/>
              <a:t>47</a:t>
            </a:fld>
            <a:endParaRPr lang="en-US" altLang="en-US"/>
          </a:p>
        </p:txBody>
      </p:sp>
      <p:sp>
        <p:nvSpPr>
          <p:cNvPr id="286722" name="Rectangle 2">
            <a:extLst>
              <a:ext uri="{FF2B5EF4-FFF2-40B4-BE49-F238E27FC236}">
                <a16:creationId xmlns:a16="http://schemas.microsoft.com/office/drawing/2014/main" id="{E92BE02A-AA10-4343-A821-DFEA2B01DE8F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23" name="Rectangle 3">
            <a:extLst>
              <a:ext uri="{FF2B5EF4-FFF2-40B4-BE49-F238E27FC236}">
                <a16:creationId xmlns:a16="http://schemas.microsoft.com/office/drawing/2014/main" id="{B8D3EB2F-04DC-3BAC-B912-1DC98C978C8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794" name="Rectangle 2">
            <a:extLst>
              <a:ext uri="{FF2B5EF4-FFF2-40B4-BE49-F238E27FC236}">
                <a16:creationId xmlns:a16="http://schemas.microsoft.com/office/drawing/2014/main" id="{05460DFB-A470-C3CE-3D65-23D7CF46C13E}"/>
              </a:ext>
            </a:extLst>
          </p:cNvPr>
          <p:cNvSpPr>
            <a:spLocks noGrp="1" noRot="1" noChangeArrowheads="1"/>
          </p:cNvSpPr>
          <p:nvPr>
            <p:ph type="ctrTitle"/>
          </p:nvPr>
        </p:nvSpPr>
        <p:spPr>
          <a:xfrm>
            <a:off x="685800" y="1981200"/>
            <a:ext cx="7772400" cy="16002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289795" name="Rectangle 3">
            <a:extLst>
              <a:ext uri="{FF2B5EF4-FFF2-40B4-BE49-F238E27FC236}">
                <a16:creationId xmlns:a16="http://schemas.microsoft.com/office/drawing/2014/main" id="{532D8D87-5883-6910-89BE-2E31244BCE20}"/>
              </a:ext>
            </a:extLst>
          </p:cNvPr>
          <p:cNvSpPr>
            <a:spLocks noGrp="1" noRot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289796" name="Rectangle 4">
            <a:extLst>
              <a:ext uri="{FF2B5EF4-FFF2-40B4-BE49-F238E27FC236}">
                <a16:creationId xmlns:a16="http://schemas.microsoft.com/office/drawing/2014/main" id="{135C57BF-C521-31D0-238E-F3E09A174ECA}"/>
              </a:ext>
            </a:extLst>
          </p:cNvPr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February, 2012</a:t>
            </a:r>
          </a:p>
        </p:txBody>
      </p:sp>
      <p:sp>
        <p:nvSpPr>
          <p:cNvPr id="289797" name="Rectangle 5">
            <a:extLst>
              <a:ext uri="{FF2B5EF4-FFF2-40B4-BE49-F238E27FC236}">
                <a16:creationId xmlns:a16="http://schemas.microsoft.com/office/drawing/2014/main" id="{D3341A5C-854E-2725-6A74-1D1311053446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289798" name="Rectangle 6">
            <a:extLst>
              <a:ext uri="{FF2B5EF4-FFF2-40B4-BE49-F238E27FC236}">
                <a16:creationId xmlns:a16="http://schemas.microsoft.com/office/drawing/2014/main" id="{B8DC0269-B02D-7F75-AB9A-E78693F8913A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20B91158-3363-4ED1-92AE-F6F18D7E7034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AD2600-2051-0F98-3200-5EF11F18B5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08D16A-78A4-7A4F-6278-5F4FF57B32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32D742-FE68-6EBC-B5B7-3E2559EACD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February, 2012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D0E84D-2815-8E27-6DEC-5A1713DFC5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43AF3F-1867-6DAE-B7E2-38C3A6EF8A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8A94D6-07F4-413D-A3AF-0437938A7BF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56794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47A52E6-0CF8-3FC6-87C5-F7E0E404C8A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707188" y="228600"/>
            <a:ext cx="2135187" cy="58705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6F93F99-7A68-53E1-FC93-0F9ABBB7D5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301625" y="228600"/>
            <a:ext cx="6253163" cy="58705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626CAB-795C-920C-BC16-6CB3BC0BD9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February, 2012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8B0E14-8184-07EF-D5C8-F033CA2B84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45B73C-2C10-B471-62DA-B2A56B918E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E4A009-4F0E-46D0-BD26-1DA0BC5069E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158563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Media" preserve="1">
  <p:cSld name="Title, Text and Media Cli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B0665D-DA77-E0CC-35DF-DCE1EF645B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1625" y="228600"/>
            <a:ext cx="8510588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B361E3-EC61-920D-B967-5A63EE5FC65B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301625" y="1676400"/>
            <a:ext cx="4194175" cy="44227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Media Placeholder 3">
            <a:extLst>
              <a:ext uri="{FF2B5EF4-FFF2-40B4-BE49-F238E27FC236}">
                <a16:creationId xmlns:a16="http://schemas.microsoft.com/office/drawing/2014/main" id="{DD0CFDA7-121B-C6AE-4954-F52924B41E04}"/>
              </a:ext>
            </a:extLst>
          </p:cNvPr>
          <p:cNvSpPr>
            <a:spLocks noGrp="1"/>
          </p:cNvSpPr>
          <p:nvPr>
            <p:ph type="media" sz="half" idx="2"/>
          </p:nvPr>
        </p:nvSpPr>
        <p:spPr>
          <a:xfrm>
            <a:off x="4648200" y="1676400"/>
            <a:ext cx="4194175" cy="4422775"/>
          </a:xfrm>
        </p:spPr>
        <p:txBody>
          <a:bodyPr/>
          <a:lstStyle/>
          <a:p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0F224A8-0CF5-A35D-AEE5-86D7C48BC57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04800" y="6245225"/>
            <a:ext cx="22860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February, 2012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1ED84A-F00A-6B21-4C9E-28A3E69752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1C448C4-0194-0F2C-915D-ABEF454B17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286000" cy="476250"/>
          </a:xfrm>
        </p:spPr>
        <p:txBody>
          <a:bodyPr/>
          <a:lstStyle>
            <a:lvl1pPr>
              <a:defRPr/>
            </a:lvl1pPr>
          </a:lstStyle>
          <a:p>
            <a:fld id="{B23111DC-8579-40B3-B05B-06CA8F00585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008584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CD8BF0-6A98-E201-24E3-0D41947656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863DF6-ACB7-5FAA-228F-710DB28B4A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765CD4-7620-6AE3-0AA7-C0A1AAD7A4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February, 2012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507982-ADE8-4089-1547-2B9827A641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2705FF-D28C-CFFD-AEFB-D19CE21E21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54DC97-EBD1-47DB-B241-2588D92E4AD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430909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55AB41-8A98-18AF-5203-D72A3ED69F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9875BB-FDC5-688A-AA6F-A516D78124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54D2BC-1382-88B7-13F8-27F43D18E4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February, 2012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98FF57-FB19-9506-78E5-AF414532D5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A04AEF-430D-1CB1-5216-ED40721EC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6442DF-2F3B-4C54-ADCD-2F82679C525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606642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62644B-7D3D-1CB8-50E9-25999E1189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4AB924-AA68-2B64-CBC8-636E03E923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01625" y="1676400"/>
            <a:ext cx="4194175" cy="44227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21E219E-0E9D-7698-C21E-3769BDA8F9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4194175" cy="44227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D7888CA-4164-3573-51C6-5FFD5ED6BF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February, 2012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6DF1B4D-8FFB-B284-ECAD-F4BC4A2DD6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B291BC3-9622-4102-BBE4-A2426D3727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2113C3-9F2A-4854-90EC-A3A11600A75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820338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534216-EFAF-BF1F-EDCA-824B7151E3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9BA6AD-EA66-D232-9F3F-3CA123CB5F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648136C-8219-A6C1-69F0-F4DD6FAA89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A51C9C9-2AF7-86E9-8CF0-5AB294B924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38802E7-D6D3-34F8-3434-13F51F7670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0AB552E-ACD5-8B12-3952-B40D6DC89B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February, 2012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08C903F-DDB3-F451-B4BC-3628670E33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770061F-2895-9206-31E3-D89C05E15C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8DDB03-4602-43E2-814A-E73BE085836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324969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04EFFD-BF2B-734B-747B-8A91BCD632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A9E0B6D-B926-B786-6FC2-756B59FC3C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February, 2012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C7EB6BC-6BC6-B3AA-B091-81B53F32E2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5531BAF-2D94-3005-A220-F25E5962D8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D2D66C-2DD7-4A37-9840-2B503554F2D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384715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E0E3A13-96FB-75A2-F169-499DDC48C1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February, 2012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79CB212-225F-4566-B2D5-BA51566096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5142DD-37DB-DAA1-7664-EC48FE4DF6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7B1A4E-3CE4-4049-8419-6E7839BB9C3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444569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0C62A3-46B6-D07A-AA97-7576E98C5E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CA0443-8134-275A-866D-69FA7D6ADB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A19FF12-B579-206C-9CA7-1E858B6EA2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D35E644-39EB-2B29-2D24-78CD06D9C6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February, 2012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B25709-57CF-0B22-3ECC-99026F2D28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F14CCE9-E582-EBE0-F13D-EFAD891886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18D0EC-9C23-4E51-98D9-A372C6F59CC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32777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5F3812-FF2D-0ADD-0B4B-DF8D515595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1B2517F-D874-ED5A-625A-6021B20E271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3883BC2-9798-A67F-96C7-83C67F8429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382AB9-9D57-9D2C-ED47-B1905D3556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February, 2012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9CE800B-A519-6015-CDA4-C8B9EE9BBB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6D2F4E5-3730-67BA-28F7-03204AAADA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F7CD90-842B-4C29-A781-291D260E9E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621625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40000"/>
                <a:lumOff val="60000"/>
              </a:schemeClr>
            </a:gs>
            <a:gs pos="41000">
              <a:schemeClr val="accent4">
                <a:lumMod val="95000"/>
                <a:lumOff val="5000"/>
              </a:schemeClr>
            </a:gs>
            <a:gs pos="100000">
              <a:schemeClr val="accent4">
                <a:lumMod val="6000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770" name="Rectangle 2">
            <a:extLst>
              <a:ext uri="{FF2B5EF4-FFF2-40B4-BE49-F238E27FC236}">
                <a16:creationId xmlns:a16="http://schemas.microsoft.com/office/drawing/2014/main" id="{52EEB9DB-3975-9F1C-1BA7-C2E7FD72ACC1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 bwMode="auto">
          <a:xfrm>
            <a:off x="301625" y="228600"/>
            <a:ext cx="8510588" cy="1325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88771" name="Rectangle 3">
            <a:extLst>
              <a:ext uri="{FF2B5EF4-FFF2-40B4-BE49-F238E27FC236}">
                <a16:creationId xmlns:a16="http://schemas.microsoft.com/office/drawing/2014/main" id="{FBCA68E5-6D0A-77E6-3ED9-B60ACECAFC84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301625" y="1676400"/>
            <a:ext cx="8540750" cy="442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88772" name="Rectangle 4">
            <a:extLst>
              <a:ext uri="{FF2B5EF4-FFF2-40B4-BE49-F238E27FC236}">
                <a16:creationId xmlns:a16="http://schemas.microsoft.com/office/drawing/2014/main" id="{2EB74355-6AEF-A1A3-CA85-7315BFB355E1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4800" y="6245225"/>
            <a:ext cx="22860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en-US" altLang="en-US"/>
              <a:t>February, 2012</a:t>
            </a:r>
          </a:p>
        </p:txBody>
      </p:sp>
      <p:sp>
        <p:nvSpPr>
          <p:cNvPr id="288773" name="Rectangle 5">
            <a:extLst>
              <a:ext uri="{FF2B5EF4-FFF2-40B4-BE49-F238E27FC236}">
                <a16:creationId xmlns:a16="http://schemas.microsoft.com/office/drawing/2014/main" id="{5D482B19-CA61-95A3-3661-873C807DAC7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en-US"/>
          </a:p>
        </p:txBody>
      </p:sp>
      <p:sp>
        <p:nvSpPr>
          <p:cNvPr id="288774" name="Rectangle 6">
            <a:extLst>
              <a:ext uri="{FF2B5EF4-FFF2-40B4-BE49-F238E27FC236}">
                <a16:creationId xmlns:a16="http://schemas.microsoft.com/office/drawing/2014/main" id="{F1E561AE-4D19-BF49-A327-38125BC1E80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2860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6430C7E1-F6EC-4C5D-943F-BDD98409C8F4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</p:sldLayoutIdLst>
  <p:hf hdr="0" ftr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Char char="§"/>
        <a:defRPr sz="32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Char char="§"/>
        <a:defRPr sz="24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34DFE6B1-1948-4EBF-5C4D-19D065B675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February, 2012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4EEB99C2-6506-3385-E9F8-DF747548CC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5C86D-43CF-4666-BAED-F2A838FBAEF0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230403" name="Rectangle 3">
            <a:extLst>
              <a:ext uri="{FF2B5EF4-FFF2-40B4-BE49-F238E27FC236}">
                <a16:creationId xmlns:a16="http://schemas.microsoft.com/office/drawing/2014/main" id="{0C21C26A-38EB-D55B-BDBE-1CD9AE0CF9E4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457200" y="4648200"/>
            <a:ext cx="8148638" cy="1828800"/>
          </a:xfrm>
          <a:solidFill>
            <a:srgbClr val="FFFFFF"/>
          </a:solidFill>
          <a:ln w="635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    </a:t>
            </a:r>
            <a:r>
              <a:rPr lang="en-US" altLang="en-US" sz="3600" b="1" u="sng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AIR FORCE OFFICERSHIP-I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8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   THE CODE OF AIR FORCE SERVICE- Pt 1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8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         Reference:   Air Force Officers Guide (AFOG)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8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	                       U.S. Air Force Explorers Warrior Handbook</a:t>
            </a:r>
          </a:p>
        </p:txBody>
      </p:sp>
      <p:sp>
        <p:nvSpPr>
          <p:cNvPr id="230404" name="Rectangle 4">
            <a:extLst>
              <a:ext uri="{FF2B5EF4-FFF2-40B4-BE49-F238E27FC236}">
                <a16:creationId xmlns:a16="http://schemas.microsoft.com/office/drawing/2014/main" id="{291A0ACB-7088-4084-D086-28E637B0CEFD}"/>
              </a:ext>
            </a:extLst>
          </p:cNvPr>
          <p:cNvSpPr>
            <a:spLocks noRot="1" noChangeArrowheads="1"/>
          </p:cNvSpPr>
          <p:nvPr/>
        </p:nvSpPr>
        <p:spPr bwMode="auto">
          <a:xfrm>
            <a:off x="457200" y="4114800"/>
            <a:ext cx="8153400" cy="457200"/>
          </a:xfrm>
          <a:prstGeom prst="rect">
            <a:avLst/>
          </a:prstGeom>
          <a:solidFill>
            <a:srgbClr val="808080"/>
          </a:solidFill>
          <a:ln w="635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000" b="1">
                <a:solidFill>
                  <a:srgbClr val="000066"/>
                </a:solidFill>
              </a:rPr>
              <a:t> </a:t>
            </a:r>
            <a:r>
              <a:rPr lang="en-US" altLang="en-US" sz="28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OFFICER CANDIDATE SCHOOL</a:t>
            </a:r>
            <a:endParaRPr lang="en-US" altLang="en-US" sz="2400" b="1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pic>
        <p:nvPicPr>
          <p:cNvPr id="230406" name="Picture 6">
            <a:extLst>
              <a:ext uri="{FF2B5EF4-FFF2-40B4-BE49-F238E27FC236}">
                <a16:creationId xmlns:a16="http://schemas.microsoft.com/office/drawing/2014/main" id="{46C2AC71-EEDC-1C13-61C5-99903DD273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228600"/>
            <a:ext cx="3886200" cy="3886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9EFFF910-E3F8-0C75-F616-168AD85CE1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February, 2012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31756D58-E4A0-0E66-D817-91FEC11A12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77746-1149-4993-9F30-8DF4CB7C9C86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337922" name="Rectangle 2">
            <a:extLst>
              <a:ext uri="{FF2B5EF4-FFF2-40B4-BE49-F238E27FC236}">
                <a16:creationId xmlns:a16="http://schemas.microsoft.com/office/drawing/2014/main" id="{D2837CDE-A737-8F72-188F-38F0D1AE2BC6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534988" y="1676400"/>
            <a:ext cx="8228012" cy="4572000"/>
          </a:xfrm>
          <a:solidFill>
            <a:srgbClr val="FFFFFF"/>
          </a:solidFill>
          <a:ln w="508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pPr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en-US" sz="24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1. </a:t>
            </a:r>
            <a:r>
              <a:rPr lang="en-US" altLang="en-US" sz="2400" b="1" u="sng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INTEGRITY (includes other Moral Traits)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altLang="en-US" sz="2400" b="1" i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Self-respect</a:t>
            </a:r>
            <a:r>
              <a:rPr lang="en-US" altLang="en-US" sz="2400" i="1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:</a:t>
            </a:r>
            <a:r>
              <a:rPr lang="en-US" altLang="en-US" sz="240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4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You do not behave in ways that would bring discredit upon yourself to the organization which you belong.</a:t>
            </a:r>
          </a:p>
          <a:p>
            <a:pPr lvl="2"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en-US" sz="20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Being out of Uniform </a:t>
            </a:r>
          </a:p>
          <a:p>
            <a:pPr lvl="2"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en-US" sz="20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Poor Military Bearing</a:t>
            </a:r>
          </a:p>
          <a:p>
            <a:pPr lvl="2"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en-US" sz="20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Not rendering Courtesies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altLang="en-US" sz="240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400" b="1" i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Humility</a:t>
            </a:r>
            <a:r>
              <a:rPr lang="en-US" altLang="en-US" sz="2400" i="1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:</a:t>
            </a:r>
            <a:r>
              <a:rPr lang="en-US" altLang="en-US" sz="240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4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Ability to grasp and feel sobered by the awesome task of defending the Constitution of the United States of America.</a:t>
            </a:r>
          </a:p>
          <a:p>
            <a:pPr lvl="2"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en-US" sz="20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. Realizing that we are proudly different…</a:t>
            </a:r>
          </a:p>
        </p:txBody>
      </p:sp>
      <p:sp>
        <p:nvSpPr>
          <p:cNvPr id="337924" name="Rectangle 4">
            <a:extLst>
              <a:ext uri="{FF2B5EF4-FFF2-40B4-BE49-F238E27FC236}">
                <a16:creationId xmlns:a16="http://schemas.microsoft.com/office/drawing/2014/main" id="{74D9A6AD-81BB-A36E-3D50-029DF57899DD}"/>
              </a:ext>
            </a:extLst>
          </p:cNvPr>
          <p:cNvSpPr>
            <a:spLocks noRot="1" noChangeArrowheads="1"/>
          </p:cNvSpPr>
          <p:nvPr/>
        </p:nvSpPr>
        <p:spPr bwMode="auto">
          <a:xfrm>
            <a:off x="1524000" y="304800"/>
            <a:ext cx="7467600" cy="922338"/>
          </a:xfrm>
          <a:prstGeom prst="rect">
            <a:avLst/>
          </a:prstGeom>
          <a:solidFill>
            <a:srgbClr val="FFFFFF"/>
          </a:solidFill>
          <a:ln w="38100">
            <a:solidFill>
              <a:srgbClr val="000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1pPr>
            <a:lvl2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2pPr>
            <a:lvl3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3pPr>
            <a:lvl4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4pPr>
            <a:lvl5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>
                <a:solidFill>
                  <a:srgbClr val="000099"/>
                </a:solidFill>
                <a:latin typeface="Arial Black" panose="020B0A04020102020204" pitchFamily="34" charset="0"/>
              </a:rPr>
              <a:t> THE CODE OF AIR FORCE SERVICE-I</a:t>
            </a:r>
            <a:br>
              <a:rPr lang="en-US" altLang="en-US" sz="2800">
                <a:latin typeface="Arial Black" panose="020B0A04020102020204" pitchFamily="34" charset="0"/>
              </a:rPr>
            </a:br>
            <a:r>
              <a:rPr lang="en-US" altLang="en-US" sz="2800">
                <a:latin typeface="Arial Black" panose="020B0A04020102020204" pitchFamily="34" charset="0"/>
              </a:rPr>
              <a:t>   </a:t>
            </a:r>
            <a:r>
              <a:rPr lang="en-US" altLang="en-US" sz="2000" b="1">
                <a:solidFill>
                  <a:srgbClr val="CC0000"/>
                </a:solidFill>
              </a:rPr>
              <a:t>1. AIR FORCE CORE VALUES</a:t>
            </a:r>
          </a:p>
        </p:txBody>
      </p:sp>
      <p:pic>
        <p:nvPicPr>
          <p:cNvPr id="337926" name="Picture 6">
            <a:extLst>
              <a:ext uri="{FF2B5EF4-FFF2-40B4-BE49-F238E27FC236}">
                <a16:creationId xmlns:a16="http://schemas.microsoft.com/office/drawing/2014/main" id="{3CDEFA39-6619-2400-DAD6-51D38883A5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400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19A9729E-2AB7-7710-EBA5-59DEBC48A7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February, 2012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1BED37B4-FCB5-D7E7-AB8E-7F1EDFF7C6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624AF-96D1-47E4-9FBE-41D830D81A55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244738" name="Rectangle 2">
            <a:extLst>
              <a:ext uri="{FF2B5EF4-FFF2-40B4-BE49-F238E27FC236}">
                <a16:creationId xmlns:a16="http://schemas.microsoft.com/office/drawing/2014/main" id="{8E3CB6A0-C086-0FA1-8DB9-AC432491DD56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533400" y="1676400"/>
            <a:ext cx="8228013" cy="4648200"/>
          </a:xfrm>
          <a:solidFill>
            <a:srgbClr val="FFFFFF"/>
          </a:solidFill>
          <a:ln w="508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pPr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 b="1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</a:t>
            </a:r>
            <a:r>
              <a:rPr lang="en-US" altLang="en-US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2. </a:t>
            </a:r>
            <a:r>
              <a:rPr lang="en-US" altLang="en-US" b="1" u="sng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SERVICE BEFORE SELF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None/>
            </a:pPr>
            <a:endParaRPr lang="en-US" altLang="en-US" sz="1200" b="1" u="sng">
              <a:solidFill>
                <a:schemeClr val="bg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lvl="1">
              <a:buFont typeface="Wingdings" panose="05000000000000000000" pitchFamily="2" charset="2"/>
              <a:buChar char="q"/>
            </a:pPr>
            <a:r>
              <a:rPr lang="en-US" altLang="en-US" i="1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It simply means, that</a:t>
            </a:r>
            <a:r>
              <a:rPr lang="en-US" altLang="en-US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i="1" u="sng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professional duties take precedent over personal desires</a:t>
            </a:r>
            <a:r>
              <a:rPr lang="en-US" altLang="en-US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.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en-US" altLang="en-US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--- </a:t>
            </a: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Completing assigned tasks when given.</a:t>
            </a:r>
            <a:endParaRPr lang="en-US" altLang="en-US">
              <a:solidFill>
                <a:schemeClr val="bg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lvl="1">
              <a:buFont typeface="Wingdings" panose="05000000000000000000" pitchFamily="2" charset="2"/>
              <a:buNone/>
            </a:pPr>
            <a:r>
              <a:rPr lang="en-US" altLang="en-US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--- </a:t>
            </a: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Calling in on time.</a:t>
            </a:r>
            <a:endParaRPr lang="en-US" altLang="en-US">
              <a:solidFill>
                <a:schemeClr val="bg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lvl="1">
              <a:buFont typeface="Wingdings" panose="05000000000000000000" pitchFamily="2" charset="2"/>
              <a:buNone/>
            </a:pPr>
            <a:r>
              <a:rPr lang="en-US" altLang="en-US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--- </a:t>
            </a: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Coordinating w/Superior Officers / OIC.</a:t>
            </a:r>
          </a:p>
          <a:p>
            <a:pPr lvl="1">
              <a:buFont typeface="Wingdings" panose="05000000000000000000" pitchFamily="2" charset="2"/>
              <a:buNone/>
            </a:pPr>
            <a:endParaRPr lang="en-US" altLang="en-US">
              <a:solidFill>
                <a:schemeClr val="bg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lvl="1">
              <a:buFont typeface="Wingdings" panose="05000000000000000000" pitchFamily="2" charset="2"/>
              <a:buChar char="q"/>
            </a:pPr>
            <a:r>
              <a:rPr lang="en-US" altLang="en-US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Understanding</a:t>
            </a:r>
            <a:r>
              <a:rPr lang="en-US" altLang="en-US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the following </a:t>
            </a:r>
            <a:r>
              <a:rPr lang="en-US" altLang="en-US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7 Behaviors</a:t>
            </a:r>
            <a:r>
              <a:rPr lang="en-US" altLang="en-US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:</a:t>
            </a:r>
            <a:endParaRPr lang="en-US" altLang="en-US">
              <a:solidFill>
                <a:schemeClr val="bg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44742" name="Rectangle 6">
            <a:extLst>
              <a:ext uri="{FF2B5EF4-FFF2-40B4-BE49-F238E27FC236}">
                <a16:creationId xmlns:a16="http://schemas.microsoft.com/office/drawing/2014/main" id="{C0A3C271-018C-C14B-2621-BFE6FFA521CD}"/>
              </a:ext>
            </a:extLst>
          </p:cNvPr>
          <p:cNvSpPr>
            <a:spLocks noRot="1" noChangeArrowheads="1"/>
          </p:cNvSpPr>
          <p:nvPr/>
        </p:nvSpPr>
        <p:spPr bwMode="auto">
          <a:xfrm>
            <a:off x="1524000" y="304800"/>
            <a:ext cx="7467600" cy="922338"/>
          </a:xfrm>
          <a:prstGeom prst="rect">
            <a:avLst/>
          </a:prstGeom>
          <a:solidFill>
            <a:srgbClr val="FFFFFF"/>
          </a:solidFill>
          <a:ln w="38100">
            <a:solidFill>
              <a:srgbClr val="000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1pPr>
            <a:lvl2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2pPr>
            <a:lvl3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3pPr>
            <a:lvl4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4pPr>
            <a:lvl5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>
                <a:solidFill>
                  <a:srgbClr val="000099"/>
                </a:solidFill>
                <a:latin typeface="Arial Black" panose="020B0A04020102020204" pitchFamily="34" charset="0"/>
              </a:rPr>
              <a:t> THE CODE OF AIR FORCE SERVICE-I</a:t>
            </a:r>
            <a:br>
              <a:rPr lang="en-US" altLang="en-US" sz="2800">
                <a:latin typeface="Arial Black" panose="020B0A04020102020204" pitchFamily="34" charset="0"/>
              </a:rPr>
            </a:br>
            <a:r>
              <a:rPr lang="en-US" altLang="en-US" sz="2800">
                <a:latin typeface="Arial Black" panose="020B0A04020102020204" pitchFamily="34" charset="0"/>
              </a:rPr>
              <a:t>   </a:t>
            </a:r>
            <a:r>
              <a:rPr lang="en-US" altLang="en-US" sz="2000" b="1">
                <a:solidFill>
                  <a:srgbClr val="CC0000"/>
                </a:solidFill>
              </a:rPr>
              <a:t>1. AIR FORCE CORE VALUES</a:t>
            </a:r>
          </a:p>
        </p:txBody>
      </p:sp>
      <p:pic>
        <p:nvPicPr>
          <p:cNvPr id="244744" name="Picture 8">
            <a:extLst>
              <a:ext uri="{FF2B5EF4-FFF2-40B4-BE49-F238E27FC236}">
                <a16:creationId xmlns:a16="http://schemas.microsoft.com/office/drawing/2014/main" id="{773CF66F-B248-AD6B-3914-02A2E362AC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400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0A5DCB7A-FF46-5ACF-E8FF-20AD222232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February, 2012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FEAC0F49-CEAD-D17A-D70F-D2A274226F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E1A0A-1060-4329-9913-37E4A1E2FE95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245762" name="Rectangle 2">
            <a:extLst>
              <a:ext uri="{FF2B5EF4-FFF2-40B4-BE49-F238E27FC236}">
                <a16:creationId xmlns:a16="http://schemas.microsoft.com/office/drawing/2014/main" id="{28D122F6-5291-BC10-9CA6-52F5E2AA23E8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533400" y="1676400"/>
            <a:ext cx="8228013" cy="4572000"/>
          </a:xfrm>
          <a:solidFill>
            <a:srgbClr val="FFFFFF"/>
          </a:solidFill>
          <a:ln w="508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pPr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 b="1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</a:t>
            </a:r>
            <a:r>
              <a:rPr lang="en-US" altLang="en-US" sz="2800" b="1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2. </a:t>
            </a:r>
            <a:r>
              <a:rPr lang="en-US" altLang="en-US" sz="2800" b="1" u="sng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SERVICE BEFORE SELF (Behaviors)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altLang="en-US" sz="2400" i="1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400" b="1" i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1. Rule following:</a:t>
            </a:r>
            <a:r>
              <a:rPr lang="en-US" altLang="en-US" sz="2400" i="1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4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…to serve is to do one’s duty, and are most commonly expressed by rules.</a:t>
            </a:r>
          </a:p>
          <a:p>
            <a:pPr lvl="2"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en-US" sz="20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Completing all tasks/orders given.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altLang="en-US" sz="240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400" b="1" i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2. Respect for others:</a:t>
            </a:r>
            <a:r>
              <a:rPr lang="en-US" altLang="en-US" sz="240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r>
              <a:rPr lang="en-US" altLang="en-US" sz="24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 good leader places the troops ahead of his / her personal comfort.</a:t>
            </a:r>
          </a:p>
          <a:p>
            <a:pPr lvl="2"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en-US" sz="20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_____________________________. 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altLang="en-US" sz="240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400" b="1" i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3. Discipline and self-control:</a:t>
            </a:r>
            <a:r>
              <a:rPr lang="en-US" altLang="en-US" sz="2400" i="1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4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Professionals cannot indulge in self-pity, discouragement, anger, frustration, or defeatism.</a:t>
            </a:r>
          </a:p>
          <a:p>
            <a:pPr lvl="2"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en-US" sz="18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________________________________.</a:t>
            </a:r>
          </a:p>
        </p:txBody>
      </p:sp>
      <p:sp>
        <p:nvSpPr>
          <p:cNvPr id="245766" name="Rectangle 6">
            <a:extLst>
              <a:ext uri="{FF2B5EF4-FFF2-40B4-BE49-F238E27FC236}">
                <a16:creationId xmlns:a16="http://schemas.microsoft.com/office/drawing/2014/main" id="{74DDDA40-615D-B9FB-D458-131CE901FB3B}"/>
              </a:ext>
            </a:extLst>
          </p:cNvPr>
          <p:cNvSpPr>
            <a:spLocks noRot="1" noChangeArrowheads="1"/>
          </p:cNvSpPr>
          <p:nvPr/>
        </p:nvSpPr>
        <p:spPr bwMode="auto">
          <a:xfrm>
            <a:off x="1524000" y="304800"/>
            <a:ext cx="7467600" cy="922338"/>
          </a:xfrm>
          <a:prstGeom prst="rect">
            <a:avLst/>
          </a:prstGeom>
          <a:solidFill>
            <a:srgbClr val="FFFFFF"/>
          </a:solidFill>
          <a:ln w="38100">
            <a:solidFill>
              <a:srgbClr val="000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1pPr>
            <a:lvl2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2pPr>
            <a:lvl3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3pPr>
            <a:lvl4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4pPr>
            <a:lvl5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>
                <a:solidFill>
                  <a:srgbClr val="000099"/>
                </a:solidFill>
                <a:latin typeface="Arial Black" panose="020B0A04020102020204" pitchFamily="34" charset="0"/>
              </a:rPr>
              <a:t> THE CODE OF AIR FORCE SERVICE-I</a:t>
            </a:r>
            <a:br>
              <a:rPr lang="en-US" altLang="en-US" sz="2800">
                <a:latin typeface="Arial Black" panose="020B0A04020102020204" pitchFamily="34" charset="0"/>
              </a:rPr>
            </a:br>
            <a:r>
              <a:rPr lang="en-US" altLang="en-US" sz="2800">
                <a:latin typeface="Arial Black" panose="020B0A04020102020204" pitchFamily="34" charset="0"/>
              </a:rPr>
              <a:t>   </a:t>
            </a:r>
            <a:r>
              <a:rPr lang="en-US" altLang="en-US" sz="2000" b="1">
                <a:solidFill>
                  <a:srgbClr val="CC0000"/>
                </a:solidFill>
              </a:rPr>
              <a:t>1. AIR FORCE CORE VALUES</a:t>
            </a:r>
          </a:p>
        </p:txBody>
      </p:sp>
      <p:pic>
        <p:nvPicPr>
          <p:cNvPr id="245768" name="Picture 8">
            <a:extLst>
              <a:ext uri="{FF2B5EF4-FFF2-40B4-BE49-F238E27FC236}">
                <a16:creationId xmlns:a16="http://schemas.microsoft.com/office/drawing/2014/main" id="{2022913F-80F2-FEB6-BB64-C64964711B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400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1B59563A-4A81-A709-BF97-7686200AD7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February, 2012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2C6B0EC3-747F-966B-B35B-64AED02D24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8ED09-7E21-4F13-9B16-B3A4D8E34688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338946" name="Rectangle 2">
            <a:extLst>
              <a:ext uri="{FF2B5EF4-FFF2-40B4-BE49-F238E27FC236}">
                <a16:creationId xmlns:a16="http://schemas.microsoft.com/office/drawing/2014/main" id="{8E08F162-FED1-108E-5A64-68EB5333429F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533400" y="1676400"/>
            <a:ext cx="8228013" cy="4572000"/>
          </a:xfrm>
          <a:solidFill>
            <a:srgbClr val="FFFFFF"/>
          </a:solidFill>
          <a:ln w="508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pPr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 b="1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</a:t>
            </a:r>
            <a:r>
              <a:rPr lang="en-US" altLang="en-US" sz="2800" b="1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2. </a:t>
            </a:r>
            <a:r>
              <a:rPr lang="en-US" altLang="en-US" sz="2800" b="1" u="sng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SERVICE BEFORE SELF (Behaviors)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altLang="en-US" sz="2400" i="1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400" b="1" i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4. Anger:</a:t>
            </a:r>
            <a:r>
              <a:rPr lang="en-US" altLang="en-US" sz="2400" i="1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40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4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Displays of anger bring discredit upon yourselves, USAF, USAF Explorers.</a:t>
            </a:r>
          </a:p>
          <a:p>
            <a:pPr lvl="2"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en-US" sz="20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_______________________________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altLang="en-US" sz="24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400" b="1" i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5. Appetites:</a:t>
            </a:r>
            <a:r>
              <a:rPr lang="en-US" altLang="en-US" sz="2400" i="1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4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Anyone who allows appetites to drive them to make sexual overtures to subordinates, are unfit for military service. If found drunk / disorderly, all doubts of individual fitness are removed.</a:t>
            </a:r>
          </a:p>
          <a:p>
            <a:pPr lvl="2"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en-US" sz="2000" i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__________________________________</a:t>
            </a:r>
            <a:endParaRPr lang="en-US" altLang="en-US" sz="1800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38948" name="Rectangle 4">
            <a:extLst>
              <a:ext uri="{FF2B5EF4-FFF2-40B4-BE49-F238E27FC236}">
                <a16:creationId xmlns:a16="http://schemas.microsoft.com/office/drawing/2014/main" id="{57A8E37A-F02F-F2E9-A908-9F3CF4EC9E21}"/>
              </a:ext>
            </a:extLst>
          </p:cNvPr>
          <p:cNvSpPr>
            <a:spLocks noRot="1" noChangeArrowheads="1"/>
          </p:cNvSpPr>
          <p:nvPr/>
        </p:nvSpPr>
        <p:spPr bwMode="auto">
          <a:xfrm>
            <a:off x="1524000" y="304800"/>
            <a:ext cx="7467600" cy="922338"/>
          </a:xfrm>
          <a:prstGeom prst="rect">
            <a:avLst/>
          </a:prstGeom>
          <a:solidFill>
            <a:srgbClr val="FFFFFF"/>
          </a:solidFill>
          <a:ln w="38100">
            <a:solidFill>
              <a:srgbClr val="000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1pPr>
            <a:lvl2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2pPr>
            <a:lvl3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3pPr>
            <a:lvl4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4pPr>
            <a:lvl5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>
                <a:solidFill>
                  <a:srgbClr val="000099"/>
                </a:solidFill>
                <a:latin typeface="Arial Black" panose="020B0A04020102020204" pitchFamily="34" charset="0"/>
              </a:rPr>
              <a:t> THE CODE OF AIR FORCE SERVICE-I</a:t>
            </a:r>
            <a:br>
              <a:rPr lang="en-US" altLang="en-US" sz="2800">
                <a:latin typeface="Arial Black" panose="020B0A04020102020204" pitchFamily="34" charset="0"/>
              </a:rPr>
            </a:br>
            <a:r>
              <a:rPr lang="en-US" altLang="en-US" sz="2800">
                <a:latin typeface="Arial Black" panose="020B0A04020102020204" pitchFamily="34" charset="0"/>
              </a:rPr>
              <a:t>   </a:t>
            </a:r>
            <a:r>
              <a:rPr lang="en-US" altLang="en-US" sz="2000" b="1">
                <a:solidFill>
                  <a:srgbClr val="CC0000"/>
                </a:solidFill>
              </a:rPr>
              <a:t>1. AIR FORCE CORE VALUES</a:t>
            </a:r>
          </a:p>
        </p:txBody>
      </p:sp>
      <p:pic>
        <p:nvPicPr>
          <p:cNvPr id="338950" name="Picture 6">
            <a:extLst>
              <a:ext uri="{FF2B5EF4-FFF2-40B4-BE49-F238E27FC236}">
                <a16:creationId xmlns:a16="http://schemas.microsoft.com/office/drawing/2014/main" id="{64B03C20-8C57-400F-EBED-5B97DCDAF4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400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86E5CF63-AED6-3775-A90A-577A661968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February, 2012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382C4828-A4E0-5272-221A-4654775091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2D6C8-3190-4DB5-87F2-8799A0CAFF7F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246786" name="Rectangle 2">
            <a:extLst>
              <a:ext uri="{FF2B5EF4-FFF2-40B4-BE49-F238E27FC236}">
                <a16:creationId xmlns:a16="http://schemas.microsoft.com/office/drawing/2014/main" id="{D3E8BBC9-4C4F-8F90-31E0-3F3AEF6C6807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533400" y="1524000"/>
            <a:ext cx="8228013" cy="4724400"/>
          </a:xfrm>
          <a:solidFill>
            <a:srgbClr val="FFFFFF"/>
          </a:solidFill>
          <a:ln w="508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pPr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 sz="2800" b="1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</a:t>
            </a:r>
            <a:r>
              <a:rPr lang="en-US" altLang="en-US" sz="2400" b="1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2. </a:t>
            </a:r>
            <a:r>
              <a:rPr lang="en-US" altLang="en-US" sz="2400" b="1" u="sng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SERVICE BEFORE SELF (Behaviors)</a:t>
            </a:r>
          </a:p>
          <a:p>
            <a:pPr lvl="1">
              <a:buFont typeface="Wingdings" panose="05000000000000000000" pitchFamily="2" charset="2"/>
              <a:buNone/>
            </a:pPr>
            <a:endParaRPr lang="en-US" altLang="en-US" sz="700">
              <a:solidFill>
                <a:schemeClr val="bg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lvl="1">
              <a:buFont typeface="Wingdings" panose="05000000000000000000" pitchFamily="2" charset="2"/>
              <a:buChar char="q"/>
            </a:pPr>
            <a:r>
              <a:rPr lang="en-US" altLang="en-US" sz="2400" b="1" i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6. Religious toleration:</a:t>
            </a:r>
            <a:r>
              <a:rPr lang="en-US" altLang="en-US" sz="2400" i="1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4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… we must remember that religious beliefs are a matter of individual choice.</a:t>
            </a:r>
          </a:p>
          <a:p>
            <a:pPr lvl="2"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en-US" sz="20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altLang="en-US" sz="2400" i="1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400" b="1" i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7. Faith in the system:</a:t>
            </a:r>
            <a:r>
              <a:rPr lang="en-US" altLang="en-US" sz="240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r>
              <a:rPr lang="en-US" altLang="en-US" sz="24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…to lose faith in the system = to adopt the view that you know better than those   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en-US" altLang="en-US" sz="24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 above you in the chain of command what should or 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en-US" altLang="en-US" sz="24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 should not be done.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en-US" altLang="en-US" sz="24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= losing faith means placing self before service.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en-US" altLang="en-US" sz="18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 = there may be information that your Superior has that you do not have. (more likely than not).</a:t>
            </a:r>
          </a:p>
        </p:txBody>
      </p:sp>
      <p:sp>
        <p:nvSpPr>
          <p:cNvPr id="246790" name="Rectangle 6">
            <a:extLst>
              <a:ext uri="{FF2B5EF4-FFF2-40B4-BE49-F238E27FC236}">
                <a16:creationId xmlns:a16="http://schemas.microsoft.com/office/drawing/2014/main" id="{5441B71B-55C2-C54A-8B42-B42BE34318BC}"/>
              </a:ext>
            </a:extLst>
          </p:cNvPr>
          <p:cNvSpPr>
            <a:spLocks noRot="1" noChangeArrowheads="1"/>
          </p:cNvSpPr>
          <p:nvPr/>
        </p:nvSpPr>
        <p:spPr bwMode="auto">
          <a:xfrm>
            <a:off x="1524000" y="304800"/>
            <a:ext cx="7467600" cy="922338"/>
          </a:xfrm>
          <a:prstGeom prst="rect">
            <a:avLst/>
          </a:prstGeom>
          <a:solidFill>
            <a:srgbClr val="FFFFFF"/>
          </a:solidFill>
          <a:ln w="38100">
            <a:solidFill>
              <a:srgbClr val="000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1pPr>
            <a:lvl2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2pPr>
            <a:lvl3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3pPr>
            <a:lvl4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4pPr>
            <a:lvl5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>
                <a:solidFill>
                  <a:srgbClr val="000099"/>
                </a:solidFill>
                <a:latin typeface="Arial Black" panose="020B0A04020102020204" pitchFamily="34" charset="0"/>
              </a:rPr>
              <a:t> THE CODE OF AIR FORCE SERVICE-I</a:t>
            </a:r>
            <a:br>
              <a:rPr lang="en-US" altLang="en-US" sz="2800">
                <a:latin typeface="Arial Black" panose="020B0A04020102020204" pitchFamily="34" charset="0"/>
              </a:rPr>
            </a:br>
            <a:r>
              <a:rPr lang="en-US" altLang="en-US" sz="2800">
                <a:latin typeface="Arial Black" panose="020B0A04020102020204" pitchFamily="34" charset="0"/>
              </a:rPr>
              <a:t>   </a:t>
            </a:r>
            <a:r>
              <a:rPr lang="en-US" altLang="en-US" sz="2000" b="1">
                <a:solidFill>
                  <a:srgbClr val="CC0000"/>
                </a:solidFill>
              </a:rPr>
              <a:t>1. AIR FORCE CORE VALUES</a:t>
            </a:r>
          </a:p>
        </p:txBody>
      </p:sp>
      <p:pic>
        <p:nvPicPr>
          <p:cNvPr id="246792" name="Picture 8">
            <a:extLst>
              <a:ext uri="{FF2B5EF4-FFF2-40B4-BE49-F238E27FC236}">
                <a16:creationId xmlns:a16="http://schemas.microsoft.com/office/drawing/2014/main" id="{827331E3-ABCF-E84F-771F-D3F5D7A02B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400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7DA114D0-E675-B24F-AEFD-35CD390D0B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February, 2012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EB5042FF-AE25-B505-91D3-00E0D3F34B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7109B-2B48-4ACB-B430-0512DE7783F6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247810" name="Rectangle 2">
            <a:extLst>
              <a:ext uri="{FF2B5EF4-FFF2-40B4-BE49-F238E27FC236}">
                <a16:creationId xmlns:a16="http://schemas.microsoft.com/office/drawing/2014/main" id="{4C83C31E-C902-2128-DFFA-CB8211DC7916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457200" y="1905000"/>
            <a:ext cx="8228013" cy="3733800"/>
          </a:xfrm>
          <a:solidFill>
            <a:srgbClr val="FFFFFF"/>
          </a:solidFill>
          <a:ln w="508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pPr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3</a:t>
            </a:r>
            <a:r>
              <a:rPr lang="en-US" altLang="en-US" sz="28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. </a:t>
            </a:r>
            <a:r>
              <a:rPr lang="en-US" altLang="en-US" sz="2800" b="1" u="sng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EXCELLENCE IN ALL WE DO</a:t>
            </a:r>
          </a:p>
          <a:p>
            <a:pPr lvl="1">
              <a:buFont typeface="Wingdings" panose="05000000000000000000" pitchFamily="2" charset="2"/>
              <a:buNone/>
            </a:pPr>
            <a:endParaRPr lang="en-US" altLang="en-US" sz="80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lvl="1">
              <a:buFont typeface="Wingdings" panose="05000000000000000000" pitchFamily="2" charset="2"/>
              <a:buChar char="q"/>
            </a:pPr>
            <a:r>
              <a:rPr lang="en-US" altLang="en-US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What it means: </a:t>
            </a:r>
          </a:p>
          <a:p>
            <a:pPr lvl="1">
              <a:buFont typeface="Wingdings" panose="05000000000000000000" pitchFamily="2" charset="2"/>
              <a:buNone/>
            </a:pPr>
            <a:endParaRPr lang="en-US" altLang="en-US" sz="1000">
              <a:solidFill>
                <a:schemeClr val="bg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lvl="2"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en-US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Directs us to develop a</a:t>
            </a:r>
            <a:r>
              <a:rPr lang="en-US" altLang="en-US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i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sustained passion for continual improvement</a:t>
            </a:r>
            <a:r>
              <a:rPr lang="en-US" altLang="en-US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i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and innovation</a:t>
            </a:r>
            <a:r>
              <a:rPr lang="en-US" altLang="en-US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that will propel the Air Force &amp; Air Force Explorers into a long-term, upward spiral of accomplishment and performance.</a:t>
            </a:r>
            <a:endParaRPr lang="en-US" altLang="en-US" sz="1800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47814" name="Rectangle 6">
            <a:extLst>
              <a:ext uri="{FF2B5EF4-FFF2-40B4-BE49-F238E27FC236}">
                <a16:creationId xmlns:a16="http://schemas.microsoft.com/office/drawing/2014/main" id="{D935C346-CE53-CF07-DFF1-DDBBD431CD6A}"/>
              </a:ext>
            </a:extLst>
          </p:cNvPr>
          <p:cNvSpPr>
            <a:spLocks noRot="1" noChangeArrowheads="1"/>
          </p:cNvSpPr>
          <p:nvPr/>
        </p:nvSpPr>
        <p:spPr bwMode="auto">
          <a:xfrm>
            <a:off x="1524000" y="304800"/>
            <a:ext cx="7467600" cy="922338"/>
          </a:xfrm>
          <a:prstGeom prst="rect">
            <a:avLst/>
          </a:prstGeom>
          <a:solidFill>
            <a:srgbClr val="FFFFFF"/>
          </a:solidFill>
          <a:ln w="38100">
            <a:solidFill>
              <a:srgbClr val="000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1pPr>
            <a:lvl2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2pPr>
            <a:lvl3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3pPr>
            <a:lvl4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4pPr>
            <a:lvl5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>
                <a:solidFill>
                  <a:srgbClr val="000099"/>
                </a:solidFill>
                <a:latin typeface="Arial Black" panose="020B0A04020102020204" pitchFamily="34" charset="0"/>
              </a:rPr>
              <a:t> THE CODE OF AIR FORCE SERVICE-I</a:t>
            </a:r>
            <a:br>
              <a:rPr lang="en-US" altLang="en-US" sz="2800">
                <a:latin typeface="Arial Black" panose="020B0A04020102020204" pitchFamily="34" charset="0"/>
              </a:rPr>
            </a:br>
            <a:r>
              <a:rPr lang="en-US" altLang="en-US" sz="2800">
                <a:latin typeface="Arial Black" panose="020B0A04020102020204" pitchFamily="34" charset="0"/>
              </a:rPr>
              <a:t>   </a:t>
            </a:r>
            <a:r>
              <a:rPr lang="en-US" altLang="en-US" sz="2000" b="1">
                <a:solidFill>
                  <a:srgbClr val="CC0000"/>
                </a:solidFill>
              </a:rPr>
              <a:t>1. AIR FORCE CORE VALUES</a:t>
            </a:r>
          </a:p>
        </p:txBody>
      </p:sp>
      <p:pic>
        <p:nvPicPr>
          <p:cNvPr id="247816" name="Picture 8">
            <a:extLst>
              <a:ext uri="{FF2B5EF4-FFF2-40B4-BE49-F238E27FC236}">
                <a16:creationId xmlns:a16="http://schemas.microsoft.com/office/drawing/2014/main" id="{53A354A9-057B-8162-FE16-7CA0E0000C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400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1E7EDAD6-6CDF-C3F9-E1D5-C7C25B3990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February, 2012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C45116A4-1C2E-FEAF-1111-17699210B2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D8613-1221-49E0-A0A4-F86D91A0477C}" type="slidenum">
              <a:rPr lang="en-US" altLang="en-US"/>
              <a:pPr/>
              <a:t>16</a:t>
            </a:fld>
            <a:endParaRPr lang="en-US" altLang="en-US"/>
          </a:p>
        </p:txBody>
      </p:sp>
      <p:sp>
        <p:nvSpPr>
          <p:cNvPr id="248834" name="Rectangle 2">
            <a:extLst>
              <a:ext uri="{FF2B5EF4-FFF2-40B4-BE49-F238E27FC236}">
                <a16:creationId xmlns:a16="http://schemas.microsoft.com/office/drawing/2014/main" id="{51C28864-9A36-7742-B42F-86EF2E4155EB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381000" y="1676400"/>
            <a:ext cx="8380413" cy="4572000"/>
          </a:xfrm>
          <a:solidFill>
            <a:srgbClr val="FFFFFF"/>
          </a:solidFill>
          <a:ln w="508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pPr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 b="1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</a:t>
            </a:r>
            <a:r>
              <a:rPr lang="en-US" altLang="en-US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</a:t>
            </a:r>
            <a:r>
              <a:rPr lang="en-US" altLang="en-US" sz="28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. </a:t>
            </a:r>
            <a:r>
              <a:rPr lang="en-US" altLang="en-US" sz="2800" b="1" u="sng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EXCELLENCE IN ALL WE DO --- “HOW?”</a:t>
            </a:r>
          </a:p>
          <a:p>
            <a:pPr lvl="1">
              <a:buFont typeface="Wingdings" panose="05000000000000000000" pitchFamily="2" charset="2"/>
              <a:buNone/>
            </a:pPr>
            <a:endParaRPr lang="en-US" altLang="en-US" sz="800">
              <a:solidFill>
                <a:schemeClr val="bg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lvl="1">
              <a:buFont typeface="Wingdings" panose="05000000000000000000" pitchFamily="2" charset="2"/>
              <a:buChar char="q"/>
            </a:pPr>
            <a:r>
              <a:rPr lang="en-US" altLang="en-US" i="1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400" b="1" i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Product and service excellence:</a:t>
            </a:r>
            <a:r>
              <a:rPr lang="en-US" altLang="en-US" sz="2400" i="1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4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We must focus on:</a:t>
            </a:r>
          </a:p>
          <a:p>
            <a:pPr lvl="2"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Completing our Assignments properly.</a:t>
            </a:r>
          </a:p>
          <a:p>
            <a:pPr lvl="2"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If don’t know… LOOK IT UP or ASK! 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altLang="en-US" sz="2400" i="1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400" b="1" i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Personal excellence:</a:t>
            </a:r>
            <a:r>
              <a:rPr lang="en-US" altLang="en-US" sz="2400" i="1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4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We must seek out and complete …</a:t>
            </a:r>
          </a:p>
          <a:p>
            <a:pPr lvl="2"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en-US" sz="2000" i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0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Professional Military Education (must STUDY … Always!)</a:t>
            </a:r>
          </a:p>
          <a:p>
            <a:pPr lvl="2"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en-US" sz="20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Stay in physical &amp; mental shape</a:t>
            </a:r>
          </a:p>
          <a:p>
            <a:pPr lvl="2"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en-US" sz="20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Continue to refresh educational background</a:t>
            </a:r>
            <a:endParaRPr lang="en-US" altLang="en-US" sz="1800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48838" name="Rectangle 6">
            <a:extLst>
              <a:ext uri="{FF2B5EF4-FFF2-40B4-BE49-F238E27FC236}">
                <a16:creationId xmlns:a16="http://schemas.microsoft.com/office/drawing/2014/main" id="{7F17E617-CE2E-C531-3DBD-6AFEE5038A33}"/>
              </a:ext>
            </a:extLst>
          </p:cNvPr>
          <p:cNvSpPr>
            <a:spLocks noRot="1" noChangeArrowheads="1"/>
          </p:cNvSpPr>
          <p:nvPr/>
        </p:nvSpPr>
        <p:spPr bwMode="auto">
          <a:xfrm>
            <a:off x="1524000" y="304800"/>
            <a:ext cx="7467600" cy="922338"/>
          </a:xfrm>
          <a:prstGeom prst="rect">
            <a:avLst/>
          </a:prstGeom>
          <a:solidFill>
            <a:srgbClr val="FFFFFF"/>
          </a:solidFill>
          <a:ln w="38100">
            <a:solidFill>
              <a:srgbClr val="000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1pPr>
            <a:lvl2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2pPr>
            <a:lvl3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3pPr>
            <a:lvl4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4pPr>
            <a:lvl5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>
                <a:solidFill>
                  <a:srgbClr val="000099"/>
                </a:solidFill>
                <a:latin typeface="Arial Black" panose="020B0A04020102020204" pitchFamily="34" charset="0"/>
              </a:rPr>
              <a:t> THE CODE OF AIR FORCE SERVICE-I</a:t>
            </a:r>
            <a:br>
              <a:rPr lang="en-US" altLang="en-US" sz="2800">
                <a:latin typeface="Arial Black" panose="020B0A04020102020204" pitchFamily="34" charset="0"/>
              </a:rPr>
            </a:br>
            <a:r>
              <a:rPr lang="en-US" altLang="en-US" sz="2800">
                <a:latin typeface="Arial Black" panose="020B0A04020102020204" pitchFamily="34" charset="0"/>
              </a:rPr>
              <a:t>   </a:t>
            </a:r>
            <a:r>
              <a:rPr lang="en-US" altLang="en-US" sz="2000" b="1">
                <a:solidFill>
                  <a:srgbClr val="CC0000"/>
                </a:solidFill>
              </a:rPr>
              <a:t>1. AIR FORCE CORE VALUES</a:t>
            </a:r>
          </a:p>
        </p:txBody>
      </p:sp>
      <p:pic>
        <p:nvPicPr>
          <p:cNvPr id="248840" name="Picture 8">
            <a:extLst>
              <a:ext uri="{FF2B5EF4-FFF2-40B4-BE49-F238E27FC236}">
                <a16:creationId xmlns:a16="http://schemas.microsoft.com/office/drawing/2014/main" id="{56AF8BFE-4F4A-8096-8372-73913076B7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400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9599E572-7489-F193-B23F-540FE9348B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February, 2012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717C253F-80DB-EAB1-FE62-61D873979A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F2412-8C62-4FE5-A4D0-0018EA924446}" type="slidenum">
              <a:rPr lang="en-US" altLang="en-US"/>
              <a:pPr/>
              <a:t>17</a:t>
            </a:fld>
            <a:endParaRPr lang="en-US" altLang="en-US"/>
          </a:p>
        </p:txBody>
      </p:sp>
      <p:sp>
        <p:nvSpPr>
          <p:cNvPr id="249858" name="Rectangle 2">
            <a:extLst>
              <a:ext uri="{FF2B5EF4-FFF2-40B4-BE49-F238E27FC236}">
                <a16:creationId xmlns:a16="http://schemas.microsoft.com/office/drawing/2014/main" id="{5973D3AA-44C0-EDC5-0AE7-C28E415F126B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533400" y="2057400"/>
            <a:ext cx="8228013" cy="3733800"/>
          </a:xfrm>
          <a:solidFill>
            <a:srgbClr val="FFFFFF"/>
          </a:solidFill>
          <a:ln w="508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pPr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3</a:t>
            </a:r>
            <a:r>
              <a:rPr lang="en-US" altLang="en-US" sz="28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. </a:t>
            </a:r>
            <a:r>
              <a:rPr lang="en-US" altLang="en-US" sz="2800" b="1" u="sng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EXCELLENCE IN ALL WE DO --- “HOW?”</a:t>
            </a:r>
          </a:p>
          <a:p>
            <a:pPr lvl="1">
              <a:buFont typeface="Wingdings" panose="05000000000000000000" pitchFamily="2" charset="2"/>
              <a:buNone/>
            </a:pPr>
            <a:endParaRPr lang="en-US" altLang="en-US" sz="80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lvl="1">
              <a:buFont typeface="Wingdings" panose="05000000000000000000" pitchFamily="2" charset="2"/>
              <a:buChar char="q"/>
            </a:pPr>
            <a:r>
              <a:rPr lang="en-US" altLang="en-US" i="1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400" b="1" i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Community Excellence:</a:t>
            </a:r>
            <a:r>
              <a:rPr lang="en-US" altLang="en-US" sz="2400" i="1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4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… achieved when members of an organization work together to successfully reach a common goal.</a:t>
            </a:r>
          </a:p>
          <a:p>
            <a:pPr lvl="2"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en-US" sz="20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Work together as a Team.</a:t>
            </a:r>
          </a:p>
          <a:p>
            <a:pPr lvl="2"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en-US" sz="20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If someone doesn’t know, bring him/her up to speed.</a:t>
            </a:r>
          </a:p>
          <a:p>
            <a:pPr lvl="2"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en-US" sz="20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There maybe something you are lacking at, and you might appreciate getting help.</a:t>
            </a:r>
            <a:endParaRPr lang="en-US" altLang="en-US" sz="1800">
              <a:solidFill>
                <a:schemeClr val="bg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49862" name="Rectangle 6">
            <a:extLst>
              <a:ext uri="{FF2B5EF4-FFF2-40B4-BE49-F238E27FC236}">
                <a16:creationId xmlns:a16="http://schemas.microsoft.com/office/drawing/2014/main" id="{44AC2C66-94E8-A39C-EEDC-5279C148D3C3}"/>
              </a:ext>
            </a:extLst>
          </p:cNvPr>
          <p:cNvSpPr>
            <a:spLocks noRot="1" noChangeArrowheads="1"/>
          </p:cNvSpPr>
          <p:nvPr/>
        </p:nvSpPr>
        <p:spPr bwMode="auto">
          <a:xfrm>
            <a:off x="1524000" y="304800"/>
            <a:ext cx="7467600" cy="922338"/>
          </a:xfrm>
          <a:prstGeom prst="rect">
            <a:avLst/>
          </a:prstGeom>
          <a:solidFill>
            <a:srgbClr val="FFFFFF"/>
          </a:solidFill>
          <a:ln w="38100">
            <a:solidFill>
              <a:srgbClr val="000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1pPr>
            <a:lvl2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2pPr>
            <a:lvl3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3pPr>
            <a:lvl4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4pPr>
            <a:lvl5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>
                <a:solidFill>
                  <a:srgbClr val="000099"/>
                </a:solidFill>
                <a:latin typeface="Arial Black" panose="020B0A04020102020204" pitchFamily="34" charset="0"/>
              </a:rPr>
              <a:t> THE CODE OF AIR FORCE SERVICE-I</a:t>
            </a:r>
            <a:br>
              <a:rPr lang="en-US" altLang="en-US" sz="2800">
                <a:latin typeface="Arial Black" panose="020B0A04020102020204" pitchFamily="34" charset="0"/>
              </a:rPr>
            </a:br>
            <a:r>
              <a:rPr lang="en-US" altLang="en-US" sz="2800">
                <a:latin typeface="Arial Black" panose="020B0A04020102020204" pitchFamily="34" charset="0"/>
              </a:rPr>
              <a:t>   </a:t>
            </a:r>
            <a:r>
              <a:rPr lang="en-US" altLang="en-US" sz="2000" b="1">
                <a:solidFill>
                  <a:srgbClr val="CC0000"/>
                </a:solidFill>
              </a:rPr>
              <a:t>1. AIR FORCE CORE VALUES</a:t>
            </a:r>
          </a:p>
        </p:txBody>
      </p:sp>
      <p:sp>
        <p:nvSpPr>
          <p:cNvPr id="249863" name="Rectangle 7">
            <a:extLst>
              <a:ext uri="{FF2B5EF4-FFF2-40B4-BE49-F238E27FC236}">
                <a16:creationId xmlns:a16="http://schemas.microsoft.com/office/drawing/2014/main" id="{D2BB2B58-ED54-BC8F-E640-5F7A396FFDD0}"/>
              </a:ext>
            </a:extLst>
          </p:cNvPr>
          <p:cNvSpPr>
            <a:spLocks noRot="1" noChangeArrowheads="1"/>
          </p:cNvSpPr>
          <p:nvPr/>
        </p:nvSpPr>
        <p:spPr bwMode="auto">
          <a:xfrm>
            <a:off x="2209800" y="6400800"/>
            <a:ext cx="5562600" cy="304800"/>
          </a:xfrm>
          <a:prstGeom prst="rect">
            <a:avLst/>
          </a:prstGeom>
          <a:solidFill>
            <a:srgbClr val="FFFFFF"/>
          </a:solidFill>
          <a:ln w="38100">
            <a:solidFill>
              <a:srgbClr val="000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1pPr>
            <a:lvl2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2pPr>
            <a:lvl3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3pPr>
            <a:lvl4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4pPr>
            <a:lvl5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000" b="1">
                <a:solidFill>
                  <a:srgbClr val="CC0000"/>
                </a:solidFill>
              </a:rPr>
              <a:t>END: Part 1-Air Force Core Values</a:t>
            </a:r>
          </a:p>
        </p:txBody>
      </p:sp>
      <p:pic>
        <p:nvPicPr>
          <p:cNvPr id="249865" name="Picture 9">
            <a:extLst>
              <a:ext uri="{FF2B5EF4-FFF2-40B4-BE49-F238E27FC236}">
                <a16:creationId xmlns:a16="http://schemas.microsoft.com/office/drawing/2014/main" id="{4AE6065E-EE73-2DE2-E40E-42EE8CED3A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400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A50E927D-3374-9BD5-DE21-D68EC260EC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February, 2012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87D59BA2-7B19-FCDA-A27C-1915DB0A82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B0232-3BDF-4D43-8254-EBA05910B7AA}" type="slidenum">
              <a:rPr lang="en-US" altLang="en-US"/>
              <a:pPr/>
              <a:t>18</a:t>
            </a:fld>
            <a:endParaRPr lang="en-US" altLang="en-US"/>
          </a:p>
        </p:txBody>
      </p:sp>
      <p:sp>
        <p:nvSpPr>
          <p:cNvPr id="251906" name="Rectangle 2">
            <a:extLst>
              <a:ext uri="{FF2B5EF4-FFF2-40B4-BE49-F238E27FC236}">
                <a16:creationId xmlns:a16="http://schemas.microsoft.com/office/drawing/2014/main" id="{F46E25A7-FDFB-3E1F-887D-7013077A7837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2133600" y="609600"/>
            <a:ext cx="6858000" cy="609600"/>
          </a:xfrm>
          <a:solidFill>
            <a:srgbClr val="FFFFFF"/>
          </a:solidFill>
          <a:ln w="381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 sz="28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THE CODE OF AIR FORCE SERVICE-I</a:t>
            </a:r>
          </a:p>
        </p:txBody>
      </p:sp>
      <p:sp>
        <p:nvSpPr>
          <p:cNvPr id="251907" name="Rectangle 3">
            <a:extLst>
              <a:ext uri="{FF2B5EF4-FFF2-40B4-BE49-F238E27FC236}">
                <a16:creationId xmlns:a16="http://schemas.microsoft.com/office/drawing/2014/main" id="{F743D12F-6C54-33DB-F97A-3D4F46483E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3657600"/>
            <a:ext cx="8077200" cy="838200"/>
          </a:xfrm>
          <a:prstGeom prst="rect">
            <a:avLst/>
          </a:prstGeom>
          <a:solidFill>
            <a:srgbClr val="FFFFFF"/>
          </a:solidFill>
          <a:ln w="50800">
            <a:solidFill>
              <a:srgbClr val="0000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en-US" sz="4000" b="1">
                <a:solidFill>
                  <a:srgbClr val="CC0000"/>
                </a:solidFill>
                <a:latin typeface="Arial" panose="020B0604020202020204" pitchFamily="34" charset="0"/>
              </a:rPr>
              <a:t>2. PURPOSE OF CORE VALUES</a:t>
            </a:r>
          </a:p>
        </p:txBody>
      </p:sp>
      <p:pic>
        <p:nvPicPr>
          <p:cNvPr id="251909" name="Picture 5">
            <a:extLst>
              <a:ext uri="{FF2B5EF4-FFF2-40B4-BE49-F238E27FC236}">
                <a16:creationId xmlns:a16="http://schemas.microsoft.com/office/drawing/2014/main" id="{462ABA84-85E0-A5EA-3080-FB48CBDABA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400"/>
            <a:ext cx="1752600" cy="175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B1EB734B-464B-C704-CAE5-47A4B032A9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February, 2012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EC0EF769-EF0C-1675-1EDD-D665924AE5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0A5A9-F649-40A7-A874-491BA193C7D5}" type="slidenum">
              <a:rPr lang="en-US" altLang="en-US"/>
              <a:pPr/>
              <a:t>19</a:t>
            </a:fld>
            <a:endParaRPr lang="en-US" altLang="en-US"/>
          </a:p>
        </p:txBody>
      </p:sp>
      <p:sp>
        <p:nvSpPr>
          <p:cNvPr id="253954" name="Rectangle 2">
            <a:extLst>
              <a:ext uri="{FF2B5EF4-FFF2-40B4-BE49-F238E27FC236}">
                <a16:creationId xmlns:a16="http://schemas.microsoft.com/office/drawing/2014/main" id="{E08F819C-D48C-BE9C-0FB5-3C4AC2987C12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228600" y="1905000"/>
            <a:ext cx="8686800" cy="3581400"/>
          </a:xfrm>
          <a:solidFill>
            <a:srgbClr val="FFFFFF"/>
          </a:solidFill>
          <a:ln w="508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pPr lvl="1">
              <a:buFont typeface="Wingdings" panose="05000000000000000000" pitchFamily="2" charset="2"/>
              <a:buNone/>
            </a:pPr>
            <a:endParaRPr lang="en-US" altLang="en-US" sz="800">
              <a:solidFill>
                <a:schemeClr val="bg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 sz="2800" b="1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</a:t>
            </a:r>
            <a:r>
              <a:rPr lang="en-US" altLang="en-US" sz="2800" b="1" u="sng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Why… </a:t>
            </a:r>
            <a:r>
              <a:rPr lang="en-US" altLang="en-US" sz="2800" b="1" i="1" u="sng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these</a:t>
            </a:r>
            <a:r>
              <a:rPr lang="en-US" altLang="en-US" sz="2800" b="1" u="sng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Core Values?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en-US" altLang="en-US" sz="24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1. It’s the price of admission to the Air Force itself. 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en-US" altLang="en-US" sz="24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2. It points to what is </a:t>
            </a:r>
            <a:r>
              <a:rPr lang="en-US" altLang="en-US" sz="2400" i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universal</a:t>
            </a:r>
            <a:r>
              <a:rPr lang="en-US" altLang="en-US" sz="24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and </a:t>
            </a:r>
            <a:r>
              <a:rPr lang="en-US" altLang="en-US" sz="2400" i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unchanging</a:t>
            </a:r>
            <a:r>
              <a:rPr lang="en-US" altLang="en-US" sz="24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in the profession of arms.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en-US" altLang="en-US" sz="24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3.  Helps us get a fix on the </a:t>
            </a:r>
            <a:r>
              <a:rPr lang="en-US" altLang="en-US" sz="2400" i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ethical climate</a:t>
            </a:r>
            <a:r>
              <a:rPr lang="en-US" altLang="en-US" sz="24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of the organization.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en-US" altLang="en-US" sz="24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4.  Keeps us on the path of </a:t>
            </a:r>
            <a:r>
              <a:rPr lang="en-US" altLang="en-US" sz="2400" i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correct professional conduct</a:t>
            </a:r>
            <a:r>
              <a:rPr lang="en-US" altLang="en-US" sz="24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.</a:t>
            </a:r>
            <a:endParaRPr lang="en-US" altLang="en-US" sz="2000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53956" name="Rectangle 4">
            <a:extLst>
              <a:ext uri="{FF2B5EF4-FFF2-40B4-BE49-F238E27FC236}">
                <a16:creationId xmlns:a16="http://schemas.microsoft.com/office/drawing/2014/main" id="{BB6C7BF2-1D45-9CE5-20C0-E32016CF6A8D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1447800" y="304800"/>
            <a:ext cx="7543800" cy="922338"/>
          </a:xfrm>
          <a:solidFill>
            <a:srgbClr val="FFFFFF"/>
          </a:solidFill>
          <a:ln w="381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 THE CODE OF AIR FORCE SERVICE-I</a:t>
            </a:r>
            <a:br>
              <a:rPr lang="en-US" altLang="en-US" sz="2800"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</a:br>
            <a:r>
              <a:rPr lang="en-US" altLang="en-US" sz="2800"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       </a:t>
            </a:r>
            <a:r>
              <a:rPr lang="en-US" altLang="en-US" sz="20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2. PURPOSE OF CORE VALUES</a:t>
            </a:r>
          </a:p>
        </p:txBody>
      </p:sp>
      <p:sp>
        <p:nvSpPr>
          <p:cNvPr id="253957" name="Rectangle 5">
            <a:extLst>
              <a:ext uri="{FF2B5EF4-FFF2-40B4-BE49-F238E27FC236}">
                <a16:creationId xmlns:a16="http://schemas.microsoft.com/office/drawing/2014/main" id="{D0F6B6EF-6838-B3E0-A51C-9F5DC779586D}"/>
              </a:ext>
            </a:extLst>
          </p:cNvPr>
          <p:cNvSpPr>
            <a:spLocks noRot="1" noChangeArrowheads="1"/>
          </p:cNvSpPr>
          <p:nvPr/>
        </p:nvSpPr>
        <p:spPr bwMode="auto">
          <a:xfrm>
            <a:off x="2209800" y="6400800"/>
            <a:ext cx="5562600" cy="304800"/>
          </a:xfrm>
          <a:prstGeom prst="rect">
            <a:avLst/>
          </a:prstGeom>
          <a:solidFill>
            <a:srgbClr val="FFFFFF"/>
          </a:solidFill>
          <a:ln w="38100">
            <a:solidFill>
              <a:srgbClr val="000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1pPr>
            <a:lvl2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2pPr>
            <a:lvl3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3pPr>
            <a:lvl4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4pPr>
            <a:lvl5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000" b="1">
                <a:solidFill>
                  <a:srgbClr val="CC0000"/>
                </a:solidFill>
              </a:rPr>
              <a:t>END: Part 2-Purpose of Core Values</a:t>
            </a:r>
          </a:p>
        </p:txBody>
      </p:sp>
      <p:pic>
        <p:nvPicPr>
          <p:cNvPr id="253959" name="Picture 7">
            <a:extLst>
              <a:ext uri="{FF2B5EF4-FFF2-40B4-BE49-F238E27FC236}">
                <a16:creationId xmlns:a16="http://schemas.microsoft.com/office/drawing/2014/main" id="{875D35D2-D169-818B-87C8-A2C4C66AA0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400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3A0453CB-8794-4695-76B2-D77989A3BC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February, 2012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37EE29B0-35B5-0E62-DCAF-150D081D37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33957-DC05-4E54-9ED2-02A1FE352D2F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232450" name="Rectangle 2">
            <a:extLst>
              <a:ext uri="{FF2B5EF4-FFF2-40B4-BE49-F238E27FC236}">
                <a16:creationId xmlns:a16="http://schemas.microsoft.com/office/drawing/2014/main" id="{895D5C13-4B65-2F16-A414-247FA18532EB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914400" y="2895600"/>
            <a:ext cx="7620000" cy="1295400"/>
          </a:xfrm>
          <a:solidFill>
            <a:srgbClr val="FFFFFF"/>
          </a:solidFill>
          <a:ln w="38100">
            <a:solidFill>
              <a:srgbClr val="000066"/>
            </a:solidFill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 sz="2400">
                <a:effectLst>
                  <a:outerShdw blurRad="38100" dist="38100" dir="2700000" algn="tl">
                    <a:srgbClr val="C0C0C0"/>
                  </a:outerShdw>
                </a:effectLst>
              </a:rPr>
              <a:t>   </a:t>
            </a:r>
            <a:r>
              <a:rPr lang="en-US" altLang="en-US" sz="20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1. AIR FORCE CORE VALUES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 sz="20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2. PURPOSE OF CORE VALUES</a:t>
            </a:r>
            <a:r>
              <a:rPr lang="en-US" altLang="en-US" sz="20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 sz="20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3. CORE VALUE STRATEGIES   (C/1LT Curriculum)</a:t>
            </a:r>
          </a:p>
        </p:txBody>
      </p:sp>
      <p:sp>
        <p:nvSpPr>
          <p:cNvPr id="232452" name="Rectangle 4">
            <a:extLst>
              <a:ext uri="{FF2B5EF4-FFF2-40B4-BE49-F238E27FC236}">
                <a16:creationId xmlns:a16="http://schemas.microsoft.com/office/drawing/2014/main" id="{0C145327-A2BF-983A-1E62-A7E692036871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1404938" y="315913"/>
            <a:ext cx="7407275" cy="654050"/>
          </a:xfrm>
          <a:solidFill>
            <a:srgbClr val="FFFFFF"/>
          </a:solidFill>
          <a:ln w="38100">
            <a:solidFill>
              <a:srgbClr val="000066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THE CODE OF AIR FORCE SERVICE-1</a:t>
            </a:r>
            <a:endParaRPr lang="en-US" altLang="en-US" sz="2800" b="1" i="1">
              <a:solidFill>
                <a:srgbClr val="CC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32453" name="Rectangle 5">
            <a:extLst>
              <a:ext uri="{FF2B5EF4-FFF2-40B4-BE49-F238E27FC236}">
                <a16:creationId xmlns:a16="http://schemas.microsoft.com/office/drawing/2014/main" id="{7AF2BD19-509B-2E80-D352-676913650E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2438400"/>
            <a:ext cx="4724400" cy="457200"/>
          </a:xfrm>
          <a:prstGeom prst="rect">
            <a:avLst/>
          </a:prstGeom>
          <a:solidFill>
            <a:srgbClr val="CC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1pPr>
            <a:lvl2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2pPr>
            <a:lvl3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3pPr>
            <a:lvl4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4pPr>
            <a:lvl5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>
                <a:latin typeface="Arial Black" panose="020B0A04020102020204" pitchFamily="34" charset="0"/>
              </a:rPr>
              <a:t>     </a:t>
            </a:r>
            <a:r>
              <a:rPr lang="en-US" altLang="en-US" sz="2800">
                <a:solidFill>
                  <a:schemeClr val="tx1"/>
                </a:solidFill>
                <a:latin typeface="Arial Black" panose="020B0A04020102020204" pitchFamily="34" charset="0"/>
              </a:rPr>
              <a:t>COURSE TOPICS</a:t>
            </a:r>
            <a:endParaRPr lang="en-US" altLang="en-US" sz="2800" b="1" i="1">
              <a:solidFill>
                <a:schemeClr val="tx1"/>
              </a:solidFill>
            </a:endParaRPr>
          </a:p>
        </p:txBody>
      </p:sp>
      <p:pic>
        <p:nvPicPr>
          <p:cNvPr id="232455" name="Picture 7">
            <a:extLst>
              <a:ext uri="{FF2B5EF4-FFF2-40B4-BE49-F238E27FC236}">
                <a16:creationId xmlns:a16="http://schemas.microsoft.com/office/drawing/2014/main" id="{DFD3B2C5-569D-E4CA-3553-8289A106D2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76200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B6B0847A-4FAD-C97E-95DF-F6579AA8F4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February, 2012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A4418D6B-DBCF-37BF-E1F3-CF0F26328C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D5EBA-5DB9-4D33-ADB5-B779DC65B05F}" type="slidenum">
              <a:rPr lang="en-US" altLang="en-US"/>
              <a:pPr/>
              <a:t>20</a:t>
            </a:fld>
            <a:endParaRPr lang="en-US" altLang="en-US"/>
          </a:p>
        </p:txBody>
      </p:sp>
      <p:sp>
        <p:nvSpPr>
          <p:cNvPr id="254979" name="Rectangle 3">
            <a:extLst>
              <a:ext uri="{FF2B5EF4-FFF2-40B4-BE49-F238E27FC236}">
                <a16:creationId xmlns:a16="http://schemas.microsoft.com/office/drawing/2014/main" id="{4939D79E-B7F9-E139-5809-5F70389B7B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3657600"/>
            <a:ext cx="7086600" cy="838200"/>
          </a:xfrm>
          <a:prstGeom prst="rect">
            <a:avLst/>
          </a:prstGeom>
          <a:solidFill>
            <a:srgbClr val="FFFFFF"/>
          </a:solidFill>
          <a:ln w="50800">
            <a:solidFill>
              <a:srgbClr val="0000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en-US" sz="4000" b="1">
                <a:solidFill>
                  <a:srgbClr val="CC0000"/>
                </a:solidFill>
                <a:latin typeface="Arial" panose="020B0604020202020204" pitchFamily="34" charset="0"/>
              </a:rPr>
              <a:t>3. CORE VALUES STATEGY</a:t>
            </a:r>
          </a:p>
        </p:txBody>
      </p:sp>
      <p:sp>
        <p:nvSpPr>
          <p:cNvPr id="254983" name="Rectangle 7">
            <a:extLst>
              <a:ext uri="{FF2B5EF4-FFF2-40B4-BE49-F238E27FC236}">
                <a16:creationId xmlns:a16="http://schemas.microsoft.com/office/drawing/2014/main" id="{023844FB-4BDD-2FBB-A2A9-50326B678298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2133600" y="609600"/>
            <a:ext cx="6858000" cy="609600"/>
          </a:xfrm>
          <a:solidFill>
            <a:srgbClr val="FFFFFF"/>
          </a:solidFill>
          <a:ln w="381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 sz="28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THE CODE OF AIR FORCE SERVICE-I</a:t>
            </a:r>
          </a:p>
        </p:txBody>
      </p:sp>
      <p:sp>
        <p:nvSpPr>
          <p:cNvPr id="254984" name="Rectangle 8">
            <a:extLst>
              <a:ext uri="{FF2B5EF4-FFF2-40B4-BE49-F238E27FC236}">
                <a16:creationId xmlns:a16="http://schemas.microsoft.com/office/drawing/2014/main" id="{EA01D46D-2EF2-B663-4D14-3A5CC038E7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3600" y="3200400"/>
            <a:ext cx="5486400" cy="457200"/>
          </a:xfrm>
          <a:prstGeom prst="rect">
            <a:avLst/>
          </a:prstGeom>
          <a:solidFill>
            <a:srgbClr val="CC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1pPr>
            <a:lvl2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2pPr>
            <a:lvl3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3pPr>
            <a:lvl4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4pPr>
            <a:lvl5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>
                <a:latin typeface="Arial Black" panose="020B0A04020102020204" pitchFamily="34" charset="0"/>
              </a:rPr>
              <a:t> </a:t>
            </a:r>
            <a:r>
              <a:rPr lang="en-US" altLang="en-US" sz="2800">
                <a:solidFill>
                  <a:schemeClr val="tx1"/>
                </a:solidFill>
                <a:latin typeface="Arial Black" panose="020B0A04020102020204" pitchFamily="34" charset="0"/>
              </a:rPr>
              <a:t>C/1LT COURSE TOPICS</a:t>
            </a:r>
            <a:endParaRPr lang="en-US" altLang="en-US" sz="2800" b="1" i="1">
              <a:solidFill>
                <a:schemeClr val="tx1"/>
              </a:solidFill>
            </a:endParaRPr>
          </a:p>
        </p:txBody>
      </p:sp>
      <p:pic>
        <p:nvPicPr>
          <p:cNvPr id="254985" name="Picture 9">
            <a:extLst>
              <a:ext uri="{FF2B5EF4-FFF2-40B4-BE49-F238E27FC236}">
                <a16:creationId xmlns:a16="http://schemas.microsoft.com/office/drawing/2014/main" id="{AD49C3F4-5109-B4CA-083F-AA74375809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400"/>
            <a:ext cx="182880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AB68A548-D8EA-3E27-9F0C-0898F26D78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February, 2012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50107939-585B-CE5C-E0E4-4DB98F8A2C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C13DA-D31A-48EA-B404-FA3BDF1577B5}" type="slidenum">
              <a:rPr lang="en-US" altLang="en-US"/>
              <a:pPr/>
              <a:t>21</a:t>
            </a:fld>
            <a:endParaRPr lang="en-US" altLang="en-US"/>
          </a:p>
        </p:txBody>
      </p:sp>
      <p:sp>
        <p:nvSpPr>
          <p:cNvPr id="257026" name="Rectangle 2">
            <a:extLst>
              <a:ext uri="{FF2B5EF4-FFF2-40B4-BE49-F238E27FC236}">
                <a16:creationId xmlns:a16="http://schemas.microsoft.com/office/drawing/2014/main" id="{76A45A5E-1912-E7DD-F175-89AB9CAA5B82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381000" y="1676400"/>
            <a:ext cx="8458200" cy="4572000"/>
          </a:xfrm>
          <a:solidFill>
            <a:srgbClr val="FFFFFF"/>
          </a:solidFill>
          <a:ln w="508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pPr lvl="1">
              <a:buFont typeface="Wingdings" panose="05000000000000000000" pitchFamily="2" charset="2"/>
              <a:buNone/>
            </a:pPr>
            <a:endParaRPr lang="en-US" altLang="en-US" sz="800">
              <a:solidFill>
                <a:schemeClr val="bg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 sz="2800" b="1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</a:t>
            </a:r>
            <a:r>
              <a:rPr lang="en-US" altLang="en-US" b="1" u="sng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Why…do we have this Strategy? 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altLang="en-US" b="1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1. They exist independently of, and does  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en-US" altLang="en-US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  not compete with chapel programs.</a:t>
            </a:r>
          </a:p>
          <a:p>
            <a:pPr lvl="1">
              <a:buFont typeface="Wingdings" panose="05000000000000000000" pitchFamily="2" charset="2"/>
              <a:buNone/>
            </a:pPr>
            <a:endParaRPr lang="en-US" altLang="en-US" sz="10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lvl="2">
              <a:buClr>
                <a:schemeClr val="tx1"/>
              </a:buClr>
              <a:buFont typeface="Wingdings" panose="05000000000000000000" pitchFamily="2" charset="2"/>
              <a:buNone/>
            </a:pPr>
            <a:endParaRPr lang="en-US" altLang="en-US" b="1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lvl="1">
              <a:buFont typeface="Wingdings" panose="05000000000000000000" pitchFamily="2" charset="2"/>
              <a:buChar char="q"/>
            </a:pPr>
            <a:r>
              <a:rPr lang="en-US" altLang="en-US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b="1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2.</a:t>
            </a:r>
            <a:r>
              <a:rPr lang="en-US" altLang="en-US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You don’t need to be a commander in 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en-US" altLang="en-US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  order to be a leader.</a:t>
            </a:r>
            <a:endParaRPr lang="en-US" altLang="en-US" sz="2000">
              <a:solidFill>
                <a:schemeClr val="bg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57028" name="Rectangle 4">
            <a:extLst>
              <a:ext uri="{FF2B5EF4-FFF2-40B4-BE49-F238E27FC236}">
                <a16:creationId xmlns:a16="http://schemas.microsoft.com/office/drawing/2014/main" id="{93F05EFA-BCDD-D80E-1592-742F6463C705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1524000" y="304800"/>
            <a:ext cx="7467600" cy="922338"/>
          </a:xfrm>
          <a:solidFill>
            <a:srgbClr val="FFFFFF"/>
          </a:solidFill>
          <a:ln w="381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 THE CODE OF AIR FORCE SERVICE-I</a:t>
            </a:r>
            <a:br>
              <a:rPr lang="en-US" altLang="en-US" sz="2800"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</a:br>
            <a:r>
              <a:rPr lang="en-US" altLang="en-US" sz="2800"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              </a:t>
            </a:r>
            <a:r>
              <a:rPr lang="en-US" altLang="en-US" sz="20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3. CORE VALUES STRATEGY </a:t>
            </a:r>
          </a:p>
        </p:txBody>
      </p:sp>
      <p:pic>
        <p:nvPicPr>
          <p:cNvPr id="257030" name="Picture 6">
            <a:extLst>
              <a:ext uri="{FF2B5EF4-FFF2-40B4-BE49-F238E27FC236}">
                <a16:creationId xmlns:a16="http://schemas.microsoft.com/office/drawing/2014/main" id="{01DBE73B-7301-9CCD-8BAB-2F7CB2FA9B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400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5A37A5D7-359F-1C2A-2A13-7D9C51734B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February, 2012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57190ECB-FBA1-63A1-B135-BC656A543C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13DCF-C157-4A50-ACE6-D1AC7B62BDA6}" type="slidenum">
              <a:rPr lang="en-US" altLang="en-US"/>
              <a:pPr/>
              <a:t>22</a:t>
            </a:fld>
            <a:endParaRPr lang="en-US" altLang="en-US"/>
          </a:p>
        </p:txBody>
      </p:sp>
      <p:sp>
        <p:nvSpPr>
          <p:cNvPr id="258050" name="Rectangle 2">
            <a:extLst>
              <a:ext uri="{FF2B5EF4-FFF2-40B4-BE49-F238E27FC236}">
                <a16:creationId xmlns:a16="http://schemas.microsoft.com/office/drawing/2014/main" id="{42B10794-0894-6EEF-14CC-E923099B3A03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381000" y="1676400"/>
            <a:ext cx="8458200" cy="4572000"/>
          </a:xfrm>
          <a:solidFill>
            <a:srgbClr val="FFFFFF"/>
          </a:solidFill>
          <a:ln w="508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pPr lvl="1">
              <a:buFont typeface="Wingdings" panose="05000000000000000000" pitchFamily="2" charset="2"/>
              <a:buNone/>
            </a:pPr>
            <a:endParaRPr lang="en-US" altLang="en-US" sz="800">
              <a:solidFill>
                <a:schemeClr val="bg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 sz="2800" b="1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</a:t>
            </a:r>
            <a:r>
              <a:rPr lang="en-US" altLang="en-US" b="1" u="sng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Why… do we have this Strategy? 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altLang="en-US" b="1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3.</a:t>
            </a:r>
            <a:r>
              <a:rPr lang="en-US" altLang="en-US" b="1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The leader of an organization is the key to its moral climate.</a:t>
            </a:r>
          </a:p>
          <a:p>
            <a:pPr lvl="1">
              <a:buFont typeface="Wingdings" panose="05000000000000000000" pitchFamily="2" charset="2"/>
              <a:buNone/>
            </a:pPr>
            <a:endParaRPr lang="en-US" altLang="en-US" b="1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lvl="1">
              <a:buFont typeface="Wingdings" panose="05000000000000000000" pitchFamily="2" charset="2"/>
              <a:buChar char="q"/>
            </a:pPr>
            <a:r>
              <a:rPr lang="en-US" altLang="en-US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4. Leaders cannot just be good… </a:t>
            </a:r>
          </a:p>
          <a:p>
            <a:pPr lvl="2"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en-US" b="1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they must also be sensitive to their status as role models</a:t>
            </a:r>
          </a:p>
          <a:p>
            <a:pPr lvl="2"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en-US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avoid appearance of improper behavior</a:t>
            </a:r>
            <a:endParaRPr lang="en-US" altLang="en-US" sz="2000" i="1">
              <a:solidFill>
                <a:schemeClr val="bg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buClr>
                <a:schemeClr val="tx1"/>
              </a:buClr>
              <a:buFont typeface="Wingdings" panose="05000000000000000000" pitchFamily="2" charset="2"/>
              <a:buNone/>
            </a:pPr>
            <a:endParaRPr lang="en-US" altLang="en-US" sz="2400">
              <a:solidFill>
                <a:schemeClr val="bg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58054" name="Rectangle 6">
            <a:extLst>
              <a:ext uri="{FF2B5EF4-FFF2-40B4-BE49-F238E27FC236}">
                <a16:creationId xmlns:a16="http://schemas.microsoft.com/office/drawing/2014/main" id="{172DD9BF-0966-0B2A-E048-E733914A6401}"/>
              </a:ext>
            </a:extLst>
          </p:cNvPr>
          <p:cNvSpPr>
            <a:spLocks noRot="1" noChangeArrowheads="1"/>
          </p:cNvSpPr>
          <p:nvPr/>
        </p:nvSpPr>
        <p:spPr bwMode="auto">
          <a:xfrm>
            <a:off x="1524000" y="304800"/>
            <a:ext cx="7467600" cy="922338"/>
          </a:xfrm>
          <a:prstGeom prst="rect">
            <a:avLst/>
          </a:prstGeom>
          <a:solidFill>
            <a:srgbClr val="FFFFFF"/>
          </a:solidFill>
          <a:ln w="38100">
            <a:solidFill>
              <a:srgbClr val="000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1pPr>
            <a:lvl2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2pPr>
            <a:lvl3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3pPr>
            <a:lvl4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4pPr>
            <a:lvl5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9pPr>
          </a:lstStyle>
          <a:p>
            <a:pPr algn="l" eaLnBrk="1" hangingPunct="1"/>
            <a:r>
              <a:rPr lang="en-US" altLang="en-US" sz="2800">
                <a:solidFill>
                  <a:srgbClr val="000099"/>
                </a:solidFill>
                <a:latin typeface="Arial Black" panose="020B0A04020102020204" pitchFamily="34" charset="0"/>
              </a:rPr>
              <a:t> THE CODE OF AIR FORCE SERVICE-I</a:t>
            </a:r>
            <a:br>
              <a:rPr lang="en-US" altLang="en-US" sz="2800">
                <a:latin typeface="Arial Black" panose="020B0A04020102020204" pitchFamily="34" charset="0"/>
              </a:rPr>
            </a:br>
            <a:r>
              <a:rPr lang="en-US" altLang="en-US" sz="2800">
                <a:latin typeface="Arial Black" panose="020B0A04020102020204" pitchFamily="34" charset="0"/>
              </a:rPr>
              <a:t>             </a:t>
            </a:r>
            <a:r>
              <a:rPr lang="en-US" altLang="en-US" sz="2000" b="1">
                <a:solidFill>
                  <a:srgbClr val="CC0000"/>
                </a:solidFill>
              </a:rPr>
              <a:t>3. CORE VALUES STRATEGY </a:t>
            </a:r>
          </a:p>
        </p:txBody>
      </p:sp>
      <p:pic>
        <p:nvPicPr>
          <p:cNvPr id="258056" name="Picture 8">
            <a:extLst>
              <a:ext uri="{FF2B5EF4-FFF2-40B4-BE49-F238E27FC236}">
                <a16:creationId xmlns:a16="http://schemas.microsoft.com/office/drawing/2014/main" id="{45EA49FC-FA43-CB32-B04B-66DBD5ABBD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400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320239EC-816A-A043-53D1-8F77CE1DB0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February, 2012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BF9D3691-F43C-B970-C4B1-F367590A36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012FC-7E7C-4953-867E-4C33A02B8290}" type="slidenum">
              <a:rPr lang="en-US" altLang="en-US"/>
              <a:pPr/>
              <a:t>23</a:t>
            </a:fld>
            <a:endParaRPr lang="en-US" altLang="en-US"/>
          </a:p>
        </p:txBody>
      </p:sp>
      <p:sp>
        <p:nvSpPr>
          <p:cNvPr id="259074" name="Rectangle 2">
            <a:extLst>
              <a:ext uri="{FF2B5EF4-FFF2-40B4-BE49-F238E27FC236}">
                <a16:creationId xmlns:a16="http://schemas.microsoft.com/office/drawing/2014/main" id="{ADD79A05-2FCC-9128-1320-C0747709A649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381000" y="1676400"/>
            <a:ext cx="8458200" cy="4572000"/>
          </a:xfrm>
          <a:solidFill>
            <a:srgbClr val="FFFFFF"/>
          </a:solidFill>
          <a:ln w="508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pPr lvl="1">
              <a:buFont typeface="Wingdings" panose="05000000000000000000" pitchFamily="2" charset="2"/>
              <a:buNone/>
            </a:pPr>
            <a:endParaRPr lang="en-US" altLang="en-US" sz="800">
              <a:solidFill>
                <a:schemeClr val="bg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 sz="2800" b="1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</a:t>
            </a:r>
            <a:r>
              <a:rPr lang="en-US" altLang="en-US" b="1" u="sng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Why… do we have this Stratgegy? 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altLang="en-US" sz="240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40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5. </a:t>
            </a:r>
            <a:r>
              <a:rPr lang="en-US" altLang="en-US" sz="24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Leadership from below is at least as important as leadership from above</a:t>
            </a:r>
            <a:r>
              <a:rPr lang="en-US" altLang="en-US" sz="240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in implementing the core values.</a:t>
            </a:r>
          </a:p>
          <a:p>
            <a:pPr lvl="1">
              <a:buFont typeface="Wingdings" panose="05000000000000000000" pitchFamily="2" charset="2"/>
              <a:buNone/>
            </a:pPr>
            <a:endParaRPr lang="en-US" altLang="en-US" sz="2400">
              <a:solidFill>
                <a:schemeClr val="bg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lvl="1">
              <a:buFont typeface="Wingdings" panose="05000000000000000000" pitchFamily="2" charset="2"/>
              <a:buChar char="q"/>
            </a:pPr>
            <a:r>
              <a:rPr lang="en-US" altLang="en-US" sz="240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40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6. </a:t>
            </a:r>
            <a:r>
              <a:rPr lang="en-US" altLang="en-US" sz="24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 culture of conscience is impossible unless</a:t>
            </a:r>
            <a:r>
              <a:rPr lang="en-US" altLang="en-US" sz="2400" b="1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all of us </a:t>
            </a:r>
            <a:r>
              <a:rPr lang="en-US" altLang="en-US" sz="24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understand, accept, internalize, and are free to follow the core values.</a:t>
            </a:r>
            <a:r>
              <a:rPr lang="en-US" altLang="en-US" sz="240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endParaRPr lang="en-US" altLang="en-US" sz="2400" i="1">
              <a:solidFill>
                <a:schemeClr val="bg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lvl="1">
              <a:buFont typeface="Wingdings" panose="05000000000000000000" pitchFamily="2" charset="2"/>
              <a:buChar char="q"/>
            </a:pPr>
            <a:endParaRPr lang="en-US" altLang="en-US" sz="2400" i="1">
              <a:solidFill>
                <a:schemeClr val="bg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buClr>
                <a:schemeClr val="tx1"/>
              </a:buClr>
              <a:buFont typeface="Wingdings" panose="05000000000000000000" pitchFamily="2" charset="2"/>
              <a:buNone/>
            </a:pPr>
            <a:endParaRPr lang="en-US" altLang="en-US" sz="2400">
              <a:solidFill>
                <a:schemeClr val="bg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59078" name="Rectangle 6">
            <a:extLst>
              <a:ext uri="{FF2B5EF4-FFF2-40B4-BE49-F238E27FC236}">
                <a16:creationId xmlns:a16="http://schemas.microsoft.com/office/drawing/2014/main" id="{952FE01F-FBA3-7BF7-374F-F2BD976FB4FA}"/>
              </a:ext>
            </a:extLst>
          </p:cNvPr>
          <p:cNvSpPr>
            <a:spLocks noRot="1" noChangeArrowheads="1"/>
          </p:cNvSpPr>
          <p:nvPr/>
        </p:nvSpPr>
        <p:spPr bwMode="auto">
          <a:xfrm>
            <a:off x="1524000" y="304800"/>
            <a:ext cx="7467600" cy="922338"/>
          </a:xfrm>
          <a:prstGeom prst="rect">
            <a:avLst/>
          </a:prstGeom>
          <a:solidFill>
            <a:srgbClr val="FFFFFF"/>
          </a:solidFill>
          <a:ln w="38100">
            <a:solidFill>
              <a:srgbClr val="000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1pPr>
            <a:lvl2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2pPr>
            <a:lvl3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3pPr>
            <a:lvl4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4pPr>
            <a:lvl5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9pPr>
          </a:lstStyle>
          <a:p>
            <a:pPr algn="l" eaLnBrk="1" hangingPunct="1"/>
            <a:r>
              <a:rPr lang="en-US" altLang="en-US" sz="2800">
                <a:solidFill>
                  <a:srgbClr val="000099"/>
                </a:solidFill>
                <a:latin typeface="Arial Black" panose="020B0A04020102020204" pitchFamily="34" charset="0"/>
              </a:rPr>
              <a:t> THE CODE OF AIR FORCE SERVICE-I</a:t>
            </a:r>
            <a:br>
              <a:rPr lang="en-US" altLang="en-US" sz="2800">
                <a:latin typeface="Arial Black" panose="020B0A04020102020204" pitchFamily="34" charset="0"/>
              </a:rPr>
            </a:br>
            <a:r>
              <a:rPr lang="en-US" altLang="en-US" sz="2800">
                <a:latin typeface="Arial Black" panose="020B0A04020102020204" pitchFamily="34" charset="0"/>
              </a:rPr>
              <a:t>              </a:t>
            </a:r>
            <a:r>
              <a:rPr lang="en-US" altLang="en-US" sz="2000" b="1">
                <a:solidFill>
                  <a:srgbClr val="CC0000"/>
                </a:solidFill>
              </a:rPr>
              <a:t>3. CORE VALUES STRATEGY </a:t>
            </a:r>
          </a:p>
        </p:txBody>
      </p:sp>
      <p:pic>
        <p:nvPicPr>
          <p:cNvPr id="259080" name="Picture 8">
            <a:extLst>
              <a:ext uri="{FF2B5EF4-FFF2-40B4-BE49-F238E27FC236}">
                <a16:creationId xmlns:a16="http://schemas.microsoft.com/office/drawing/2014/main" id="{D0A17879-FBAC-AE5A-7152-BEC39B80FA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400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71341886-C49B-76C3-05E3-038E6974ED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February, 2012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CC708D94-0EA4-EE81-3476-8C9E1FC7F0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92297-D88C-4D8E-B9AB-B3B2EF8E545A}" type="slidenum">
              <a:rPr lang="en-US" altLang="en-US"/>
              <a:pPr/>
              <a:t>24</a:t>
            </a:fld>
            <a:endParaRPr lang="en-US" altLang="en-US"/>
          </a:p>
        </p:txBody>
      </p:sp>
      <p:sp>
        <p:nvSpPr>
          <p:cNvPr id="260098" name="Rectangle 2">
            <a:extLst>
              <a:ext uri="{FF2B5EF4-FFF2-40B4-BE49-F238E27FC236}">
                <a16:creationId xmlns:a16="http://schemas.microsoft.com/office/drawing/2014/main" id="{6CF2008A-898A-DD37-0678-5B78D7DF9FC7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381000" y="1524000"/>
            <a:ext cx="8458200" cy="4572000"/>
          </a:xfrm>
          <a:solidFill>
            <a:srgbClr val="FFFFFF"/>
          </a:solidFill>
          <a:ln w="508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pPr lvl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800">
              <a:solidFill>
                <a:schemeClr val="bg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 sz="2800" b="1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</a:t>
            </a:r>
            <a:r>
              <a:rPr lang="en-US" altLang="en-US" b="1" u="sng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Why…do we have this Strategy? 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en-US" altLang="en-US" sz="240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7. To understand, accept, and internalize the Core Values, </a:t>
            </a:r>
            <a:r>
              <a:rPr lang="en-US" altLang="en-US" sz="24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our people must be allowed and encouraged to engage in an extended dialogue about them and to explore the role of the Values at all levels</a:t>
            </a:r>
            <a:r>
              <a:rPr lang="en-US" altLang="en-US" sz="240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of the Air Force and Air Force Explorers.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2400">
              <a:solidFill>
                <a:schemeClr val="bg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en-US" altLang="en-US" sz="240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8. </a:t>
            </a:r>
            <a:r>
              <a:rPr lang="en-US" altLang="en-US" sz="24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Our first task is to fix organizations; and individual character development if possible</a:t>
            </a:r>
            <a:r>
              <a:rPr lang="en-US" altLang="en-US" sz="240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, but it is not a goal; </a:t>
            </a:r>
            <a:r>
              <a:rPr lang="en-US" altLang="en-US" sz="24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we must first fix our policies, processes, and procedures before we begin</a:t>
            </a:r>
            <a:r>
              <a:rPr lang="en-US" altLang="en-US" sz="240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.</a:t>
            </a:r>
          </a:p>
          <a:p>
            <a:pPr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endParaRPr lang="en-US" altLang="en-US" sz="2400">
              <a:solidFill>
                <a:schemeClr val="bg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60102" name="Rectangle 6">
            <a:extLst>
              <a:ext uri="{FF2B5EF4-FFF2-40B4-BE49-F238E27FC236}">
                <a16:creationId xmlns:a16="http://schemas.microsoft.com/office/drawing/2014/main" id="{98483597-CE1D-1298-B962-63D90EF0C505}"/>
              </a:ext>
            </a:extLst>
          </p:cNvPr>
          <p:cNvSpPr>
            <a:spLocks noRot="1" noChangeArrowheads="1"/>
          </p:cNvSpPr>
          <p:nvPr/>
        </p:nvSpPr>
        <p:spPr bwMode="auto">
          <a:xfrm>
            <a:off x="1524000" y="304800"/>
            <a:ext cx="7467600" cy="922338"/>
          </a:xfrm>
          <a:prstGeom prst="rect">
            <a:avLst/>
          </a:prstGeom>
          <a:solidFill>
            <a:srgbClr val="FFFFFF"/>
          </a:solidFill>
          <a:ln w="38100">
            <a:solidFill>
              <a:srgbClr val="000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1pPr>
            <a:lvl2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2pPr>
            <a:lvl3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3pPr>
            <a:lvl4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4pPr>
            <a:lvl5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9pPr>
          </a:lstStyle>
          <a:p>
            <a:pPr algn="l" eaLnBrk="1" hangingPunct="1"/>
            <a:r>
              <a:rPr lang="en-US" altLang="en-US" sz="2800">
                <a:solidFill>
                  <a:srgbClr val="000099"/>
                </a:solidFill>
                <a:latin typeface="Arial Black" panose="020B0A04020102020204" pitchFamily="34" charset="0"/>
              </a:rPr>
              <a:t> THE CODE OF AIR FORCE SERVICE-I</a:t>
            </a:r>
            <a:br>
              <a:rPr lang="en-US" altLang="en-US" sz="2800">
                <a:latin typeface="Arial Black" panose="020B0A04020102020204" pitchFamily="34" charset="0"/>
              </a:rPr>
            </a:br>
            <a:r>
              <a:rPr lang="en-US" altLang="en-US" sz="2800">
                <a:latin typeface="Arial Black" panose="020B0A04020102020204" pitchFamily="34" charset="0"/>
              </a:rPr>
              <a:t>             </a:t>
            </a:r>
            <a:r>
              <a:rPr lang="en-US" altLang="en-US" sz="2000" b="1">
                <a:solidFill>
                  <a:srgbClr val="CC0000"/>
                </a:solidFill>
              </a:rPr>
              <a:t>3. CORE VALUES STRATEGY</a:t>
            </a:r>
          </a:p>
        </p:txBody>
      </p:sp>
      <p:sp>
        <p:nvSpPr>
          <p:cNvPr id="260103" name="Rectangle 7">
            <a:extLst>
              <a:ext uri="{FF2B5EF4-FFF2-40B4-BE49-F238E27FC236}">
                <a16:creationId xmlns:a16="http://schemas.microsoft.com/office/drawing/2014/main" id="{2464C72E-8A98-1AC7-D386-16D57DCF3AC0}"/>
              </a:ext>
            </a:extLst>
          </p:cNvPr>
          <p:cNvSpPr>
            <a:spLocks noRot="1" noChangeArrowheads="1"/>
          </p:cNvSpPr>
          <p:nvPr/>
        </p:nvSpPr>
        <p:spPr bwMode="auto">
          <a:xfrm>
            <a:off x="2209800" y="6400800"/>
            <a:ext cx="5562600" cy="304800"/>
          </a:xfrm>
          <a:prstGeom prst="rect">
            <a:avLst/>
          </a:prstGeom>
          <a:solidFill>
            <a:srgbClr val="FFFFFF"/>
          </a:solidFill>
          <a:ln w="38100">
            <a:solidFill>
              <a:srgbClr val="000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1pPr>
            <a:lvl2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2pPr>
            <a:lvl3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3pPr>
            <a:lvl4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4pPr>
            <a:lvl5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000" b="1">
                <a:solidFill>
                  <a:srgbClr val="CC0000"/>
                </a:solidFill>
              </a:rPr>
              <a:t>END: Part 3-Core Values Strategies</a:t>
            </a:r>
          </a:p>
        </p:txBody>
      </p:sp>
      <p:pic>
        <p:nvPicPr>
          <p:cNvPr id="260105" name="Picture 9">
            <a:extLst>
              <a:ext uri="{FF2B5EF4-FFF2-40B4-BE49-F238E27FC236}">
                <a16:creationId xmlns:a16="http://schemas.microsoft.com/office/drawing/2014/main" id="{6B0BA656-0B1C-A4FC-8D78-3EAA457410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400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AC8C0AE1-0848-FE01-85A4-0F22A2EF0E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February, 2012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2621185F-D19B-7366-D0F6-EE85FD169A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369F3-15F7-473D-9837-8E9F53B67A51}" type="slidenum">
              <a:rPr lang="en-US" altLang="en-US"/>
              <a:pPr/>
              <a:t>25</a:t>
            </a:fld>
            <a:endParaRPr lang="en-US" altLang="en-US"/>
          </a:p>
        </p:txBody>
      </p:sp>
      <p:sp>
        <p:nvSpPr>
          <p:cNvPr id="300034" name="Rectangle 2">
            <a:extLst>
              <a:ext uri="{FF2B5EF4-FFF2-40B4-BE49-F238E27FC236}">
                <a16:creationId xmlns:a16="http://schemas.microsoft.com/office/drawing/2014/main" id="{767C9F27-475A-D5BB-3E81-00B8AE679A14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457200" y="1828800"/>
            <a:ext cx="8077200" cy="3733800"/>
          </a:xfrm>
          <a:solidFill>
            <a:srgbClr val="FFFFFF"/>
          </a:solidFill>
          <a:ln w="508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pPr marL="990600" lvl="1" indent="-533400" algn="ctr">
              <a:buFont typeface="Wingdings" panose="05000000000000000000" pitchFamily="2" charset="2"/>
              <a:buNone/>
            </a:pPr>
            <a:r>
              <a:rPr lang="en-US" altLang="en-US" sz="66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REVIEW OF</a:t>
            </a:r>
          </a:p>
          <a:p>
            <a:pPr marL="990600" lvl="1" indent="-533400" algn="ctr">
              <a:buFont typeface="Wingdings" panose="05000000000000000000" pitchFamily="2" charset="2"/>
              <a:buNone/>
            </a:pPr>
            <a:r>
              <a:rPr lang="en-US" altLang="en-US" sz="66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LEARNING </a:t>
            </a:r>
          </a:p>
          <a:p>
            <a:pPr marL="990600" lvl="1" indent="-533400" algn="ctr">
              <a:buFont typeface="Wingdings" panose="05000000000000000000" pitchFamily="2" charset="2"/>
              <a:buNone/>
            </a:pPr>
            <a:r>
              <a:rPr lang="en-US" altLang="en-US" sz="66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OBJECTIVES</a:t>
            </a:r>
          </a:p>
        </p:txBody>
      </p:sp>
      <p:sp>
        <p:nvSpPr>
          <p:cNvPr id="300038" name="Rectangle 6">
            <a:extLst>
              <a:ext uri="{FF2B5EF4-FFF2-40B4-BE49-F238E27FC236}">
                <a16:creationId xmlns:a16="http://schemas.microsoft.com/office/drawing/2014/main" id="{5BB62297-916A-EE5E-A6B6-BDA2636824B9}"/>
              </a:ext>
            </a:extLst>
          </p:cNvPr>
          <p:cNvSpPr>
            <a:spLocks noRot="1" noChangeArrowheads="1"/>
          </p:cNvSpPr>
          <p:nvPr/>
        </p:nvSpPr>
        <p:spPr bwMode="auto">
          <a:xfrm>
            <a:off x="1524000" y="304800"/>
            <a:ext cx="7467600" cy="609600"/>
          </a:xfrm>
          <a:prstGeom prst="rect">
            <a:avLst/>
          </a:prstGeom>
          <a:solidFill>
            <a:srgbClr val="FFFFFF"/>
          </a:solidFill>
          <a:ln w="38100">
            <a:solidFill>
              <a:srgbClr val="000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1pPr>
            <a:lvl2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2pPr>
            <a:lvl3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3pPr>
            <a:lvl4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4pPr>
            <a:lvl5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9pPr>
          </a:lstStyle>
          <a:p>
            <a:pPr algn="l" eaLnBrk="1" hangingPunct="1"/>
            <a:r>
              <a:rPr lang="en-US" altLang="en-US" sz="2800">
                <a:solidFill>
                  <a:srgbClr val="000099"/>
                </a:solidFill>
                <a:latin typeface="Arial Black" panose="020B0A04020102020204" pitchFamily="34" charset="0"/>
              </a:rPr>
              <a:t> </a:t>
            </a:r>
            <a:br>
              <a:rPr lang="en-US" altLang="en-US" sz="900">
                <a:solidFill>
                  <a:srgbClr val="000099"/>
                </a:solidFill>
                <a:latin typeface="Arial Black" panose="020B0A04020102020204" pitchFamily="34" charset="0"/>
              </a:rPr>
            </a:br>
            <a:r>
              <a:rPr lang="en-US" altLang="en-US" sz="2800">
                <a:solidFill>
                  <a:srgbClr val="000099"/>
                </a:solidFill>
                <a:latin typeface="Arial Black" panose="020B0A04020102020204" pitchFamily="34" charset="0"/>
              </a:rPr>
              <a:t>THE CODE OF AIR FORCE SERVICE-I</a:t>
            </a:r>
            <a:br>
              <a:rPr lang="en-US" altLang="en-US" sz="2800">
                <a:latin typeface="Arial Black" panose="020B0A04020102020204" pitchFamily="34" charset="0"/>
              </a:rPr>
            </a:br>
            <a:r>
              <a:rPr lang="en-US" altLang="en-US" sz="2800">
                <a:latin typeface="Arial Black" panose="020B0A04020102020204" pitchFamily="34" charset="0"/>
              </a:rPr>
              <a:t>       </a:t>
            </a:r>
            <a:endParaRPr lang="en-US" altLang="en-US" sz="2000" b="1">
              <a:solidFill>
                <a:srgbClr val="CC0000"/>
              </a:solidFill>
            </a:endParaRPr>
          </a:p>
        </p:txBody>
      </p:sp>
      <p:pic>
        <p:nvPicPr>
          <p:cNvPr id="300040" name="Picture 8">
            <a:extLst>
              <a:ext uri="{FF2B5EF4-FFF2-40B4-BE49-F238E27FC236}">
                <a16:creationId xmlns:a16="http://schemas.microsoft.com/office/drawing/2014/main" id="{88B72B6C-4E85-7FD7-259A-B3196B2A52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400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155065AC-DC93-395B-4857-5B9F62D6DB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February, 2012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E9DEF1B9-B326-05BB-754C-4AEE0CEC99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7CC65-3454-45C0-BAA3-390ADB4008FA}" type="slidenum">
              <a:rPr lang="en-US" altLang="en-US"/>
              <a:pPr/>
              <a:t>26</a:t>
            </a:fld>
            <a:endParaRPr lang="en-US" altLang="en-US"/>
          </a:p>
        </p:txBody>
      </p:sp>
      <p:sp>
        <p:nvSpPr>
          <p:cNvPr id="301058" name="Rectangle 2">
            <a:extLst>
              <a:ext uri="{FF2B5EF4-FFF2-40B4-BE49-F238E27FC236}">
                <a16:creationId xmlns:a16="http://schemas.microsoft.com/office/drawing/2014/main" id="{28236057-C897-B4EC-1F22-D022BF1C5238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533400" y="1524000"/>
            <a:ext cx="8077200" cy="4800600"/>
          </a:xfrm>
          <a:solidFill>
            <a:srgbClr val="FFFFFF"/>
          </a:solidFill>
          <a:ln w="508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pPr marL="609600" indent="-609600"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 sz="24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1.	There are several reasons why these Core Values exist:  </a:t>
            </a:r>
          </a:p>
          <a:p>
            <a:pPr marL="609600" indent="-609600"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 sz="24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(1) they are more than ___________ standards, </a:t>
            </a:r>
          </a:p>
          <a:p>
            <a:pPr marL="609600" indent="-609600"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 sz="24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(2) they remind us what it takes to get the _________ done, </a:t>
            </a:r>
          </a:p>
          <a:p>
            <a:pPr marL="609600" indent="-609600"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 sz="24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(3) they ________ ____ to our very best at all times, (4) they are the ________  _______ among all comrades in arms, </a:t>
            </a:r>
          </a:p>
          <a:p>
            <a:pPr marL="609600" indent="-609600"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 sz="24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(5), they are the glue that _______ ___ _______, </a:t>
            </a:r>
          </a:p>
          <a:p>
            <a:pPr marL="609600" indent="-609600"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 sz="24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(6) they tie us to the ______ _________ and ______  ________ of the past.</a:t>
            </a:r>
          </a:p>
        </p:txBody>
      </p:sp>
      <p:sp>
        <p:nvSpPr>
          <p:cNvPr id="301060" name="Rectangle 4">
            <a:extLst>
              <a:ext uri="{FF2B5EF4-FFF2-40B4-BE49-F238E27FC236}">
                <a16:creationId xmlns:a16="http://schemas.microsoft.com/office/drawing/2014/main" id="{C637AC8F-3B05-A230-5668-EB87BA5C9DFC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1562100" y="241300"/>
            <a:ext cx="7094538" cy="882650"/>
          </a:xfrm>
          <a:solidFill>
            <a:srgbClr val="FFFFFF"/>
          </a:solidFill>
          <a:ln w="381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sz="24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THE CODE OF AIR FORCE SERVICE-I</a:t>
            </a:r>
            <a: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 </a:t>
            </a:r>
            <a:b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</a:br>
            <a:r>
              <a:rPr lang="en-US" altLang="en-US" sz="20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OUR LEARNING OBJECTIVES</a:t>
            </a:r>
          </a:p>
        </p:txBody>
      </p:sp>
      <p:pic>
        <p:nvPicPr>
          <p:cNvPr id="301062" name="Picture 6">
            <a:extLst>
              <a:ext uri="{FF2B5EF4-FFF2-40B4-BE49-F238E27FC236}">
                <a16:creationId xmlns:a16="http://schemas.microsoft.com/office/drawing/2014/main" id="{2173C2FD-3D77-C529-5E75-ADEA00266B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400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54036D70-EE28-6ED6-0497-DEC25E7210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February, 2012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5E4B9DB7-5B15-7B6B-60CF-97FDE29BE0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5D3F1-B447-41A8-AFD8-13EB1F43881E}" type="slidenum">
              <a:rPr lang="en-US" altLang="en-US"/>
              <a:pPr/>
              <a:t>27</a:t>
            </a:fld>
            <a:endParaRPr lang="en-US" altLang="en-US"/>
          </a:p>
        </p:txBody>
      </p:sp>
      <p:sp>
        <p:nvSpPr>
          <p:cNvPr id="303106" name="Rectangle 2">
            <a:extLst>
              <a:ext uri="{FF2B5EF4-FFF2-40B4-BE49-F238E27FC236}">
                <a16:creationId xmlns:a16="http://schemas.microsoft.com/office/drawing/2014/main" id="{DA18F86C-39ED-145D-C23C-B36930F3B137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533400" y="1524000"/>
            <a:ext cx="8077200" cy="4800600"/>
          </a:xfrm>
          <a:solidFill>
            <a:srgbClr val="FFFFFF"/>
          </a:solidFill>
          <a:ln w="508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pPr marL="609600" indent="-609600"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 sz="28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1.  There are several reasons why these Core Values exist:  </a:t>
            </a:r>
          </a:p>
          <a:p>
            <a:pPr marL="609600" indent="-609600"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 sz="28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(1) they are more than </a:t>
            </a:r>
            <a:r>
              <a:rPr lang="en-US" altLang="en-US" sz="280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minimum</a:t>
            </a:r>
            <a:r>
              <a:rPr lang="en-US" altLang="en-US" sz="28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standards, (2) they remind us what it takes to get the </a:t>
            </a:r>
            <a:r>
              <a:rPr lang="en-US" altLang="en-US" sz="280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Mission</a:t>
            </a:r>
            <a:r>
              <a:rPr lang="en-US" altLang="en-US" sz="28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done, </a:t>
            </a:r>
          </a:p>
          <a:p>
            <a:pPr marL="609600" indent="-609600"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 sz="28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(3) they </a:t>
            </a:r>
            <a:r>
              <a:rPr lang="en-US" altLang="en-US" sz="280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inspire us</a:t>
            </a:r>
            <a:r>
              <a:rPr lang="en-US" altLang="en-US" sz="28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to our very best at all times, </a:t>
            </a:r>
          </a:p>
          <a:p>
            <a:pPr marL="609600" indent="-609600"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 sz="28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(4) they are the </a:t>
            </a:r>
            <a:r>
              <a:rPr lang="en-US" altLang="en-US" sz="280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Common Bond</a:t>
            </a:r>
            <a:r>
              <a:rPr lang="en-US" altLang="en-US" sz="28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among all comrades in arms, </a:t>
            </a:r>
          </a:p>
          <a:p>
            <a:pPr marL="609600" indent="-609600"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 sz="28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(5), they are the glue that </a:t>
            </a:r>
            <a:r>
              <a:rPr lang="en-US" altLang="en-US" sz="280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unifies the force</a:t>
            </a:r>
            <a:r>
              <a:rPr lang="en-US" altLang="en-US" sz="28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, </a:t>
            </a:r>
          </a:p>
          <a:p>
            <a:pPr marL="609600" indent="-609600"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 sz="28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(6) they tie us to the </a:t>
            </a:r>
            <a:r>
              <a:rPr lang="en-US" altLang="en-US" sz="280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great warriors</a:t>
            </a:r>
            <a:r>
              <a:rPr lang="en-US" altLang="en-US" sz="28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and </a:t>
            </a:r>
            <a:r>
              <a:rPr lang="en-US" altLang="en-US" sz="280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public servants</a:t>
            </a:r>
            <a:r>
              <a:rPr lang="en-US" altLang="en-US" sz="28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of the past.</a:t>
            </a:r>
          </a:p>
        </p:txBody>
      </p:sp>
      <p:sp>
        <p:nvSpPr>
          <p:cNvPr id="303108" name="Rectangle 4">
            <a:extLst>
              <a:ext uri="{FF2B5EF4-FFF2-40B4-BE49-F238E27FC236}">
                <a16:creationId xmlns:a16="http://schemas.microsoft.com/office/drawing/2014/main" id="{99A3406E-3FDB-B8B3-5AF6-9C6C544DFE08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1562100" y="241300"/>
            <a:ext cx="7353300" cy="882650"/>
          </a:xfrm>
          <a:solidFill>
            <a:srgbClr val="FFFFFF"/>
          </a:solidFill>
          <a:ln w="381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THE CODE OF AIR FORCE SERVICE-I</a:t>
            </a:r>
            <a:r>
              <a:rPr lang="en-US" altLang="en-US" sz="32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 </a:t>
            </a:r>
            <a:br>
              <a:rPr lang="en-US" altLang="en-US" sz="32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</a:br>
            <a:r>
              <a:rPr lang="en-US" altLang="en-US" sz="24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OUR LEARNING OBJECTIVES</a:t>
            </a:r>
          </a:p>
        </p:txBody>
      </p:sp>
      <p:pic>
        <p:nvPicPr>
          <p:cNvPr id="303110" name="Picture 6">
            <a:extLst>
              <a:ext uri="{FF2B5EF4-FFF2-40B4-BE49-F238E27FC236}">
                <a16:creationId xmlns:a16="http://schemas.microsoft.com/office/drawing/2014/main" id="{753FCC60-0E9E-41CA-5F1E-6BF5821EC3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400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21E0388E-D4CE-85CE-E4A7-9C35677037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February, 2012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E8713A14-B413-3C90-7BA6-962479CA9F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F7CCF-4A9D-49A6-956F-35F94520D68F}" type="slidenum">
              <a:rPr lang="en-US" altLang="en-US"/>
              <a:pPr/>
              <a:t>28</a:t>
            </a:fld>
            <a:endParaRPr lang="en-US" altLang="en-US"/>
          </a:p>
        </p:txBody>
      </p:sp>
      <p:sp>
        <p:nvSpPr>
          <p:cNvPr id="305154" name="Rectangle 2">
            <a:extLst>
              <a:ext uri="{FF2B5EF4-FFF2-40B4-BE49-F238E27FC236}">
                <a16:creationId xmlns:a16="http://schemas.microsoft.com/office/drawing/2014/main" id="{EBF79ECE-6AA5-A0B9-F5CE-64235BDA4C32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533400" y="1524000"/>
            <a:ext cx="8077200" cy="4800600"/>
          </a:xfrm>
          <a:solidFill>
            <a:srgbClr val="FFFFFF"/>
          </a:solidFill>
          <a:ln w="508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2.	The Core Values are:  _________________, </a:t>
            </a:r>
          </a:p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                                           _______________________</a:t>
            </a:r>
          </a:p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                                            ___________________________ </a:t>
            </a:r>
          </a:p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</a:t>
            </a:r>
          </a:p>
        </p:txBody>
      </p:sp>
      <p:sp>
        <p:nvSpPr>
          <p:cNvPr id="305156" name="Rectangle 4">
            <a:extLst>
              <a:ext uri="{FF2B5EF4-FFF2-40B4-BE49-F238E27FC236}">
                <a16:creationId xmlns:a16="http://schemas.microsoft.com/office/drawing/2014/main" id="{982B7364-604E-9D12-1CAF-0E0F8ADCE69E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1562100" y="241300"/>
            <a:ext cx="7429500" cy="882650"/>
          </a:xfrm>
          <a:solidFill>
            <a:srgbClr val="FFFFFF"/>
          </a:solidFill>
          <a:ln w="381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THE CODE OF AIR FORCE SERVICE-I</a:t>
            </a:r>
            <a:r>
              <a:rPr lang="en-US" altLang="en-US" sz="32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 </a:t>
            </a:r>
            <a:br>
              <a:rPr lang="en-US" altLang="en-US" sz="32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</a:br>
            <a:r>
              <a:rPr lang="en-US" altLang="en-US" sz="24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OUR LEARNING OBJECTIVES</a:t>
            </a:r>
          </a:p>
        </p:txBody>
      </p:sp>
      <p:pic>
        <p:nvPicPr>
          <p:cNvPr id="305158" name="Picture 6">
            <a:extLst>
              <a:ext uri="{FF2B5EF4-FFF2-40B4-BE49-F238E27FC236}">
                <a16:creationId xmlns:a16="http://schemas.microsoft.com/office/drawing/2014/main" id="{754C1320-C48E-EB9A-2485-EB7DC28D68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400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6AE9C88C-20BD-A7CE-30C7-9133B15793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February, 2012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BEB82523-AB9C-77DF-6655-CDA08E5983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AC350-7B52-4FDE-990D-B3A40DEA58D3}" type="slidenum">
              <a:rPr lang="en-US" altLang="en-US"/>
              <a:pPr/>
              <a:t>29</a:t>
            </a:fld>
            <a:endParaRPr lang="en-US" altLang="en-US"/>
          </a:p>
        </p:txBody>
      </p:sp>
      <p:sp>
        <p:nvSpPr>
          <p:cNvPr id="306178" name="Rectangle 2">
            <a:extLst>
              <a:ext uri="{FF2B5EF4-FFF2-40B4-BE49-F238E27FC236}">
                <a16:creationId xmlns:a16="http://schemas.microsoft.com/office/drawing/2014/main" id="{955D5D13-8EB2-710A-D9AF-502E00EC439B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533400" y="1524000"/>
            <a:ext cx="8077200" cy="3124200"/>
          </a:xfrm>
          <a:solidFill>
            <a:srgbClr val="FFFFFF"/>
          </a:solidFill>
          <a:ln w="508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pPr marL="609600" indent="-609600"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 sz="28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2. The Core Values are:  </a:t>
            </a:r>
          </a:p>
          <a:p>
            <a:pPr marL="609600" indent="-609600"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endParaRPr lang="en-US" altLang="en-US" sz="2800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609600" indent="-609600"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 sz="280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INTEGRITY FIRST </a:t>
            </a:r>
          </a:p>
          <a:p>
            <a:pPr marL="609600" indent="-609600"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 sz="280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	SERVICE BEFORE SELF</a:t>
            </a:r>
          </a:p>
          <a:p>
            <a:pPr marL="609600" indent="-609600"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 sz="280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	EXCELLENCE IN ALL WE DO </a:t>
            </a:r>
          </a:p>
          <a:p>
            <a:pPr marL="609600" indent="-609600"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 sz="28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</a:t>
            </a:r>
          </a:p>
        </p:txBody>
      </p:sp>
      <p:sp>
        <p:nvSpPr>
          <p:cNvPr id="306180" name="Rectangle 4">
            <a:extLst>
              <a:ext uri="{FF2B5EF4-FFF2-40B4-BE49-F238E27FC236}">
                <a16:creationId xmlns:a16="http://schemas.microsoft.com/office/drawing/2014/main" id="{D4ACDABE-6F8B-C2F9-F53E-0C0AF8F70D0B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1562100" y="241300"/>
            <a:ext cx="7429500" cy="882650"/>
          </a:xfrm>
          <a:solidFill>
            <a:srgbClr val="FFFFFF"/>
          </a:solidFill>
          <a:ln w="381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THE CODE OF AIR FORCE SERVICE-I</a:t>
            </a:r>
            <a:r>
              <a:rPr lang="en-US" altLang="en-US" sz="32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 </a:t>
            </a:r>
            <a:br>
              <a:rPr lang="en-US" altLang="en-US" sz="32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</a:br>
            <a:r>
              <a:rPr lang="en-US" altLang="en-US" sz="24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OUR LEARNING OBJECTIVES</a:t>
            </a:r>
          </a:p>
        </p:txBody>
      </p:sp>
      <p:pic>
        <p:nvPicPr>
          <p:cNvPr id="306182" name="Picture 6">
            <a:extLst>
              <a:ext uri="{FF2B5EF4-FFF2-40B4-BE49-F238E27FC236}">
                <a16:creationId xmlns:a16="http://schemas.microsoft.com/office/drawing/2014/main" id="{1F190EB1-FA34-CA15-87FA-C9A1A316F2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400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A58A900E-2E96-411C-DFAD-EA0439F6CC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February, 2012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FF1E02CC-12B3-9039-E19E-D610691F71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262BF-C6F2-48EF-BFD0-FF5C780135CC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233474" name="Rectangle 2">
            <a:extLst>
              <a:ext uri="{FF2B5EF4-FFF2-40B4-BE49-F238E27FC236}">
                <a16:creationId xmlns:a16="http://schemas.microsoft.com/office/drawing/2014/main" id="{F594D7F2-2570-368B-2A05-BD9E32033440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2209800" y="609600"/>
            <a:ext cx="6781800" cy="609600"/>
          </a:xfrm>
          <a:solidFill>
            <a:srgbClr val="FFFFFF"/>
          </a:solidFill>
          <a:ln w="381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 sz="28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THE CODE OF AIR FORCE SERVICE-I</a:t>
            </a:r>
          </a:p>
        </p:txBody>
      </p:sp>
      <p:sp>
        <p:nvSpPr>
          <p:cNvPr id="233475" name="Rectangle 3">
            <a:extLst>
              <a:ext uri="{FF2B5EF4-FFF2-40B4-BE49-F238E27FC236}">
                <a16:creationId xmlns:a16="http://schemas.microsoft.com/office/drawing/2014/main" id="{5E96D0F8-CBFD-2CCB-3EDC-3F92138CDF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3657600"/>
            <a:ext cx="7620000" cy="838200"/>
          </a:xfrm>
          <a:prstGeom prst="rect">
            <a:avLst/>
          </a:prstGeom>
          <a:solidFill>
            <a:srgbClr val="FFFFFF"/>
          </a:solidFill>
          <a:ln w="50800">
            <a:solidFill>
              <a:srgbClr val="0000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AutoNum type="arabicPeriod"/>
            </a:pPr>
            <a:r>
              <a:rPr lang="en-US" altLang="en-US" sz="4000" b="1">
                <a:solidFill>
                  <a:srgbClr val="CC0000"/>
                </a:solidFill>
                <a:latin typeface="Arial" panose="020B0604020202020204" pitchFamily="34" charset="0"/>
              </a:rPr>
              <a:t> AIR FORCE CORE VALUES</a:t>
            </a:r>
          </a:p>
        </p:txBody>
      </p:sp>
      <p:pic>
        <p:nvPicPr>
          <p:cNvPr id="233477" name="Picture 5">
            <a:extLst>
              <a:ext uri="{FF2B5EF4-FFF2-40B4-BE49-F238E27FC236}">
                <a16:creationId xmlns:a16="http://schemas.microsoft.com/office/drawing/2014/main" id="{3C2EC466-1294-3032-61AC-7C7D923AA2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28600"/>
            <a:ext cx="1752600" cy="175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3D62FF91-36A2-816E-D31D-F82B9E0484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February, 2012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FC6B1B0B-BF68-9495-970A-0AE084CD51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17484-CB47-4202-B7F7-0D4FC95E9713}" type="slidenum">
              <a:rPr lang="en-US" altLang="en-US"/>
              <a:pPr/>
              <a:t>30</a:t>
            </a:fld>
            <a:endParaRPr lang="en-US" altLang="en-US"/>
          </a:p>
        </p:txBody>
      </p:sp>
      <p:sp>
        <p:nvSpPr>
          <p:cNvPr id="307202" name="Rectangle 2">
            <a:extLst>
              <a:ext uri="{FF2B5EF4-FFF2-40B4-BE49-F238E27FC236}">
                <a16:creationId xmlns:a16="http://schemas.microsoft.com/office/drawing/2014/main" id="{3863A5CD-A959-D50B-5C36-67C44B9898A9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533400" y="1524000"/>
            <a:ext cx="8077200" cy="4800600"/>
          </a:xfrm>
          <a:solidFill>
            <a:srgbClr val="FFFFFF"/>
          </a:solidFill>
          <a:ln w="508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pPr marL="609600" indent="-609600"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3. Defining the first Core Value, ________ is a character trait, and it is the willingness to do what is right ___  ___  ____  ___ ________. </a:t>
            </a:r>
          </a:p>
          <a:p>
            <a:pPr marL="609600" indent="-609600"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It is also the ________ compass, the _______ voice, and the voice of ____-______. </a:t>
            </a:r>
          </a:p>
          <a:p>
            <a:pPr marL="609600" indent="-609600"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A person with __________ is one who is capable of controlling impulses and appetites.</a:t>
            </a:r>
          </a:p>
        </p:txBody>
      </p:sp>
      <p:sp>
        <p:nvSpPr>
          <p:cNvPr id="307204" name="Rectangle 4">
            <a:extLst>
              <a:ext uri="{FF2B5EF4-FFF2-40B4-BE49-F238E27FC236}">
                <a16:creationId xmlns:a16="http://schemas.microsoft.com/office/drawing/2014/main" id="{1DFC8426-8C71-F4A9-DB27-FE6A87DE06EF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1562100" y="241300"/>
            <a:ext cx="7429500" cy="882650"/>
          </a:xfrm>
          <a:solidFill>
            <a:srgbClr val="FFFFFF"/>
          </a:solidFill>
          <a:ln w="381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THE CODE OF AIR FORCE SERVICE-I</a:t>
            </a:r>
            <a:r>
              <a:rPr lang="en-US" altLang="en-US" sz="32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 </a:t>
            </a:r>
            <a:br>
              <a:rPr lang="en-US" altLang="en-US" sz="32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</a:br>
            <a:r>
              <a:rPr lang="en-US" altLang="en-US" sz="24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OUR LEARNING OBJECTIVES</a:t>
            </a:r>
          </a:p>
        </p:txBody>
      </p:sp>
      <p:pic>
        <p:nvPicPr>
          <p:cNvPr id="307206" name="Picture 6">
            <a:extLst>
              <a:ext uri="{FF2B5EF4-FFF2-40B4-BE49-F238E27FC236}">
                <a16:creationId xmlns:a16="http://schemas.microsoft.com/office/drawing/2014/main" id="{7C5CB559-CF58-FEC9-030E-8F66722A8A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400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86A54FF5-0E15-D5F6-6C56-87C2D1015E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February, 2012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F86FEFD4-48F5-40B3-8D51-E1E9878045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80289-6503-4261-939C-7CFA527C38A9}" type="slidenum">
              <a:rPr lang="en-US" altLang="en-US"/>
              <a:pPr/>
              <a:t>31</a:t>
            </a:fld>
            <a:endParaRPr lang="en-US" altLang="en-US"/>
          </a:p>
        </p:txBody>
      </p:sp>
      <p:sp>
        <p:nvSpPr>
          <p:cNvPr id="308226" name="Rectangle 2">
            <a:extLst>
              <a:ext uri="{FF2B5EF4-FFF2-40B4-BE49-F238E27FC236}">
                <a16:creationId xmlns:a16="http://schemas.microsoft.com/office/drawing/2014/main" id="{78CE6C28-D23B-7F39-AA23-B3DF3646FC09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533400" y="1981200"/>
            <a:ext cx="8077200" cy="3886200"/>
          </a:xfrm>
          <a:solidFill>
            <a:srgbClr val="FFFFFF"/>
          </a:solidFill>
          <a:ln w="508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pPr marL="609600" indent="-609600"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 sz="28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3.  Defining the first Core Value, </a:t>
            </a:r>
            <a:r>
              <a:rPr lang="en-US" altLang="en-US" sz="280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Integrity </a:t>
            </a:r>
            <a:r>
              <a:rPr lang="en-US" altLang="en-US" sz="28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is a character trait, and it is the willingness to do what is right </a:t>
            </a:r>
            <a:r>
              <a:rPr lang="en-US" altLang="en-US" sz="280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WHEN NO ONE ELSE IS LOOKING. </a:t>
            </a:r>
          </a:p>
          <a:p>
            <a:pPr marL="609600" indent="-609600"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 sz="28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It is also the </a:t>
            </a:r>
            <a:r>
              <a:rPr lang="en-US" altLang="en-US" sz="280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moral compass</a:t>
            </a:r>
            <a:r>
              <a:rPr lang="en-US" altLang="en-US" sz="28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, the </a:t>
            </a:r>
            <a:r>
              <a:rPr lang="en-US" altLang="en-US" sz="280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inner</a:t>
            </a:r>
            <a:r>
              <a:rPr lang="en-US" altLang="en-US" sz="28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voice, and the voice of </a:t>
            </a:r>
            <a:r>
              <a:rPr lang="en-US" altLang="en-US" sz="280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self-control</a:t>
            </a:r>
            <a:r>
              <a:rPr lang="en-US" altLang="en-US" sz="28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. </a:t>
            </a:r>
          </a:p>
          <a:p>
            <a:pPr marL="609600" indent="-609600"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 sz="28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A person with </a:t>
            </a:r>
            <a:r>
              <a:rPr lang="en-US" altLang="en-US" sz="280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Integrity</a:t>
            </a:r>
            <a:r>
              <a:rPr lang="en-US" altLang="en-US" sz="28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is one who is capable of controlling impulses and appetites.</a:t>
            </a:r>
          </a:p>
          <a:p>
            <a:pPr marL="609600" indent="-609600"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 sz="28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</a:t>
            </a:r>
          </a:p>
        </p:txBody>
      </p:sp>
      <p:sp>
        <p:nvSpPr>
          <p:cNvPr id="308228" name="Rectangle 4">
            <a:extLst>
              <a:ext uri="{FF2B5EF4-FFF2-40B4-BE49-F238E27FC236}">
                <a16:creationId xmlns:a16="http://schemas.microsoft.com/office/drawing/2014/main" id="{D25F624E-BBFC-D58E-2B15-6056D7A867A5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1562100" y="241300"/>
            <a:ext cx="7429500" cy="882650"/>
          </a:xfrm>
          <a:solidFill>
            <a:srgbClr val="FFFFFF"/>
          </a:solidFill>
          <a:ln w="381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THE CODE OF AIR FORCE SERVICE-I</a:t>
            </a:r>
            <a:r>
              <a:rPr lang="en-US" altLang="en-US" sz="32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 </a:t>
            </a:r>
            <a:br>
              <a:rPr lang="en-US" altLang="en-US" sz="32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</a:br>
            <a:r>
              <a:rPr lang="en-US" altLang="en-US" sz="24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OUR LEARNING OBJECTIVES</a:t>
            </a:r>
          </a:p>
        </p:txBody>
      </p:sp>
      <p:pic>
        <p:nvPicPr>
          <p:cNvPr id="308230" name="Picture 6">
            <a:extLst>
              <a:ext uri="{FF2B5EF4-FFF2-40B4-BE49-F238E27FC236}">
                <a16:creationId xmlns:a16="http://schemas.microsoft.com/office/drawing/2014/main" id="{826119DA-35CA-D839-2B1D-CEE0775F23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400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75C1B5CE-781B-143B-611D-287E683A6A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February, 2012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2CA0BDDF-7AB1-A64E-7A12-A5250698A9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08F83-55F8-4F29-A292-DA1E05F22F5F}" type="slidenum">
              <a:rPr lang="en-US" altLang="en-US"/>
              <a:pPr/>
              <a:t>32</a:t>
            </a:fld>
            <a:endParaRPr lang="en-US" altLang="en-US"/>
          </a:p>
        </p:txBody>
      </p:sp>
      <p:sp>
        <p:nvSpPr>
          <p:cNvPr id="309250" name="Rectangle 2">
            <a:extLst>
              <a:ext uri="{FF2B5EF4-FFF2-40B4-BE49-F238E27FC236}">
                <a16:creationId xmlns:a16="http://schemas.microsoft.com/office/drawing/2014/main" id="{B3FE3955-8AB1-F8EE-AA80-75AF39278340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533400" y="1524000"/>
            <a:ext cx="8077200" cy="4800600"/>
          </a:xfrm>
          <a:solidFill>
            <a:srgbClr val="FFFFFF"/>
          </a:solidFill>
          <a:ln w="508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pPr marL="609600" indent="-609600"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 sz="16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4.	</a:t>
            </a:r>
            <a:r>
              <a:rPr lang="en-US" altLang="en-US" sz="16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Integrity as a concept also covers several other _________   _______ “indispensable” to national service. The following are the eight (8) other Moral Traits of INTEGRITY: </a:t>
            </a:r>
          </a:p>
          <a:p>
            <a:pPr marL="609600" indent="-609600"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 sz="16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___________ - One who possesses _______ _________ does what is right even if the personal cost is high.</a:t>
            </a:r>
          </a:p>
          <a:p>
            <a:pPr marL="609600" indent="-609600"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 sz="16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___________ - is the “Hallmark” of the _______  ___________; our word must be our bond.</a:t>
            </a:r>
          </a:p>
          <a:p>
            <a:pPr marL="609600" indent="-609600"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 sz="16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RESPONSIBILITY – acknowledges his or her _____ and acts accordingly.</a:t>
            </a:r>
          </a:p>
          <a:p>
            <a:pPr marL="609600" indent="-609600"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 sz="16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_______________ - is not shifting the blame to others or take credit for the ______ of ______.</a:t>
            </a:r>
          </a:p>
          <a:p>
            <a:pPr marL="609600" indent="-609600"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 sz="16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JUSTICE – means that those who do similar things must get _______  ________.</a:t>
            </a:r>
          </a:p>
          <a:p>
            <a:pPr marL="609600" indent="-609600"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 sz="16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_________ - means you encourage a free flow of __________ within the _______________.</a:t>
            </a:r>
          </a:p>
          <a:p>
            <a:pPr marL="609600" indent="-609600"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 sz="16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____-_______ - means that you DO NOT behave in ways that would bring _____ ____  _______ to the organization which you belong.</a:t>
            </a:r>
          </a:p>
          <a:p>
            <a:pPr marL="609600" indent="-609600"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 sz="16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__________ - is the ability to grasp and feel sobered by the awesome task of defending the Constitution of the United States of America.</a:t>
            </a:r>
          </a:p>
          <a:p>
            <a:pPr marL="609600" indent="-609600"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 sz="16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</a:t>
            </a:r>
          </a:p>
        </p:txBody>
      </p:sp>
      <p:sp>
        <p:nvSpPr>
          <p:cNvPr id="309252" name="Rectangle 4">
            <a:extLst>
              <a:ext uri="{FF2B5EF4-FFF2-40B4-BE49-F238E27FC236}">
                <a16:creationId xmlns:a16="http://schemas.microsoft.com/office/drawing/2014/main" id="{5FF8BE04-DC13-901F-7106-E1428A5D0C28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1562100" y="241300"/>
            <a:ext cx="7429500" cy="882650"/>
          </a:xfrm>
          <a:solidFill>
            <a:srgbClr val="FFFFFF"/>
          </a:solidFill>
          <a:ln w="381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THE CODE OF AIR FORCE SERVICE-I</a:t>
            </a:r>
            <a:r>
              <a:rPr lang="en-US" altLang="en-US" sz="32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 </a:t>
            </a:r>
            <a:br>
              <a:rPr lang="en-US" altLang="en-US" sz="32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</a:br>
            <a:r>
              <a:rPr lang="en-US" altLang="en-US" sz="24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OUR LEARNING OBJECTIVES</a:t>
            </a:r>
          </a:p>
        </p:txBody>
      </p:sp>
      <p:pic>
        <p:nvPicPr>
          <p:cNvPr id="309254" name="Picture 6">
            <a:extLst>
              <a:ext uri="{FF2B5EF4-FFF2-40B4-BE49-F238E27FC236}">
                <a16:creationId xmlns:a16="http://schemas.microsoft.com/office/drawing/2014/main" id="{99C8776A-4C97-CD35-6D5E-06136304DF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400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2BF52D58-E9FC-51DF-0D52-220F1EF603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February, 2012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A8190790-F794-E327-2BAB-8E9DC5FA44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CCCE4-BBB7-46FE-9E65-BEAA0BC40158}" type="slidenum">
              <a:rPr lang="en-US" altLang="en-US"/>
              <a:pPr/>
              <a:t>33</a:t>
            </a:fld>
            <a:endParaRPr lang="en-US" altLang="en-US"/>
          </a:p>
        </p:txBody>
      </p:sp>
      <p:sp>
        <p:nvSpPr>
          <p:cNvPr id="310274" name="Rectangle 2">
            <a:extLst>
              <a:ext uri="{FF2B5EF4-FFF2-40B4-BE49-F238E27FC236}">
                <a16:creationId xmlns:a16="http://schemas.microsoft.com/office/drawing/2014/main" id="{F4E80842-A2D0-D75C-57A0-80523A0A2388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533400" y="1447800"/>
            <a:ext cx="8077200" cy="5181600"/>
          </a:xfrm>
          <a:solidFill>
            <a:srgbClr val="FFFFFF"/>
          </a:solidFill>
          <a:ln w="508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pPr marL="609600" indent="-609600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4.      Integrity as a concept also covers several other </a:t>
            </a:r>
            <a:r>
              <a:rPr lang="en-US" altLang="en-US" sz="18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Moral Traits</a:t>
            </a:r>
            <a:r>
              <a:rPr lang="en-US" altLang="en-US" sz="18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“indispensable” to national service. </a:t>
            </a:r>
          </a:p>
          <a:p>
            <a:pPr marL="609600" indent="-609600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   The following are the eight (8) other Moral Traits of INTEGRITY: </a:t>
            </a:r>
          </a:p>
          <a:p>
            <a:pPr marL="609600" indent="-609600">
              <a:lnSpc>
                <a:spcPct val="80000"/>
              </a:lnSpc>
            </a:pPr>
            <a:r>
              <a:rPr lang="en-US" altLang="en-US" sz="18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1. COURAGE</a:t>
            </a:r>
            <a:r>
              <a:rPr lang="en-US" altLang="en-US" sz="18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- One who possesses </a:t>
            </a:r>
            <a:r>
              <a:rPr lang="en-US" altLang="en-US" sz="18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moral courage</a:t>
            </a:r>
            <a:r>
              <a:rPr lang="en-US" altLang="en-US" sz="18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does what is right even if the personal cost is high.</a:t>
            </a:r>
            <a:endParaRPr lang="en-US" altLang="en-US" sz="1800" b="1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609600" indent="-609600">
              <a:lnSpc>
                <a:spcPct val="80000"/>
              </a:lnSpc>
            </a:pPr>
            <a:r>
              <a:rPr lang="en-US" altLang="en-US" sz="18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2. HONESTY</a:t>
            </a:r>
            <a:r>
              <a:rPr lang="en-US" altLang="en-US" sz="18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- is the “Hallmark” of the </a:t>
            </a:r>
            <a:r>
              <a:rPr lang="en-US" altLang="en-US" sz="18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military professional</a:t>
            </a:r>
            <a:r>
              <a:rPr lang="en-US" altLang="en-US" sz="18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; our word must be our bond.</a:t>
            </a:r>
          </a:p>
          <a:p>
            <a:pPr marL="609600" indent="-609600">
              <a:lnSpc>
                <a:spcPct val="80000"/>
              </a:lnSpc>
            </a:pPr>
            <a:r>
              <a:rPr lang="en-US" altLang="en-US" sz="18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3. RESPONSIBILITY – acknowledges his or her </a:t>
            </a:r>
            <a:r>
              <a:rPr lang="en-US" altLang="en-US" sz="18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duties</a:t>
            </a:r>
            <a:r>
              <a:rPr lang="en-US" altLang="en-US" sz="18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and acts accordingly.</a:t>
            </a:r>
            <a:endParaRPr lang="en-US" altLang="en-US" sz="1800" b="1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609600" indent="-609600">
              <a:lnSpc>
                <a:spcPct val="80000"/>
              </a:lnSpc>
            </a:pPr>
            <a:r>
              <a:rPr lang="en-US" altLang="en-US" sz="18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4. </a:t>
            </a:r>
            <a:r>
              <a:rPr lang="en-US" altLang="en-US" sz="18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ACCOUNTABILITY</a:t>
            </a:r>
            <a:r>
              <a:rPr lang="en-US" altLang="en-US" sz="18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- is not shifting the blame to others or take credit for the </a:t>
            </a:r>
            <a:r>
              <a:rPr lang="en-US" altLang="en-US" sz="18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work</a:t>
            </a:r>
            <a:r>
              <a:rPr lang="en-US" altLang="en-US" sz="18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of </a:t>
            </a:r>
            <a:r>
              <a:rPr lang="en-US" altLang="en-US" sz="18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others</a:t>
            </a:r>
            <a:r>
              <a:rPr lang="en-US" altLang="en-US" sz="18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.</a:t>
            </a:r>
          </a:p>
          <a:p>
            <a:pPr marL="609600" indent="-609600">
              <a:lnSpc>
                <a:spcPct val="80000"/>
              </a:lnSpc>
            </a:pPr>
            <a:r>
              <a:rPr lang="en-US" altLang="en-US" sz="18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5. JUSTICE – means that those who do similar things must get </a:t>
            </a:r>
            <a:r>
              <a:rPr lang="en-US" altLang="en-US" sz="18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similar rewards</a:t>
            </a:r>
            <a:r>
              <a:rPr lang="en-US" altLang="en-US" sz="18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.</a:t>
            </a:r>
            <a:endParaRPr lang="en-US" altLang="en-US" sz="1800" b="1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609600" indent="-609600">
              <a:lnSpc>
                <a:spcPct val="80000"/>
              </a:lnSpc>
            </a:pPr>
            <a:r>
              <a:rPr lang="en-US" altLang="en-US" sz="18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6. </a:t>
            </a:r>
            <a:r>
              <a:rPr lang="en-US" altLang="en-US" sz="18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OPENESS</a:t>
            </a:r>
            <a:r>
              <a:rPr lang="en-US" altLang="en-US" sz="18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- means you encourage a free flow of </a:t>
            </a:r>
            <a:r>
              <a:rPr lang="en-US" altLang="en-US" sz="18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information</a:t>
            </a:r>
            <a:r>
              <a:rPr lang="en-US" altLang="en-US" sz="18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within the </a:t>
            </a:r>
            <a:r>
              <a:rPr lang="en-US" altLang="en-US" sz="18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organization</a:t>
            </a:r>
            <a:r>
              <a:rPr lang="en-US" altLang="en-US" sz="180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.</a:t>
            </a:r>
            <a:endParaRPr lang="en-US" altLang="en-US" sz="1800" b="1">
              <a:solidFill>
                <a:srgbClr val="CC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609600" indent="-609600">
              <a:lnSpc>
                <a:spcPct val="80000"/>
              </a:lnSpc>
            </a:pPr>
            <a:r>
              <a:rPr lang="en-US" altLang="en-US" sz="18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7. </a:t>
            </a:r>
            <a:r>
              <a:rPr lang="en-US" altLang="en-US" sz="18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SELF-RESPECT </a:t>
            </a:r>
            <a:r>
              <a:rPr lang="en-US" altLang="en-US" sz="18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- means that you DO NOT behave in ways that would bring </a:t>
            </a:r>
            <a:r>
              <a:rPr lang="en-US" altLang="en-US" sz="18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discredit upon yourself</a:t>
            </a:r>
            <a:r>
              <a:rPr lang="en-US" altLang="en-US" sz="18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to the organization which you belong.</a:t>
            </a:r>
            <a:endParaRPr lang="en-US" altLang="en-US" sz="1800" b="1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609600" indent="-609600">
              <a:lnSpc>
                <a:spcPct val="80000"/>
              </a:lnSpc>
            </a:pPr>
            <a:r>
              <a:rPr lang="en-US" altLang="en-US" sz="18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8. </a:t>
            </a:r>
            <a:r>
              <a:rPr lang="en-US" altLang="en-US" sz="18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HUMILITY</a:t>
            </a:r>
            <a:r>
              <a:rPr lang="en-US" altLang="en-US" sz="180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18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- is the ability to grasp and feel sobered by the awesome task of defending the Constitution of the United States of America.</a:t>
            </a:r>
          </a:p>
        </p:txBody>
      </p:sp>
      <p:sp>
        <p:nvSpPr>
          <p:cNvPr id="310276" name="Rectangle 4">
            <a:extLst>
              <a:ext uri="{FF2B5EF4-FFF2-40B4-BE49-F238E27FC236}">
                <a16:creationId xmlns:a16="http://schemas.microsoft.com/office/drawing/2014/main" id="{8F6B6CAC-3AA2-D412-661A-CEDF6C1ED731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1562100" y="241300"/>
            <a:ext cx="7429500" cy="882650"/>
          </a:xfrm>
          <a:solidFill>
            <a:srgbClr val="FFFFFF"/>
          </a:solidFill>
          <a:ln w="381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THE CODE OF AIR FORCE SERVICE-I</a:t>
            </a:r>
            <a:r>
              <a:rPr lang="en-US" altLang="en-US" sz="32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 </a:t>
            </a:r>
            <a:br>
              <a:rPr lang="en-US" altLang="en-US" sz="32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</a:br>
            <a:r>
              <a:rPr lang="en-US" altLang="en-US" sz="24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OUR LEARNING OBJECTIVES</a:t>
            </a:r>
          </a:p>
        </p:txBody>
      </p:sp>
      <p:pic>
        <p:nvPicPr>
          <p:cNvPr id="310278" name="Picture 6">
            <a:extLst>
              <a:ext uri="{FF2B5EF4-FFF2-40B4-BE49-F238E27FC236}">
                <a16:creationId xmlns:a16="http://schemas.microsoft.com/office/drawing/2014/main" id="{B62F5630-792C-D26C-CBE7-6752D704D0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400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A43679FD-35DF-9E33-77B1-8FDDC03131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February, 2012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0970C048-AF88-056F-15C4-1A7F6F63F7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AD195-664D-4020-99F8-8FE853F85EAC}" type="slidenum">
              <a:rPr lang="en-US" altLang="en-US"/>
              <a:pPr/>
              <a:t>34</a:t>
            </a:fld>
            <a:endParaRPr lang="en-US" altLang="en-US"/>
          </a:p>
        </p:txBody>
      </p:sp>
      <p:sp>
        <p:nvSpPr>
          <p:cNvPr id="311298" name="Rectangle 2">
            <a:extLst>
              <a:ext uri="{FF2B5EF4-FFF2-40B4-BE49-F238E27FC236}">
                <a16:creationId xmlns:a16="http://schemas.microsoft.com/office/drawing/2014/main" id="{2E7D0863-6A7B-04A6-A529-3604BD0C57F5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609600" y="2438400"/>
            <a:ext cx="8077200" cy="2209800"/>
          </a:xfrm>
          <a:solidFill>
            <a:srgbClr val="FFFFFF"/>
          </a:solidFill>
          <a:ln w="508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5.	The second Core Values, ________ ______ _____, simply means that ___________ _____ take precedent over ________  ________.</a:t>
            </a:r>
          </a:p>
        </p:txBody>
      </p:sp>
      <p:sp>
        <p:nvSpPr>
          <p:cNvPr id="311300" name="Rectangle 4">
            <a:extLst>
              <a:ext uri="{FF2B5EF4-FFF2-40B4-BE49-F238E27FC236}">
                <a16:creationId xmlns:a16="http://schemas.microsoft.com/office/drawing/2014/main" id="{B27E017E-61DC-8DF3-495D-CA57010083FD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1562100" y="241300"/>
            <a:ext cx="7429500" cy="882650"/>
          </a:xfrm>
          <a:solidFill>
            <a:srgbClr val="FFFFFF"/>
          </a:solidFill>
          <a:ln w="381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THE CODE OF AIR FORCE SERVICE-I</a:t>
            </a:r>
            <a:r>
              <a:rPr lang="en-US" altLang="en-US" sz="32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 </a:t>
            </a:r>
            <a:br>
              <a:rPr lang="en-US" altLang="en-US" sz="32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</a:br>
            <a:r>
              <a:rPr lang="en-US" altLang="en-US" sz="24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OUR LEARNING OBJECTIVES</a:t>
            </a:r>
          </a:p>
        </p:txBody>
      </p:sp>
      <p:pic>
        <p:nvPicPr>
          <p:cNvPr id="311302" name="Picture 6">
            <a:extLst>
              <a:ext uri="{FF2B5EF4-FFF2-40B4-BE49-F238E27FC236}">
                <a16:creationId xmlns:a16="http://schemas.microsoft.com/office/drawing/2014/main" id="{56CEB962-893E-824D-4A95-8DABE02633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400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54A78F0E-935A-8DF7-2317-0D5C1C1E04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February, 2012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0B3A8856-D81D-AF2B-8F9D-BB57118E0C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70610-5D21-4003-820B-D0C7D8405FB7}" type="slidenum">
              <a:rPr lang="en-US" altLang="en-US"/>
              <a:pPr/>
              <a:t>35</a:t>
            </a:fld>
            <a:endParaRPr lang="en-US" altLang="en-US"/>
          </a:p>
        </p:txBody>
      </p:sp>
      <p:sp>
        <p:nvSpPr>
          <p:cNvPr id="312322" name="Rectangle 2">
            <a:extLst>
              <a:ext uri="{FF2B5EF4-FFF2-40B4-BE49-F238E27FC236}">
                <a16:creationId xmlns:a16="http://schemas.microsoft.com/office/drawing/2014/main" id="{AB571239-DE4D-95FB-C3DD-4074C47BBC7C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533400" y="2286000"/>
            <a:ext cx="8077200" cy="2209800"/>
          </a:xfrm>
          <a:solidFill>
            <a:srgbClr val="FFFFFF"/>
          </a:solidFill>
          <a:ln w="508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5.	The second Core Values, </a:t>
            </a:r>
            <a:r>
              <a:rPr lang="en-US" altLang="en-US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SERVICE BEFORE SELF</a:t>
            </a: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, simply means that </a:t>
            </a:r>
            <a:r>
              <a:rPr lang="en-US" altLang="en-US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professional duties</a:t>
            </a: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take precedent over </a:t>
            </a:r>
            <a:r>
              <a:rPr lang="en-US" altLang="en-US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personal desires</a:t>
            </a: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.</a:t>
            </a:r>
          </a:p>
        </p:txBody>
      </p:sp>
      <p:sp>
        <p:nvSpPr>
          <p:cNvPr id="312324" name="Rectangle 4">
            <a:extLst>
              <a:ext uri="{FF2B5EF4-FFF2-40B4-BE49-F238E27FC236}">
                <a16:creationId xmlns:a16="http://schemas.microsoft.com/office/drawing/2014/main" id="{32EF5247-B02D-FE8D-64ED-0A6986B143C2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1562100" y="241300"/>
            <a:ext cx="7429500" cy="882650"/>
          </a:xfrm>
          <a:solidFill>
            <a:srgbClr val="FFFFFF"/>
          </a:solidFill>
          <a:ln w="381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THE CODE OF AIR FORCE SERVICE-I</a:t>
            </a:r>
            <a:r>
              <a:rPr lang="en-US" altLang="en-US" sz="32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 </a:t>
            </a:r>
            <a:br>
              <a:rPr lang="en-US" altLang="en-US" sz="32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</a:br>
            <a:r>
              <a:rPr lang="en-US" altLang="en-US" sz="24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OUR LEARNING OBJECTIVES</a:t>
            </a:r>
          </a:p>
        </p:txBody>
      </p:sp>
      <p:pic>
        <p:nvPicPr>
          <p:cNvPr id="312326" name="Picture 6">
            <a:extLst>
              <a:ext uri="{FF2B5EF4-FFF2-40B4-BE49-F238E27FC236}">
                <a16:creationId xmlns:a16="http://schemas.microsoft.com/office/drawing/2014/main" id="{1E70022B-FD94-C221-CCCE-7DCED252F4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400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71883F2C-4DA9-D30F-F6B5-CB8B35AE87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February, 2012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0BE980B3-79D0-F1EE-5928-A190E92FF5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00769-9498-4FAF-B2ED-9A58FD4FFCAA}" type="slidenum">
              <a:rPr lang="en-US" altLang="en-US"/>
              <a:pPr/>
              <a:t>36</a:t>
            </a:fld>
            <a:endParaRPr lang="en-US" altLang="en-US"/>
          </a:p>
        </p:txBody>
      </p:sp>
      <p:sp>
        <p:nvSpPr>
          <p:cNvPr id="313346" name="Rectangle 2">
            <a:extLst>
              <a:ext uri="{FF2B5EF4-FFF2-40B4-BE49-F238E27FC236}">
                <a16:creationId xmlns:a16="http://schemas.microsoft.com/office/drawing/2014/main" id="{EE20808B-33D9-AC5C-11E8-737C0E95EDC5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533400" y="1524000"/>
            <a:ext cx="8077200" cy="4800600"/>
          </a:xfrm>
          <a:solidFill>
            <a:srgbClr val="FFFFFF"/>
          </a:solidFill>
          <a:ln w="508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pPr marL="609600" indent="-609600"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 sz="16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6.	</a:t>
            </a:r>
            <a:r>
              <a:rPr lang="en-US" altLang="en-US" sz="16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Service before self is best described by understanding the following SEVEN BEHAVIORS:</a:t>
            </a:r>
          </a:p>
          <a:p>
            <a:pPr marL="609600" indent="-609600"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 sz="16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       (1) _____  _______ - to serve is to do one’s duty, and are most commonly expressed by _____. </a:t>
            </a:r>
          </a:p>
          <a:p>
            <a:pPr marL="609600" indent="-609600"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 sz="16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       (2) ______  ___  ______ - a good leader places the ______ ahead of his/her ________ ________.</a:t>
            </a:r>
          </a:p>
          <a:p>
            <a:pPr marL="609600" indent="-609600"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 sz="16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       (3) Discipline and Self-Control – Professionals cannot indulge in self-pity, ___________, ______,   __________ or defeatism.</a:t>
            </a:r>
          </a:p>
          <a:p>
            <a:pPr marL="609600" indent="-609600"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 sz="16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       (4) _______ - Displays of ______ bring discredit upon yourselves, and the US Air Force Explorers.</a:t>
            </a:r>
          </a:p>
          <a:p>
            <a:pPr marL="609600" indent="-609600"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 sz="16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(5) ________ - Anyone who allows appetites to drive them to make sexual overtures to ____________, are </a:t>
            </a:r>
          </a:p>
          <a:p>
            <a:pPr marL="609600" indent="-609600"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 sz="16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    unfit for military service; if found drunk / disorderly, all doubts of _________  _______ are removed.</a:t>
            </a:r>
          </a:p>
          <a:p>
            <a:pPr marL="609600" indent="-609600"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 sz="16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	(6) Religious toleration – we must remember that religious beliefs are a matter of __________  ________.</a:t>
            </a:r>
          </a:p>
          <a:p>
            <a:pPr marL="609600" indent="-609600"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 sz="16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(7) Faith in the system – to lose faith (in the system) adopts the view that you know better than those _____ ____ in the chain of command what ______ or _____ ____ be done. Losing</a:t>
            </a:r>
            <a:r>
              <a:rPr lang="en-US" altLang="en-US" sz="16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16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_____ means placing ____  before ________.</a:t>
            </a:r>
          </a:p>
        </p:txBody>
      </p:sp>
      <p:sp>
        <p:nvSpPr>
          <p:cNvPr id="313348" name="Rectangle 4">
            <a:extLst>
              <a:ext uri="{FF2B5EF4-FFF2-40B4-BE49-F238E27FC236}">
                <a16:creationId xmlns:a16="http://schemas.microsoft.com/office/drawing/2014/main" id="{A1FC9948-779F-863B-0CCB-1EFD93722CA8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1562100" y="241300"/>
            <a:ext cx="7429500" cy="882650"/>
          </a:xfrm>
          <a:solidFill>
            <a:srgbClr val="FFFFFF"/>
          </a:solidFill>
          <a:ln w="381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THE CODE OF AIR FORCE SERVICE-I</a:t>
            </a:r>
            <a:r>
              <a:rPr lang="en-US" altLang="en-US" sz="32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 </a:t>
            </a:r>
            <a:br>
              <a:rPr lang="en-US" altLang="en-US" sz="32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</a:br>
            <a:r>
              <a:rPr lang="en-US" altLang="en-US" sz="24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OUR LEARNING OBJECTIVES</a:t>
            </a:r>
          </a:p>
        </p:txBody>
      </p:sp>
      <p:pic>
        <p:nvPicPr>
          <p:cNvPr id="313350" name="Picture 6">
            <a:extLst>
              <a:ext uri="{FF2B5EF4-FFF2-40B4-BE49-F238E27FC236}">
                <a16:creationId xmlns:a16="http://schemas.microsoft.com/office/drawing/2014/main" id="{4164B7E5-50DB-5E85-5BFA-1C464F419A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400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3E8E13AE-216B-D685-11D9-B5F918ED0B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February, 2012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D552785B-FD68-5965-9923-C74123DB98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87A42-3710-4A89-9629-982D9A52555B}" type="slidenum">
              <a:rPr lang="en-US" altLang="en-US"/>
              <a:pPr/>
              <a:t>37</a:t>
            </a:fld>
            <a:endParaRPr lang="en-US" altLang="en-US"/>
          </a:p>
        </p:txBody>
      </p:sp>
      <p:sp>
        <p:nvSpPr>
          <p:cNvPr id="314370" name="Rectangle 2">
            <a:extLst>
              <a:ext uri="{FF2B5EF4-FFF2-40B4-BE49-F238E27FC236}">
                <a16:creationId xmlns:a16="http://schemas.microsoft.com/office/drawing/2014/main" id="{C4FEE3FF-038C-65DD-6AEC-A2C17B8D647A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533400" y="1524000"/>
            <a:ext cx="8077200" cy="5105400"/>
          </a:xfrm>
          <a:solidFill>
            <a:srgbClr val="FFFFFF"/>
          </a:solidFill>
          <a:ln w="508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pPr marL="609600" indent="-609600"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 sz="14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6.	Service before self is best described by understanding the following SEVEN BEHAVIORS:</a:t>
            </a:r>
          </a:p>
          <a:p>
            <a:pPr marL="609600" indent="-609600"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 sz="14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       (1) </a:t>
            </a:r>
            <a:r>
              <a:rPr lang="en-US" altLang="en-US" sz="14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Rule following</a:t>
            </a:r>
            <a:r>
              <a:rPr lang="en-US" altLang="en-US" sz="14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- to serve is to do one’s duty, and are most commonly expressed by rules. </a:t>
            </a:r>
          </a:p>
          <a:p>
            <a:pPr marL="609600" indent="-609600"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endParaRPr lang="en-US" altLang="en-US" sz="1400" b="1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609600" indent="-609600"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 sz="14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       (2) </a:t>
            </a:r>
            <a:r>
              <a:rPr lang="en-US" altLang="en-US" sz="14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Respect for others</a:t>
            </a:r>
            <a:r>
              <a:rPr lang="en-US" altLang="en-US" sz="14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- a good leader places the </a:t>
            </a:r>
            <a:r>
              <a:rPr lang="en-US" altLang="en-US" sz="14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troops</a:t>
            </a:r>
            <a:r>
              <a:rPr lang="en-US" altLang="en-US" sz="14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ahead of his/her </a:t>
            </a:r>
            <a:r>
              <a:rPr lang="en-US" altLang="en-US" sz="14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personal comfort</a:t>
            </a:r>
            <a:r>
              <a:rPr lang="en-US" altLang="en-US" sz="14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.</a:t>
            </a:r>
          </a:p>
          <a:p>
            <a:pPr marL="609600" indent="-609600"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endParaRPr lang="en-US" altLang="en-US" sz="1400" b="1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609600" indent="-609600"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 sz="14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       (3) Discipline and Self-Control – Professionals cannot indulge in self-pity, </a:t>
            </a:r>
            <a:r>
              <a:rPr lang="en-US" altLang="en-US" sz="14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discouragement, anger,</a:t>
            </a:r>
            <a:r>
              <a:rPr lang="en-US" altLang="en-US" sz="14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14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frustration,</a:t>
            </a:r>
            <a:r>
              <a:rPr lang="en-US" altLang="en-US" sz="14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or defeatism.</a:t>
            </a:r>
          </a:p>
          <a:p>
            <a:pPr marL="609600" indent="-609600"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endParaRPr lang="en-US" altLang="en-US" sz="1400" b="1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609600" indent="-609600"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 sz="14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       (4) </a:t>
            </a:r>
            <a:r>
              <a:rPr lang="en-US" altLang="en-US" sz="14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Anger -</a:t>
            </a:r>
            <a:r>
              <a:rPr lang="en-US" altLang="en-US" sz="14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Displays of </a:t>
            </a:r>
            <a:r>
              <a:rPr lang="en-US" altLang="en-US" sz="14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anger</a:t>
            </a:r>
            <a:r>
              <a:rPr lang="en-US" altLang="en-US" sz="14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bring discredit upon yourselves, and the US Air Force Explorers.</a:t>
            </a:r>
          </a:p>
          <a:p>
            <a:pPr marL="609600" indent="-609600"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endParaRPr lang="en-US" altLang="en-US" sz="1400" b="1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609600" indent="-609600"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 sz="14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(5) </a:t>
            </a:r>
            <a:r>
              <a:rPr lang="en-US" altLang="en-US" sz="14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Appetites</a:t>
            </a:r>
            <a:r>
              <a:rPr lang="en-US" altLang="en-US" sz="14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- Anyone who allows appetites to drive them to make sexual overtures to </a:t>
            </a:r>
            <a:r>
              <a:rPr lang="en-US" altLang="en-US" sz="14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subordinates</a:t>
            </a:r>
            <a:r>
              <a:rPr lang="en-US" altLang="en-US" sz="14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, are unfit for military service; if found drunk / disorderly, all doubts of </a:t>
            </a:r>
            <a:r>
              <a:rPr lang="en-US" altLang="en-US" sz="14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individual fitness</a:t>
            </a:r>
            <a:r>
              <a:rPr lang="en-US" altLang="en-US" sz="14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are removed.</a:t>
            </a:r>
          </a:p>
          <a:p>
            <a:pPr marL="609600" indent="-609600"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endParaRPr lang="en-US" altLang="en-US" sz="1400" b="1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609600" indent="-609600"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 sz="14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	(6) Religious toleration – we must remember that religious beliefs are a matter of </a:t>
            </a:r>
            <a:r>
              <a:rPr lang="en-US" altLang="en-US" sz="14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individual choice.</a:t>
            </a:r>
          </a:p>
          <a:p>
            <a:pPr marL="609600" indent="-609600"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endParaRPr lang="en-US" altLang="en-US" sz="1400" b="1">
              <a:solidFill>
                <a:srgbClr val="CC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609600" indent="-609600"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 sz="14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(7) Faith in the system – to lose faith (in the system) adopts the view that you know better than those </a:t>
            </a:r>
            <a:r>
              <a:rPr lang="en-US" altLang="en-US" sz="14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above you</a:t>
            </a:r>
            <a:r>
              <a:rPr lang="en-US" altLang="en-US" sz="14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in the chain of command what </a:t>
            </a:r>
            <a:r>
              <a:rPr lang="en-US" altLang="en-US" sz="14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should or should</a:t>
            </a:r>
            <a:r>
              <a:rPr lang="en-US" altLang="en-US" sz="14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not be done. Losing </a:t>
            </a:r>
            <a:r>
              <a:rPr lang="en-US" altLang="en-US" sz="14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faith</a:t>
            </a:r>
            <a:r>
              <a:rPr lang="en-US" altLang="en-US" sz="14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means placing</a:t>
            </a:r>
            <a:r>
              <a:rPr lang="en-US" altLang="en-US" sz="14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self</a:t>
            </a:r>
            <a:r>
              <a:rPr lang="en-US" altLang="en-US" sz="14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before </a:t>
            </a:r>
            <a:r>
              <a:rPr lang="en-US" altLang="en-US" sz="14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others</a:t>
            </a:r>
            <a:r>
              <a:rPr lang="en-US" altLang="en-US" sz="14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.   </a:t>
            </a:r>
          </a:p>
          <a:p>
            <a:pPr marL="609600" indent="-609600"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 sz="14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</a:t>
            </a:r>
          </a:p>
        </p:txBody>
      </p:sp>
      <p:sp>
        <p:nvSpPr>
          <p:cNvPr id="314372" name="Rectangle 4">
            <a:extLst>
              <a:ext uri="{FF2B5EF4-FFF2-40B4-BE49-F238E27FC236}">
                <a16:creationId xmlns:a16="http://schemas.microsoft.com/office/drawing/2014/main" id="{9BA32B46-B169-B03F-C0F2-EBEE4EC2D957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1562100" y="241300"/>
            <a:ext cx="7429500" cy="882650"/>
          </a:xfrm>
          <a:solidFill>
            <a:srgbClr val="FFFFFF"/>
          </a:solidFill>
          <a:ln w="381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THE CODE OF AIR FORCE SERVICE-I</a:t>
            </a:r>
            <a:r>
              <a:rPr lang="en-US" altLang="en-US" sz="32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 </a:t>
            </a:r>
            <a:br>
              <a:rPr lang="en-US" altLang="en-US" sz="32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</a:br>
            <a:r>
              <a:rPr lang="en-US" altLang="en-US" sz="24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OUR LEARNING OBJECTIVES</a:t>
            </a:r>
          </a:p>
        </p:txBody>
      </p:sp>
      <p:pic>
        <p:nvPicPr>
          <p:cNvPr id="314374" name="Picture 6">
            <a:extLst>
              <a:ext uri="{FF2B5EF4-FFF2-40B4-BE49-F238E27FC236}">
                <a16:creationId xmlns:a16="http://schemas.microsoft.com/office/drawing/2014/main" id="{BEF86F22-7DDA-500F-8282-838F65B1CE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400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26FD7EE7-6114-F1A4-D6ED-699C2B249E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February, 2012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DD27D3B2-E3DC-23DC-7DBE-3E12517372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9C38A-D013-4228-8025-63CD17E5316A}" type="slidenum">
              <a:rPr lang="en-US" altLang="en-US"/>
              <a:pPr/>
              <a:t>38</a:t>
            </a:fld>
            <a:endParaRPr lang="en-US" altLang="en-US"/>
          </a:p>
        </p:txBody>
      </p:sp>
      <p:sp>
        <p:nvSpPr>
          <p:cNvPr id="315394" name="Rectangle 2">
            <a:extLst>
              <a:ext uri="{FF2B5EF4-FFF2-40B4-BE49-F238E27FC236}">
                <a16:creationId xmlns:a16="http://schemas.microsoft.com/office/drawing/2014/main" id="{49413F00-FDBB-A061-DA55-229972903275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533400" y="1524000"/>
            <a:ext cx="8077200" cy="4800600"/>
          </a:xfrm>
          <a:solidFill>
            <a:srgbClr val="FFFFFF"/>
          </a:solidFill>
          <a:ln w="508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7.	The third Core Value, ________  __ ___  __  __, directs us to develop a sustained passion for continual improvement and innovation that will propel the Air Force &amp; Air Force Explorers into a long-term, upward spiral of ___________ and ________.</a:t>
            </a:r>
          </a:p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endParaRPr lang="en-US" altLang="en-US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endParaRPr lang="en-US" altLang="en-US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15396" name="Rectangle 4">
            <a:extLst>
              <a:ext uri="{FF2B5EF4-FFF2-40B4-BE49-F238E27FC236}">
                <a16:creationId xmlns:a16="http://schemas.microsoft.com/office/drawing/2014/main" id="{E86662FE-ADCD-850D-E9EB-9CDE5B697BBC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1562100" y="241300"/>
            <a:ext cx="7429500" cy="882650"/>
          </a:xfrm>
          <a:solidFill>
            <a:srgbClr val="FFFFFF"/>
          </a:solidFill>
          <a:ln w="381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THE CODE OF AIR FORCE SERVICE-I</a:t>
            </a:r>
            <a:r>
              <a:rPr lang="en-US" altLang="en-US" sz="32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 </a:t>
            </a:r>
            <a:br>
              <a:rPr lang="en-US" altLang="en-US" sz="32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</a:br>
            <a:r>
              <a:rPr lang="en-US" altLang="en-US" sz="24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OUR LEARNING OBJECTIVES</a:t>
            </a:r>
          </a:p>
        </p:txBody>
      </p:sp>
      <p:pic>
        <p:nvPicPr>
          <p:cNvPr id="315398" name="Picture 6">
            <a:extLst>
              <a:ext uri="{FF2B5EF4-FFF2-40B4-BE49-F238E27FC236}">
                <a16:creationId xmlns:a16="http://schemas.microsoft.com/office/drawing/2014/main" id="{64942D69-376A-19DB-ACA3-00534F70B4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400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91505542-7505-4387-197A-1A2E2DAEAB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February, 2012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C549BBCA-6C73-9475-F142-5DEE7A8E2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DD866-7E5A-4851-BCB3-C4F514A110B7}" type="slidenum">
              <a:rPr lang="en-US" altLang="en-US"/>
              <a:pPr/>
              <a:t>39</a:t>
            </a:fld>
            <a:endParaRPr lang="en-US" altLang="en-US"/>
          </a:p>
        </p:txBody>
      </p:sp>
      <p:sp>
        <p:nvSpPr>
          <p:cNvPr id="316418" name="Rectangle 2">
            <a:extLst>
              <a:ext uri="{FF2B5EF4-FFF2-40B4-BE49-F238E27FC236}">
                <a16:creationId xmlns:a16="http://schemas.microsoft.com/office/drawing/2014/main" id="{7F27B1EB-35A9-88C1-586F-A91521C3F9C8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533400" y="1524000"/>
            <a:ext cx="8077200" cy="4800600"/>
          </a:xfrm>
          <a:solidFill>
            <a:srgbClr val="FFFFFF"/>
          </a:solidFill>
          <a:ln w="508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7.	The third Core Value, </a:t>
            </a:r>
            <a:r>
              <a:rPr lang="en-US" altLang="en-US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EXCELLENCE IN ALL WE DO</a:t>
            </a: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, directs us to develop a sustained passion for continual improvement and innovation that will propel the Air Force &amp; Air Force Explorers into a long-term, upward spiral of </a:t>
            </a:r>
            <a:r>
              <a:rPr lang="en-US" altLang="en-US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accomplishment</a:t>
            </a: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and </a:t>
            </a:r>
            <a:r>
              <a:rPr lang="en-US" altLang="en-US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performance.	</a:t>
            </a:r>
          </a:p>
        </p:txBody>
      </p:sp>
      <p:sp>
        <p:nvSpPr>
          <p:cNvPr id="316420" name="Rectangle 4">
            <a:extLst>
              <a:ext uri="{FF2B5EF4-FFF2-40B4-BE49-F238E27FC236}">
                <a16:creationId xmlns:a16="http://schemas.microsoft.com/office/drawing/2014/main" id="{FC8327B5-4732-45DB-5E2F-29315EB23329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1562100" y="241300"/>
            <a:ext cx="7429500" cy="882650"/>
          </a:xfrm>
          <a:solidFill>
            <a:srgbClr val="FFFFFF"/>
          </a:solidFill>
          <a:ln w="381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THE CODE OF AIR FORCE SERVICE-I</a:t>
            </a:r>
            <a:r>
              <a:rPr lang="en-US" altLang="en-US" sz="32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 </a:t>
            </a:r>
            <a:br>
              <a:rPr lang="en-US" altLang="en-US" sz="32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</a:br>
            <a:r>
              <a:rPr lang="en-US" altLang="en-US" sz="24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OUR LEARNING OBJECTIVES</a:t>
            </a:r>
          </a:p>
        </p:txBody>
      </p:sp>
      <p:pic>
        <p:nvPicPr>
          <p:cNvPr id="316422" name="Picture 6">
            <a:extLst>
              <a:ext uri="{FF2B5EF4-FFF2-40B4-BE49-F238E27FC236}">
                <a16:creationId xmlns:a16="http://schemas.microsoft.com/office/drawing/2014/main" id="{214893DC-AD42-0C6E-888C-2F88BADF89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400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0992AE75-5D94-378B-3056-5F5708170E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February, 2012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F429741E-E320-43C2-F16D-E5C8D99D14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35EA3-5DD2-48A0-9986-228AF587919E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235522" name="Rectangle 2">
            <a:extLst>
              <a:ext uri="{FF2B5EF4-FFF2-40B4-BE49-F238E27FC236}">
                <a16:creationId xmlns:a16="http://schemas.microsoft.com/office/drawing/2014/main" id="{9E23F31C-DA44-21E8-E297-E1B960E9CBAA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534988" y="1676400"/>
            <a:ext cx="8228012" cy="4572000"/>
          </a:xfrm>
          <a:solidFill>
            <a:srgbClr val="FFFFFF"/>
          </a:solidFill>
          <a:ln w="508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pPr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en-US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WHY CORE VALUES EXIST?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They are more than minimum standards.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Remind us what it takes to get mission done.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Inspire us to our very best at all times.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Common bond among all comrades in arms.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They are the glue that unifies the force.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Ties us to the great warriors and public servants of the past.</a:t>
            </a:r>
          </a:p>
          <a:p>
            <a:pPr lvl="1">
              <a:buFont typeface="Wingdings" panose="05000000000000000000" pitchFamily="2" charset="2"/>
              <a:buChar char="q"/>
            </a:pPr>
            <a:endParaRPr lang="en-US" altLang="en-US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35524" name="Rectangle 4">
            <a:extLst>
              <a:ext uri="{FF2B5EF4-FFF2-40B4-BE49-F238E27FC236}">
                <a16:creationId xmlns:a16="http://schemas.microsoft.com/office/drawing/2014/main" id="{8E07BABF-C1EA-7E7C-26CA-F627E5C8D3A5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1524000" y="304800"/>
            <a:ext cx="7467600" cy="922338"/>
          </a:xfrm>
          <a:solidFill>
            <a:srgbClr val="FFFFFF"/>
          </a:solidFill>
          <a:ln w="381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 THE CODE OF AIR FORCE SERVICE-I</a:t>
            </a:r>
            <a:br>
              <a:rPr lang="en-US" altLang="en-US" sz="2800"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</a:br>
            <a:r>
              <a:rPr lang="en-US" altLang="en-US" sz="2800"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   </a:t>
            </a:r>
            <a:r>
              <a:rPr lang="en-US" altLang="en-US" sz="20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1. AIR FORCE CORE VALUES</a:t>
            </a:r>
          </a:p>
        </p:txBody>
      </p:sp>
      <p:pic>
        <p:nvPicPr>
          <p:cNvPr id="235526" name="Picture 6">
            <a:extLst>
              <a:ext uri="{FF2B5EF4-FFF2-40B4-BE49-F238E27FC236}">
                <a16:creationId xmlns:a16="http://schemas.microsoft.com/office/drawing/2014/main" id="{9B27967F-EAD7-01C0-E088-57B51FD9D6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400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65BE011F-402F-6A45-F8A7-CACCA8E831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February, 2012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1B5807E7-197E-5428-505C-1D99A39A84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80028-5DF3-4C72-B626-2DADCD32D477}" type="slidenum">
              <a:rPr lang="en-US" altLang="en-US"/>
              <a:pPr/>
              <a:t>40</a:t>
            </a:fld>
            <a:endParaRPr lang="en-US" altLang="en-US"/>
          </a:p>
        </p:txBody>
      </p:sp>
      <p:sp>
        <p:nvSpPr>
          <p:cNvPr id="317442" name="Rectangle 2">
            <a:extLst>
              <a:ext uri="{FF2B5EF4-FFF2-40B4-BE49-F238E27FC236}">
                <a16:creationId xmlns:a16="http://schemas.microsoft.com/office/drawing/2014/main" id="{3C4B0AD6-D570-28AF-2418-3BD1EF8FB143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533400" y="1524000"/>
            <a:ext cx="8077200" cy="4800600"/>
          </a:xfrm>
          <a:solidFill>
            <a:srgbClr val="FFFFFF"/>
          </a:solidFill>
          <a:ln w="508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8.	The third core value means providing ____________ in our __________ &amp; ________; it means personal excellence, as well as ______________ excellence.	</a:t>
            </a:r>
          </a:p>
        </p:txBody>
      </p:sp>
      <p:sp>
        <p:nvSpPr>
          <p:cNvPr id="317444" name="Rectangle 4">
            <a:extLst>
              <a:ext uri="{FF2B5EF4-FFF2-40B4-BE49-F238E27FC236}">
                <a16:creationId xmlns:a16="http://schemas.microsoft.com/office/drawing/2014/main" id="{F881944C-7FE5-BC86-09EA-625A3200C4ED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1562100" y="241300"/>
            <a:ext cx="7429500" cy="882650"/>
          </a:xfrm>
          <a:solidFill>
            <a:srgbClr val="FFFFFF"/>
          </a:solidFill>
          <a:ln w="381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THE CODE OF AIR FORCE SERVICE-I</a:t>
            </a:r>
            <a:r>
              <a:rPr lang="en-US" altLang="en-US" sz="32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 </a:t>
            </a:r>
            <a:br>
              <a:rPr lang="en-US" altLang="en-US" sz="32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</a:br>
            <a:r>
              <a:rPr lang="en-US" altLang="en-US" sz="24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OUR LEARNING OBJECTIVES</a:t>
            </a:r>
          </a:p>
        </p:txBody>
      </p:sp>
      <p:pic>
        <p:nvPicPr>
          <p:cNvPr id="317446" name="Picture 6">
            <a:extLst>
              <a:ext uri="{FF2B5EF4-FFF2-40B4-BE49-F238E27FC236}">
                <a16:creationId xmlns:a16="http://schemas.microsoft.com/office/drawing/2014/main" id="{4938AF70-AFA1-21E2-5BF6-31922A6B75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400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66124023-F3D3-C935-54E7-1E596F5B10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February, 2012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573E0E7F-B934-1E7F-31E9-3C66DF2765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9B7EB-2D4D-45EC-81AB-56D15395CD35}" type="slidenum">
              <a:rPr lang="en-US" altLang="en-US"/>
              <a:pPr/>
              <a:t>41</a:t>
            </a:fld>
            <a:endParaRPr lang="en-US" altLang="en-US"/>
          </a:p>
        </p:txBody>
      </p:sp>
      <p:sp>
        <p:nvSpPr>
          <p:cNvPr id="318466" name="Rectangle 2">
            <a:extLst>
              <a:ext uri="{FF2B5EF4-FFF2-40B4-BE49-F238E27FC236}">
                <a16:creationId xmlns:a16="http://schemas.microsoft.com/office/drawing/2014/main" id="{9684BBE5-B5D0-1BC1-7E17-6C97BCD214D9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533400" y="1524000"/>
            <a:ext cx="8077200" cy="4800600"/>
          </a:xfrm>
          <a:solidFill>
            <a:srgbClr val="FFFFFF"/>
          </a:solidFill>
          <a:ln w="508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8.	The third core value means providing </a:t>
            </a:r>
            <a:r>
              <a:rPr lang="en-US" altLang="en-US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excellence</a:t>
            </a: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in our </a:t>
            </a:r>
            <a:r>
              <a:rPr lang="en-US" altLang="en-US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Products</a:t>
            </a: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&amp; </a:t>
            </a:r>
            <a:r>
              <a:rPr lang="en-US" altLang="en-US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Services</a:t>
            </a: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; it means personal excellence, as well as </a:t>
            </a:r>
            <a:r>
              <a:rPr lang="en-US" altLang="en-US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community</a:t>
            </a: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excellence.</a:t>
            </a:r>
          </a:p>
        </p:txBody>
      </p:sp>
      <p:sp>
        <p:nvSpPr>
          <p:cNvPr id="318468" name="Rectangle 4">
            <a:extLst>
              <a:ext uri="{FF2B5EF4-FFF2-40B4-BE49-F238E27FC236}">
                <a16:creationId xmlns:a16="http://schemas.microsoft.com/office/drawing/2014/main" id="{40288650-4012-0FE5-7446-4A4ECC70E813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1562100" y="241300"/>
            <a:ext cx="7429500" cy="882650"/>
          </a:xfrm>
          <a:solidFill>
            <a:srgbClr val="FFFFFF"/>
          </a:solidFill>
          <a:ln w="381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THE CODE OF AIR FORCE SERVICE-I</a:t>
            </a:r>
            <a:r>
              <a:rPr lang="en-US" altLang="en-US" sz="32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 </a:t>
            </a:r>
            <a:br>
              <a:rPr lang="en-US" altLang="en-US" sz="32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</a:br>
            <a:r>
              <a:rPr lang="en-US" altLang="en-US" sz="24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OUR LEARNING OBJECTIVES</a:t>
            </a:r>
          </a:p>
        </p:txBody>
      </p:sp>
      <p:pic>
        <p:nvPicPr>
          <p:cNvPr id="318470" name="Picture 6">
            <a:extLst>
              <a:ext uri="{FF2B5EF4-FFF2-40B4-BE49-F238E27FC236}">
                <a16:creationId xmlns:a16="http://schemas.microsoft.com/office/drawing/2014/main" id="{E82F8134-A56F-C91B-31A8-080BDB6C49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400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D3679E10-D7A4-5FFF-6414-C8711CDDF8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February, 2012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59E7DF78-6286-4509-280F-88E000BBE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792D6-77C1-4E2D-B891-A519EFD04CAA}" type="slidenum">
              <a:rPr lang="en-US" altLang="en-US"/>
              <a:pPr/>
              <a:t>42</a:t>
            </a:fld>
            <a:endParaRPr lang="en-US" altLang="en-US"/>
          </a:p>
        </p:txBody>
      </p:sp>
      <p:sp>
        <p:nvSpPr>
          <p:cNvPr id="319490" name="Rectangle 2">
            <a:extLst>
              <a:ext uri="{FF2B5EF4-FFF2-40B4-BE49-F238E27FC236}">
                <a16:creationId xmlns:a16="http://schemas.microsoft.com/office/drawing/2014/main" id="{E87FEB26-A57D-9007-8496-A280A6029891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533400" y="1524000"/>
            <a:ext cx="8077200" cy="4800600"/>
          </a:xfrm>
          <a:solidFill>
            <a:srgbClr val="FFFFFF"/>
          </a:solidFill>
          <a:ln w="508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 sz="28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9. Product &amp; service excellence means focusing on providing services and generating products that fully responds to _________ __________ and anticipate customer _____. Personal excellence means that we must seek out and complete: </a:t>
            </a:r>
          </a:p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 sz="28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(1) _________ _________ _________, </a:t>
            </a:r>
          </a:p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 sz="28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(2) stay in _________ &amp; ______ shape, and (3) continue to refresh our _______________ background	</a:t>
            </a:r>
          </a:p>
        </p:txBody>
      </p:sp>
      <p:sp>
        <p:nvSpPr>
          <p:cNvPr id="319492" name="Rectangle 4">
            <a:extLst>
              <a:ext uri="{FF2B5EF4-FFF2-40B4-BE49-F238E27FC236}">
                <a16:creationId xmlns:a16="http://schemas.microsoft.com/office/drawing/2014/main" id="{374D1022-7379-29A1-781B-41EDEB013CBA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1562100" y="241300"/>
            <a:ext cx="7429500" cy="882650"/>
          </a:xfrm>
          <a:solidFill>
            <a:srgbClr val="FFFFFF"/>
          </a:solidFill>
          <a:ln w="381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THE CODE OF AIR FORCE SERVICE-I</a:t>
            </a:r>
            <a:r>
              <a:rPr lang="en-US" altLang="en-US" sz="32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 </a:t>
            </a:r>
            <a:br>
              <a:rPr lang="en-US" altLang="en-US" sz="32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</a:br>
            <a:r>
              <a:rPr lang="en-US" altLang="en-US" sz="24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OUR LEARNING OBJECTIVES</a:t>
            </a:r>
          </a:p>
        </p:txBody>
      </p:sp>
      <p:pic>
        <p:nvPicPr>
          <p:cNvPr id="319494" name="Picture 6">
            <a:extLst>
              <a:ext uri="{FF2B5EF4-FFF2-40B4-BE49-F238E27FC236}">
                <a16:creationId xmlns:a16="http://schemas.microsoft.com/office/drawing/2014/main" id="{DA5AE8E4-AC14-D565-48F3-554D13FD15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400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DF1F787D-9385-6245-A327-30ADE1C5CE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February, 2012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F7268641-B301-3AC4-20FD-740C876B99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1411E-D5BA-4146-B924-FEC983999A5A}" type="slidenum">
              <a:rPr lang="en-US" altLang="en-US"/>
              <a:pPr/>
              <a:t>43</a:t>
            </a:fld>
            <a:endParaRPr lang="en-US" altLang="en-US"/>
          </a:p>
        </p:txBody>
      </p:sp>
      <p:sp>
        <p:nvSpPr>
          <p:cNvPr id="320514" name="Rectangle 2">
            <a:extLst>
              <a:ext uri="{FF2B5EF4-FFF2-40B4-BE49-F238E27FC236}">
                <a16:creationId xmlns:a16="http://schemas.microsoft.com/office/drawing/2014/main" id="{526022C1-EE1C-BB01-2471-77E3B9FB6113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533400" y="1524000"/>
            <a:ext cx="8077200" cy="4800600"/>
          </a:xfrm>
          <a:solidFill>
            <a:srgbClr val="FFFFFF"/>
          </a:solidFill>
          <a:ln w="508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 sz="28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9.   Product &amp; service excellence means focusing on providing services, and generating products that fully responds to </a:t>
            </a:r>
            <a:r>
              <a:rPr lang="en-US" altLang="en-US" sz="280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customer wants</a:t>
            </a:r>
            <a:r>
              <a:rPr lang="en-US" altLang="en-US" sz="28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and anticipate customer </a:t>
            </a:r>
            <a:r>
              <a:rPr lang="en-US" altLang="en-US" sz="280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needs</a:t>
            </a:r>
            <a:r>
              <a:rPr lang="en-US" altLang="en-US" sz="28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. Personal excellence means that we must seek out and complete:</a:t>
            </a:r>
          </a:p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 sz="28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(1) </a:t>
            </a:r>
            <a:r>
              <a:rPr lang="en-US" altLang="en-US" sz="280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Professional Military Education</a:t>
            </a:r>
            <a:r>
              <a:rPr lang="en-US" altLang="en-US" sz="28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, </a:t>
            </a:r>
          </a:p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 sz="28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(2) stay in </a:t>
            </a:r>
            <a:r>
              <a:rPr lang="en-US" altLang="en-US" sz="280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physical &amp; mental</a:t>
            </a:r>
            <a:r>
              <a:rPr lang="en-US" altLang="en-US" sz="28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shape, and </a:t>
            </a:r>
          </a:p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 sz="28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(3) continue to refresh our </a:t>
            </a:r>
            <a:r>
              <a:rPr lang="en-US" altLang="en-US" sz="280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educational</a:t>
            </a:r>
            <a:r>
              <a:rPr lang="en-US" altLang="en-US" sz="28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background	</a:t>
            </a:r>
          </a:p>
        </p:txBody>
      </p:sp>
      <p:sp>
        <p:nvSpPr>
          <p:cNvPr id="320516" name="Rectangle 4">
            <a:extLst>
              <a:ext uri="{FF2B5EF4-FFF2-40B4-BE49-F238E27FC236}">
                <a16:creationId xmlns:a16="http://schemas.microsoft.com/office/drawing/2014/main" id="{7F9447A3-9CD9-00DA-24BD-7363A80FF74B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1562100" y="241300"/>
            <a:ext cx="7429500" cy="882650"/>
          </a:xfrm>
          <a:solidFill>
            <a:srgbClr val="FFFFFF"/>
          </a:solidFill>
          <a:ln w="381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THE CODE OF AIR FORCE SERVICE-I</a:t>
            </a:r>
            <a:r>
              <a:rPr lang="en-US" altLang="en-US" sz="32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 </a:t>
            </a:r>
            <a:br>
              <a:rPr lang="en-US" altLang="en-US" sz="32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</a:br>
            <a:r>
              <a:rPr lang="en-US" altLang="en-US" sz="24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OUR LEARNING OBJECTIVES</a:t>
            </a:r>
          </a:p>
        </p:txBody>
      </p:sp>
      <p:pic>
        <p:nvPicPr>
          <p:cNvPr id="320518" name="Picture 6">
            <a:extLst>
              <a:ext uri="{FF2B5EF4-FFF2-40B4-BE49-F238E27FC236}">
                <a16:creationId xmlns:a16="http://schemas.microsoft.com/office/drawing/2014/main" id="{5AF074C3-D877-BB81-63E5-62585D7989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400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8EA62C8E-0B22-E384-5DA4-EE467E66B8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February, 2012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6D2F91F6-1E14-9E0E-254C-0FAA0AF5DF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71A03-19E1-435A-8D46-C734D882CBB7}" type="slidenum">
              <a:rPr lang="en-US" altLang="en-US"/>
              <a:pPr/>
              <a:t>44</a:t>
            </a:fld>
            <a:endParaRPr lang="en-US" altLang="en-US"/>
          </a:p>
        </p:txBody>
      </p:sp>
      <p:sp>
        <p:nvSpPr>
          <p:cNvPr id="321538" name="Rectangle 2">
            <a:extLst>
              <a:ext uri="{FF2B5EF4-FFF2-40B4-BE49-F238E27FC236}">
                <a16:creationId xmlns:a16="http://schemas.microsoft.com/office/drawing/2014/main" id="{BBFB3868-131A-FBAF-978F-252897D05CF7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533400" y="1524000"/>
            <a:ext cx="8077200" cy="4800600"/>
          </a:xfrm>
          <a:solidFill>
            <a:srgbClr val="FFFFFF"/>
          </a:solidFill>
          <a:ln w="508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 sz="28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10. Why these specific core values are our AF Code of service include these 4 reasons: </a:t>
            </a:r>
          </a:p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 sz="28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(1) They tell us the _____ of _______ to the Air Force itself. </a:t>
            </a:r>
          </a:p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 sz="28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(2) They point to what is universal and unchanging in the ________ ___  ______. </a:t>
            </a:r>
          </a:p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 sz="28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(3) They help us get a fix on the _______  _______ of the organization. </a:t>
            </a:r>
          </a:p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 sz="28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(4) They serve as beacons to keep us on the path of correct ___________  __________.</a:t>
            </a:r>
          </a:p>
        </p:txBody>
      </p:sp>
      <p:sp>
        <p:nvSpPr>
          <p:cNvPr id="321540" name="Rectangle 4">
            <a:extLst>
              <a:ext uri="{FF2B5EF4-FFF2-40B4-BE49-F238E27FC236}">
                <a16:creationId xmlns:a16="http://schemas.microsoft.com/office/drawing/2014/main" id="{E74ED125-C8FA-60DC-890D-B51B6D1D98B9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1562100" y="241300"/>
            <a:ext cx="7429500" cy="882650"/>
          </a:xfrm>
          <a:solidFill>
            <a:srgbClr val="FFFFFF"/>
          </a:solidFill>
          <a:ln w="381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THE CODE OF AIR FORCE SERVICE-I</a:t>
            </a:r>
            <a:r>
              <a:rPr lang="en-US" altLang="en-US" sz="32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 </a:t>
            </a:r>
            <a:br>
              <a:rPr lang="en-US" altLang="en-US" sz="32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</a:br>
            <a:r>
              <a:rPr lang="en-US" altLang="en-US" sz="24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OUR LEARNING OBJECTIVES</a:t>
            </a:r>
          </a:p>
        </p:txBody>
      </p:sp>
      <p:pic>
        <p:nvPicPr>
          <p:cNvPr id="321542" name="Picture 6">
            <a:extLst>
              <a:ext uri="{FF2B5EF4-FFF2-40B4-BE49-F238E27FC236}">
                <a16:creationId xmlns:a16="http://schemas.microsoft.com/office/drawing/2014/main" id="{7DDBBABD-F663-1680-274F-E60343633F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400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364806BB-E99D-0229-7103-F8D5B9BBAC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February, 2012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695DA661-92AF-0C39-1BE1-8E8B38594C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D1274-C472-42EF-8430-1F1636A62779}" type="slidenum">
              <a:rPr lang="en-US" altLang="en-US"/>
              <a:pPr/>
              <a:t>45</a:t>
            </a:fld>
            <a:endParaRPr lang="en-US" altLang="en-US"/>
          </a:p>
        </p:txBody>
      </p:sp>
      <p:sp>
        <p:nvSpPr>
          <p:cNvPr id="322562" name="Rectangle 2">
            <a:extLst>
              <a:ext uri="{FF2B5EF4-FFF2-40B4-BE49-F238E27FC236}">
                <a16:creationId xmlns:a16="http://schemas.microsoft.com/office/drawing/2014/main" id="{06110C10-8165-7FA0-C7C9-23017396E05F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533400" y="1524000"/>
            <a:ext cx="8077200" cy="4800600"/>
          </a:xfrm>
          <a:solidFill>
            <a:srgbClr val="FFFFFF"/>
          </a:solidFill>
          <a:ln w="508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 sz="28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10. Why these specific core values are our AF Code of service include these 4 reasons: </a:t>
            </a:r>
          </a:p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 sz="28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(1) They tell us the </a:t>
            </a:r>
            <a:r>
              <a:rPr lang="en-US" altLang="en-US" sz="280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price of admission</a:t>
            </a:r>
            <a:r>
              <a:rPr lang="en-US" altLang="en-US" sz="28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to the Air Force itself.</a:t>
            </a:r>
          </a:p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 sz="28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(2) They point to what is universal and unchanging in the </a:t>
            </a:r>
            <a:r>
              <a:rPr lang="en-US" altLang="en-US" sz="280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profession or arms</a:t>
            </a:r>
            <a:r>
              <a:rPr lang="en-US" altLang="en-US" sz="28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.</a:t>
            </a:r>
          </a:p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 sz="28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(3) They help us get a fix on the </a:t>
            </a:r>
            <a:r>
              <a:rPr lang="en-US" altLang="en-US" sz="280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ethical climate</a:t>
            </a:r>
            <a:r>
              <a:rPr lang="en-US" altLang="en-US" sz="28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of the organization.</a:t>
            </a:r>
          </a:p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 sz="28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(4) They serve as beacons to keep us on the path of correct </a:t>
            </a:r>
            <a:r>
              <a:rPr lang="en-US" altLang="en-US" sz="280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professional conduct</a:t>
            </a:r>
            <a:r>
              <a:rPr lang="en-US" altLang="en-US" sz="28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.</a:t>
            </a:r>
          </a:p>
        </p:txBody>
      </p:sp>
      <p:sp>
        <p:nvSpPr>
          <p:cNvPr id="322564" name="Rectangle 4">
            <a:extLst>
              <a:ext uri="{FF2B5EF4-FFF2-40B4-BE49-F238E27FC236}">
                <a16:creationId xmlns:a16="http://schemas.microsoft.com/office/drawing/2014/main" id="{C424E03D-32C7-F09A-305B-E9F50A46ED00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1562100" y="241300"/>
            <a:ext cx="7429500" cy="882650"/>
          </a:xfrm>
          <a:solidFill>
            <a:srgbClr val="FFFFFF"/>
          </a:solidFill>
          <a:ln w="381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THE CODE OF AIR FORCE SERVICE-I</a:t>
            </a:r>
            <a:r>
              <a:rPr lang="en-US" altLang="en-US" sz="32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 </a:t>
            </a:r>
            <a:br>
              <a:rPr lang="en-US" altLang="en-US" sz="32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</a:br>
            <a:r>
              <a:rPr lang="en-US" altLang="en-US" sz="24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OUR LEARNING OBJECTIVES</a:t>
            </a:r>
          </a:p>
        </p:txBody>
      </p:sp>
      <p:pic>
        <p:nvPicPr>
          <p:cNvPr id="322566" name="Picture 6">
            <a:extLst>
              <a:ext uri="{FF2B5EF4-FFF2-40B4-BE49-F238E27FC236}">
                <a16:creationId xmlns:a16="http://schemas.microsoft.com/office/drawing/2014/main" id="{01AAFFB1-3BF3-EEDF-8111-01F9C7652F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400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460D5669-7BFA-B8DB-70A6-04C3A99FED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February, 2012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DEBF30D6-D6D4-BDB4-3ED2-F808B2B61A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B2A60-1FDF-4385-883B-05B54D079C48}" type="slidenum">
              <a:rPr lang="en-US" altLang="en-US"/>
              <a:pPr/>
              <a:t>46</a:t>
            </a:fld>
            <a:endParaRPr lang="en-US" altLang="en-US"/>
          </a:p>
        </p:txBody>
      </p:sp>
      <p:sp>
        <p:nvSpPr>
          <p:cNvPr id="339970" name="Rectangle 2">
            <a:extLst>
              <a:ext uri="{FF2B5EF4-FFF2-40B4-BE49-F238E27FC236}">
                <a16:creationId xmlns:a16="http://schemas.microsoft.com/office/drawing/2014/main" id="{AFD0D9E5-F463-863B-B14E-3D69B427873F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1143000" y="2133600"/>
            <a:ext cx="7162800" cy="2667000"/>
          </a:xfrm>
          <a:solidFill>
            <a:srgbClr val="FFFFFF"/>
          </a:solidFill>
          <a:ln w="508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pPr marL="609600" indent="-609600" algn="ctr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NEXT WEEK:</a:t>
            </a:r>
          </a:p>
          <a:p>
            <a:pPr marL="609600" indent="-609600" algn="ctr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10  - QUESTION QUIZ ON:</a:t>
            </a:r>
          </a:p>
          <a:p>
            <a:pPr marL="609600" indent="-609600" algn="ctr">
              <a:buClr>
                <a:schemeClr val="tx1"/>
              </a:buClr>
              <a:buFont typeface="Wingdings" panose="05000000000000000000" pitchFamily="2" charset="2"/>
              <a:buNone/>
            </a:pPr>
            <a:endParaRPr lang="en-US" altLang="en-US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609600" indent="-609600" algn="ctr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‘Code of Air Force Conduct – Part 1’</a:t>
            </a:r>
          </a:p>
        </p:txBody>
      </p:sp>
      <p:sp>
        <p:nvSpPr>
          <p:cNvPr id="339972" name="Rectangle 4">
            <a:extLst>
              <a:ext uri="{FF2B5EF4-FFF2-40B4-BE49-F238E27FC236}">
                <a16:creationId xmlns:a16="http://schemas.microsoft.com/office/drawing/2014/main" id="{01F40A2E-F34A-91E6-615D-001D3FD3095E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1562100" y="241300"/>
            <a:ext cx="7094538" cy="882650"/>
          </a:xfrm>
          <a:solidFill>
            <a:srgbClr val="FFFFFF"/>
          </a:solidFill>
          <a:ln w="381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    THE PROFESSIONAL OFFICER</a:t>
            </a:r>
            <a:b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</a:br>
            <a:r>
              <a:rPr lang="en-US" altLang="en-US" sz="20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OUR LEARNING OBJECTIVES</a:t>
            </a:r>
          </a:p>
        </p:txBody>
      </p:sp>
      <p:pic>
        <p:nvPicPr>
          <p:cNvPr id="339975" name="Picture 7">
            <a:extLst>
              <a:ext uri="{FF2B5EF4-FFF2-40B4-BE49-F238E27FC236}">
                <a16:creationId xmlns:a16="http://schemas.microsoft.com/office/drawing/2014/main" id="{5F328E21-CC70-BDA2-9A28-961EB2371F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400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4">
            <a:extLst>
              <a:ext uri="{FF2B5EF4-FFF2-40B4-BE49-F238E27FC236}">
                <a16:creationId xmlns:a16="http://schemas.microsoft.com/office/drawing/2014/main" id="{69821F22-7FF8-8960-560D-83003A69D7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February, 2012</a:t>
            </a:r>
          </a:p>
        </p:txBody>
      </p:sp>
      <p:sp>
        <p:nvSpPr>
          <p:cNvPr id="3" name="Slide Number Placeholder 6">
            <a:extLst>
              <a:ext uri="{FF2B5EF4-FFF2-40B4-BE49-F238E27FC236}">
                <a16:creationId xmlns:a16="http://schemas.microsoft.com/office/drawing/2014/main" id="{785DC947-02BE-30FE-0885-73CCB27F1B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C9B38-BF61-42E6-8503-7C97ABD00FB3}" type="slidenum">
              <a:rPr lang="en-US" altLang="en-US"/>
              <a:pPr/>
              <a:t>47</a:t>
            </a:fld>
            <a:endParaRPr lang="en-US" altLang="en-US"/>
          </a:p>
        </p:txBody>
      </p:sp>
      <p:sp>
        <p:nvSpPr>
          <p:cNvPr id="285700" name="Rectangle 4">
            <a:extLst>
              <a:ext uri="{FF2B5EF4-FFF2-40B4-BE49-F238E27FC236}">
                <a16:creationId xmlns:a16="http://schemas.microsoft.com/office/drawing/2014/main" id="{B69F9804-AB5E-7664-EB09-FCEE68C9BF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2209800"/>
            <a:ext cx="6553200" cy="4114800"/>
          </a:xfrm>
          <a:prstGeom prst="rect">
            <a:avLst/>
          </a:prstGeom>
          <a:solidFill>
            <a:schemeClr val="tx1"/>
          </a:solidFill>
          <a:ln w="50800">
            <a:solidFill>
              <a:srgbClr val="000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609600" indent="-609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1pPr>
            <a:lvl2pPr marL="990600" indent="-5334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2pPr>
            <a:lvl3pPr marL="1371600" indent="-4572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3pPr>
            <a:lvl4pPr marL="1752600" indent="-3810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4pPr>
            <a:lvl5pPr marL="2209800" indent="-3810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5pPr>
            <a:lvl6pPr marL="2667000" indent="-3810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6pPr>
            <a:lvl7pPr marL="3124200" indent="-3810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7pPr>
            <a:lvl8pPr marL="3581400" indent="-3810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8pPr>
            <a:lvl9pPr marL="4038600" indent="-3810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9pPr>
          </a:lstStyle>
          <a:p>
            <a:pPr lvl="1" eaLnBrk="1" hangingPunct="1">
              <a:buClr>
                <a:srgbClr val="FFCC00"/>
              </a:buClr>
              <a:buFont typeface="Wingdings" panose="05000000000000000000" pitchFamily="2" charset="2"/>
              <a:buNone/>
            </a:pPr>
            <a:r>
              <a:rPr lang="en-US" altLang="en-US" sz="6600" b="1">
                <a:solidFill>
                  <a:schemeClr val="bg1"/>
                </a:solidFill>
              </a:rPr>
              <a:t>        END </a:t>
            </a:r>
          </a:p>
          <a:p>
            <a:pPr lvl="1" eaLnBrk="1" hangingPunct="1">
              <a:buClr>
                <a:srgbClr val="FFCC00"/>
              </a:buClr>
              <a:buFont typeface="Wingdings" panose="05000000000000000000" pitchFamily="2" charset="2"/>
              <a:buNone/>
            </a:pPr>
            <a:r>
              <a:rPr lang="en-US" altLang="en-US" sz="6600" b="1">
                <a:solidFill>
                  <a:schemeClr val="bg1"/>
                </a:solidFill>
              </a:rPr>
              <a:t>         Of</a:t>
            </a:r>
          </a:p>
          <a:p>
            <a:pPr lvl="1" algn="ctr" eaLnBrk="1" hangingPunct="1">
              <a:buClr>
                <a:srgbClr val="FFCC00"/>
              </a:buClr>
              <a:buFont typeface="Wingdings" panose="05000000000000000000" pitchFamily="2" charset="2"/>
              <a:buNone/>
            </a:pPr>
            <a:r>
              <a:rPr lang="en-US" altLang="en-US" sz="6600" b="1">
                <a:solidFill>
                  <a:schemeClr val="bg1"/>
                </a:solidFill>
              </a:rPr>
              <a:t>COURSE</a:t>
            </a:r>
          </a:p>
        </p:txBody>
      </p:sp>
      <p:sp>
        <p:nvSpPr>
          <p:cNvPr id="285704" name="Rectangle 8">
            <a:extLst>
              <a:ext uri="{FF2B5EF4-FFF2-40B4-BE49-F238E27FC236}">
                <a16:creationId xmlns:a16="http://schemas.microsoft.com/office/drawing/2014/main" id="{D45AB110-0EA4-652C-9688-DA82EA7C5491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2133600" y="609600"/>
            <a:ext cx="6858000" cy="609600"/>
          </a:xfrm>
          <a:solidFill>
            <a:srgbClr val="FFFFFF"/>
          </a:solidFill>
          <a:ln w="381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 sz="28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THE CODE OF AIR FORCE SERVICE-I</a:t>
            </a:r>
          </a:p>
        </p:txBody>
      </p:sp>
      <p:pic>
        <p:nvPicPr>
          <p:cNvPr id="285705" name="Picture 9">
            <a:extLst>
              <a:ext uri="{FF2B5EF4-FFF2-40B4-BE49-F238E27FC236}">
                <a16:creationId xmlns:a16="http://schemas.microsoft.com/office/drawing/2014/main" id="{B40138D1-D177-F2FD-51C1-1FFD7CD744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400"/>
            <a:ext cx="182880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86990997-896C-4E06-07C9-7B63937DE9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February, 2012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0108B7D2-7B0D-B565-3FDB-99839190C1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4DA3B-A1C8-4320-BAD5-D6BAF8E8F98B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240642" name="Rectangle 2">
            <a:extLst>
              <a:ext uri="{FF2B5EF4-FFF2-40B4-BE49-F238E27FC236}">
                <a16:creationId xmlns:a16="http://schemas.microsoft.com/office/drawing/2014/main" id="{F4AAFA36-22EA-B521-1D00-3D551982CBB4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301625" y="1922463"/>
            <a:ext cx="8539163" cy="4094162"/>
          </a:xfrm>
          <a:solidFill>
            <a:srgbClr val="FFFFFF"/>
          </a:solidFill>
          <a:ln w="508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pPr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 sz="36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WHAT ARE THE CORE VALUES?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None/>
            </a:pPr>
            <a:endParaRPr lang="en-US" altLang="en-US" sz="140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lvl="1">
              <a:buFont typeface="Wingdings" panose="05000000000000000000" pitchFamily="2" charset="2"/>
              <a:buNone/>
            </a:pPr>
            <a:r>
              <a:rPr lang="en-US" altLang="en-US" sz="36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1. INTEGRITY FIRST</a:t>
            </a:r>
          </a:p>
          <a:p>
            <a:pPr lvl="1">
              <a:buFont typeface="Wingdings" panose="05000000000000000000" pitchFamily="2" charset="2"/>
              <a:buNone/>
            </a:pPr>
            <a:endParaRPr lang="en-US" altLang="en-US" sz="1200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lvl="1">
              <a:buFont typeface="Wingdings" panose="05000000000000000000" pitchFamily="2" charset="2"/>
              <a:buNone/>
            </a:pPr>
            <a:r>
              <a:rPr lang="en-US" altLang="en-US" sz="36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2. SERVICE BEFORE SELF</a:t>
            </a:r>
          </a:p>
          <a:p>
            <a:pPr lvl="1">
              <a:buFont typeface="Wingdings" panose="05000000000000000000" pitchFamily="2" charset="2"/>
              <a:buNone/>
            </a:pPr>
            <a:endParaRPr lang="en-US" altLang="en-US" sz="1200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lvl="1">
              <a:buFont typeface="Wingdings" panose="05000000000000000000" pitchFamily="2" charset="2"/>
              <a:buNone/>
            </a:pPr>
            <a:r>
              <a:rPr lang="en-US" altLang="en-US" sz="36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3. EXCELLENCE IN ALL WE DO</a:t>
            </a:r>
          </a:p>
        </p:txBody>
      </p:sp>
      <p:sp>
        <p:nvSpPr>
          <p:cNvPr id="240646" name="Rectangle 6">
            <a:extLst>
              <a:ext uri="{FF2B5EF4-FFF2-40B4-BE49-F238E27FC236}">
                <a16:creationId xmlns:a16="http://schemas.microsoft.com/office/drawing/2014/main" id="{42D884CD-8898-9BBF-4432-4AE59FAFEF6E}"/>
              </a:ext>
            </a:extLst>
          </p:cNvPr>
          <p:cNvSpPr>
            <a:spLocks noRot="1" noChangeArrowheads="1"/>
          </p:cNvSpPr>
          <p:nvPr/>
        </p:nvSpPr>
        <p:spPr bwMode="auto">
          <a:xfrm>
            <a:off x="1524000" y="304800"/>
            <a:ext cx="7467600" cy="922338"/>
          </a:xfrm>
          <a:prstGeom prst="rect">
            <a:avLst/>
          </a:prstGeom>
          <a:solidFill>
            <a:srgbClr val="FFFFFF"/>
          </a:solidFill>
          <a:ln w="38100">
            <a:solidFill>
              <a:srgbClr val="000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1pPr>
            <a:lvl2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2pPr>
            <a:lvl3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3pPr>
            <a:lvl4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4pPr>
            <a:lvl5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>
                <a:solidFill>
                  <a:srgbClr val="000099"/>
                </a:solidFill>
                <a:latin typeface="Arial Black" panose="020B0A04020102020204" pitchFamily="34" charset="0"/>
              </a:rPr>
              <a:t> THE CODE OF AIR FORCE SERVICE-I</a:t>
            </a:r>
            <a:br>
              <a:rPr lang="en-US" altLang="en-US" sz="2800">
                <a:latin typeface="Arial Black" panose="020B0A04020102020204" pitchFamily="34" charset="0"/>
              </a:rPr>
            </a:br>
            <a:r>
              <a:rPr lang="en-US" altLang="en-US" sz="2800">
                <a:latin typeface="Arial Black" panose="020B0A04020102020204" pitchFamily="34" charset="0"/>
              </a:rPr>
              <a:t>   </a:t>
            </a:r>
            <a:r>
              <a:rPr lang="en-US" altLang="en-US" sz="2000" b="1">
                <a:solidFill>
                  <a:srgbClr val="CC0000"/>
                </a:solidFill>
              </a:rPr>
              <a:t>1. AIR FORCE CORE VALUES</a:t>
            </a:r>
          </a:p>
        </p:txBody>
      </p:sp>
      <p:pic>
        <p:nvPicPr>
          <p:cNvPr id="240648" name="Picture 8">
            <a:extLst>
              <a:ext uri="{FF2B5EF4-FFF2-40B4-BE49-F238E27FC236}">
                <a16:creationId xmlns:a16="http://schemas.microsoft.com/office/drawing/2014/main" id="{8E8DE316-7407-C6A2-1998-9BAB5148BC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400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6FB73EDE-8309-ECDE-1F49-43DB1E8D8D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February, 2012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FAF76C83-5E3F-42D2-1FFF-EE79903F61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E3223-0B2D-44E0-9377-08CEAC17C2FA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241666" name="Rectangle 2">
            <a:extLst>
              <a:ext uri="{FF2B5EF4-FFF2-40B4-BE49-F238E27FC236}">
                <a16:creationId xmlns:a16="http://schemas.microsoft.com/office/drawing/2014/main" id="{B2E0A0B4-A5BD-ECCA-4C8C-7B79A944DB84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534988" y="1676400"/>
            <a:ext cx="8228012" cy="4724400"/>
          </a:xfrm>
          <a:solidFill>
            <a:srgbClr val="FFFFFF"/>
          </a:solidFill>
          <a:ln w="508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en-US" sz="2800" b="1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8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1. </a:t>
            </a:r>
            <a:r>
              <a:rPr lang="en-US" altLang="en-US" sz="2800" b="1" u="sng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INTEGRITY FIRST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en-US" altLang="en-US" sz="240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4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What is “Integrity?”</a:t>
            </a:r>
          </a:p>
          <a:p>
            <a:pPr lvl="2"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en-US" sz="20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0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 character trait</a:t>
            </a:r>
            <a:r>
              <a:rPr lang="en-US" altLang="en-US" sz="20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  <a:p>
            <a:pPr lvl="2"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en-US" sz="20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Willingness to </a:t>
            </a:r>
            <a:r>
              <a:rPr lang="en-US" altLang="en-US" sz="200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do what is right WHEN NO ONE IS  </a:t>
            </a:r>
          </a:p>
          <a:p>
            <a:pPr lvl="2"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 sz="200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LOOKING</a:t>
            </a:r>
          </a:p>
          <a:p>
            <a:pPr lvl="2"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en-US" sz="20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The moral compass, the inner voice, the voice of self-control.</a:t>
            </a:r>
          </a:p>
          <a:p>
            <a:pPr lvl="2"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en-US" sz="20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The basis for the trust that is imperative in today’s military.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en-US" altLang="en-US" sz="24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A person with Integrity =is one who is </a:t>
            </a:r>
            <a:r>
              <a:rPr lang="en-US" altLang="en-US" sz="240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capable of controlling impulses and appetites.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en-US" altLang="en-US" sz="24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Integrity as a concept</a:t>
            </a:r>
            <a:r>
              <a:rPr lang="en-US" altLang="en-US" sz="240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40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also </a:t>
            </a:r>
            <a:r>
              <a:rPr lang="en-US" altLang="en-US" sz="24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covers several other</a:t>
            </a:r>
            <a:r>
              <a:rPr lang="en-US" altLang="en-US" sz="240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4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MORAL TRAITS</a:t>
            </a:r>
            <a:r>
              <a:rPr lang="en-US" altLang="en-US" sz="240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4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“indispensable” to national service.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q"/>
            </a:pPr>
            <a:endParaRPr lang="en-US" altLang="en-US" sz="2400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41670" name="Rectangle 6">
            <a:extLst>
              <a:ext uri="{FF2B5EF4-FFF2-40B4-BE49-F238E27FC236}">
                <a16:creationId xmlns:a16="http://schemas.microsoft.com/office/drawing/2014/main" id="{1B532785-B646-2C53-B833-DF8D2F633EDC}"/>
              </a:ext>
            </a:extLst>
          </p:cNvPr>
          <p:cNvSpPr>
            <a:spLocks noRot="1" noChangeArrowheads="1"/>
          </p:cNvSpPr>
          <p:nvPr/>
        </p:nvSpPr>
        <p:spPr bwMode="auto">
          <a:xfrm>
            <a:off x="1524000" y="304800"/>
            <a:ext cx="7467600" cy="922338"/>
          </a:xfrm>
          <a:prstGeom prst="rect">
            <a:avLst/>
          </a:prstGeom>
          <a:solidFill>
            <a:srgbClr val="FFFFFF"/>
          </a:solidFill>
          <a:ln w="38100">
            <a:solidFill>
              <a:srgbClr val="000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1pPr>
            <a:lvl2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2pPr>
            <a:lvl3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3pPr>
            <a:lvl4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4pPr>
            <a:lvl5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>
                <a:solidFill>
                  <a:srgbClr val="000099"/>
                </a:solidFill>
                <a:latin typeface="Arial Black" panose="020B0A04020102020204" pitchFamily="34" charset="0"/>
              </a:rPr>
              <a:t> THE CODE OF AIR FORCE SERVICE-I</a:t>
            </a:r>
            <a:br>
              <a:rPr lang="en-US" altLang="en-US" sz="2800">
                <a:latin typeface="Arial Black" panose="020B0A04020102020204" pitchFamily="34" charset="0"/>
              </a:rPr>
            </a:br>
            <a:r>
              <a:rPr lang="en-US" altLang="en-US" sz="2800">
                <a:latin typeface="Arial Black" panose="020B0A04020102020204" pitchFamily="34" charset="0"/>
              </a:rPr>
              <a:t>   </a:t>
            </a:r>
            <a:r>
              <a:rPr lang="en-US" altLang="en-US" sz="2000" b="1">
                <a:solidFill>
                  <a:srgbClr val="CC0000"/>
                </a:solidFill>
              </a:rPr>
              <a:t>1. AIR FORCE CORE VALUES</a:t>
            </a:r>
          </a:p>
        </p:txBody>
      </p:sp>
      <p:pic>
        <p:nvPicPr>
          <p:cNvPr id="241672" name="Picture 8">
            <a:extLst>
              <a:ext uri="{FF2B5EF4-FFF2-40B4-BE49-F238E27FC236}">
                <a16:creationId xmlns:a16="http://schemas.microsoft.com/office/drawing/2014/main" id="{B9E4A5A6-643E-BA51-395D-90F9D0A300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400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82913F3F-3FAF-995A-D418-8E5D5CFFA9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February, 2012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1ED9CEFF-8044-3729-0EF2-3FB8A77A7D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1273B-623E-4573-BBA8-1CD715CD4F33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242690" name="Rectangle 2">
            <a:extLst>
              <a:ext uri="{FF2B5EF4-FFF2-40B4-BE49-F238E27FC236}">
                <a16:creationId xmlns:a16="http://schemas.microsoft.com/office/drawing/2014/main" id="{28E0851F-7B5C-D4CF-7848-E4438E16E9B9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534988" y="1447800"/>
            <a:ext cx="8228012" cy="4953000"/>
          </a:xfrm>
          <a:solidFill>
            <a:srgbClr val="FFFFFF"/>
          </a:solidFill>
          <a:ln w="508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pPr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en-US" sz="28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1. </a:t>
            </a:r>
            <a:r>
              <a:rPr lang="en-US" altLang="en-US" sz="2800" b="1" u="sng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INTEGRITY (includes other Moral Traits)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altLang="en-US" sz="3200" i="1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b="1" i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Courage</a:t>
            </a:r>
            <a:r>
              <a:rPr lang="en-US" altLang="en-US" i="1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: </a:t>
            </a:r>
            <a:r>
              <a:rPr lang="en-US" altLang="en-US" i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One who</a:t>
            </a: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possesses moral courage… does what is right </a:t>
            </a:r>
            <a:r>
              <a:rPr lang="en-US" altLang="en-US" u="sng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even if the personal cost is high.</a:t>
            </a:r>
          </a:p>
          <a:p>
            <a:pPr lvl="2"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en-US" u="sng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Having to study, instead of hangin’ w/out-Friends.</a:t>
            </a:r>
          </a:p>
          <a:p>
            <a:pPr lvl="2"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en-US" u="sng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Keeping in shape, on your own time.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altLang="en-US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b="1" i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Honesty</a:t>
            </a:r>
            <a:r>
              <a:rPr lang="en-US" altLang="en-US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:  </a:t>
            </a: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… the “Hallmark” of the military professional, </a:t>
            </a:r>
            <a:r>
              <a:rPr lang="en-US" altLang="en-US" u="sng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our word must be our bond</a:t>
            </a: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.</a:t>
            </a:r>
          </a:p>
          <a:p>
            <a:pPr lvl="2"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en-US" sz="28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Lying is never tolerated.</a:t>
            </a:r>
          </a:p>
          <a:p>
            <a:pPr lvl="2"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en-US" sz="28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We are always placed above civilians.</a:t>
            </a:r>
          </a:p>
        </p:txBody>
      </p:sp>
      <p:sp>
        <p:nvSpPr>
          <p:cNvPr id="242694" name="Rectangle 6">
            <a:extLst>
              <a:ext uri="{FF2B5EF4-FFF2-40B4-BE49-F238E27FC236}">
                <a16:creationId xmlns:a16="http://schemas.microsoft.com/office/drawing/2014/main" id="{EFB6D834-C571-0CE9-B7FA-C8712056111A}"/>
              </a:ext>
            </a:extLst>
          </p:cNvPr>
          <p:cNvSpPr>
            <a:spLocks noRot="1" noChangeArrowheads="1"/>
          </p:cNvSpPr>
          <p:nvPr/>
        </p:nvSpPr>
        <p:spPr bwMode="auto">
          <a:xfrm>
            <a:off x="1524000" y="304800"/>
            <a:ext cx="7467600" cy="922338"/>
          </a:xfrm>
          <a:prstGeom prst="rect">
            <a:avLst/>
          </a:prstGeom>
          <a:solidFill>
            <a:srgbClr val="FFFFFF"/>
          </a:solidFill>
          <a:ln w="38100">
            <a:solidFill>
              <a:srgbClr val="000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1pPr>
            <a:lvl2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2pPr>
            <a:lvl3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3pPr>
            <a:lvl4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4pPr>
            <a:lvl5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>
                <a:solidFill>
                  <a:srgbClr val="000099"/>
                </a:solidFill>
                <a:latin typeface="Arial Black" panose="020B0A04020102020204" pitchFamily="34" charset="0"/>
              </a:rPr>
              <a:t> THE CODE OF AIR FORCE SERVICE-I</a:t>
            </a:r>
            <a:br>
              <a:rPr lang="en-US" altLang="en-US" sz="2800">
                <a:latin typeface="Arial Black" panose="020B0A04020102020204" pitchFamily="34" charset="0"/>
              </a:rPr>
            </a:br>
            <a:r>
              <a:rPr lang="en-US" altLang="en-US" sz="2800">
                <a:latin typeface="Arial Black" panose="020B0A04020102020204" pitchFamily="34" charset="0"/>
              </a:rPr>
              <a:t>   </a:t>
            </a:r>
            <a:r>
              <a:rPr lang="en-US" altLang="en-US" sz="2000" b="1">
                <a:solidFill>
                  <a:srgbClr val="CC0000"/>
                </a:solidFill>
              </a:rPr>
              <a:t>1. AIR FORCE CORE VALUES</a:t>
            </a:r>
          </a:p>
        </p:txBody>
      </p:sp>
      <p:pic>
        <p:nvPicPr>
          <p:cNvPr id="242696" name="Picture 8">
            <a:extLst>
              <a:ext uri="{FF2B5EF4-FFF2-40B4-BE49-F238E27FC236}">
                <a16:creationId xmlns:a16="http://schemas.microsoft.com/office/drawing/2014/main" id="{1A46E1B2-2F8C-E479-817C-979A67DEB9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400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08772184-D954-196D-3316-CE4328D365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February, 2012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4722498D-A110-3AF5-0500-ED450CF441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D36A1-15A5-45A9-BB82-28324DCB93A2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336898" name="Rectangle 2">
            <a:extLst>
              <a:ext uri="{FF2B5EF4-FFF2-40B4-BE49-F238E27FC236}">
                <a16:creationId xmlns:a16="http://schemas.microsoft.com/office/drawing/2014/main" id="{3CBAA8B6-1E66-38E1-A6B5-94B873292B90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534988" y="1447800"/>
            <a:ext cx="8228012" cy="4953000"/>
          </a:xfrm>
          <a:solidFill>
            <a:srgbClr val="FFFFFF"/>
          </a:solidFill>
          <a:ln w="508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pPr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en-US" sz="28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1. </a:t>
            </a:r>
            <a:r>
              <a:rPr lang="en-US" altLang="en-US" sz="2800" b="1" u="sng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INTEGRITY (includes other Moral Traits)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altLang="en-US" b="1" i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Responsibility</a:t>
            </a:r>
            <a:r>
              <a:rPr lang="en-US" altLang="en-US" i="1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:</a:t>
            </a:r>
            <a:r>
              <a:rPr lang="en-US" altLang="en-US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…</a:t>
            </a:r>
            <a:r>
              <a:rPr lang="en-US" altLang="en-US" u="sng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acknowledges</a:t>
            </a: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his or her duties and </a:t>
            </a:r>
            <a:r>
              <a:rPr lang="en-US" altLang="en-US" u="sng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acts</a:t>
            </a: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accordingly.</a:t>
            </a:r>
          </a:p>
          <a:p>
            <a:pPr lvl="2"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Acknowledges = “Yes Sir” &amp; proceed with task</a:t>
            </a:r>
          </a:p>
          <a:p>
            <a:pPr lvl="2"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Completes task as defined by Reg. or Instruction.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altLang="en-US" i="1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b="1" i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Accountability</a:t>
            </a:r>
            <a:r>
              <a:rPr lang="en-US" altLang="en-US" i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: </a:t>
            </a:r>
            <a:r>
              <a:rPr lang="en-US" altLang="en-US" u="sng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Not shifting the blame</a:t>
            </a: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to others or take credit for the work of others.</a:t>
            </a:r>
          </a:p>
          <a:p>
            <a:pPr lvl="2"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If completing task with someone, and not finished...???</a:t>
            </a:r>
          </a:p>
          <a:p>
            <a:pPr lvl="2"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Acknowledging who helped you.</a:t>
            </a:r>
            <a:endParaRPr lang="en-US" altLang="en-US" sz="2800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36900" name="Rectangle 4">
            <a:extLst>
              <a:ext uri="{FF2B5EF4-FFF2-40B4-BE49-F238E27FC236}">
                <a16:creationId xmlns:a16="http://schemas.microsoft.com/office/drawing/2014/main" id="{9E286571-03CF-D2AD-C839-791516DFCEDB}"/>
              </a:ext>
            </a:extLst>
          </p:cNvPr>
          <p:cNvSpPr>
            <a:spLocks noRot="1" noChangeArrowheads="1"/>
          </p:cNvSpPr>
          <p:nvPr/>
        </p:nvSpPr>
        <p:spPr bwMode="auto">
          <a:xfrm>
            <a:off x="1524000" y="304800"/>
            <a:ext cx="7467600" cy="922338"/>
          </a:xfrm>
          <a:prstGeom prst="rect">
            <a:avLst/>
          </a:prstGeom>
          <a:solidFill>
            <a:srgbClr val="FFFFFF"/>
          </a:solidFill>
          <a:ln w="38100">
            <a:solidFill>
              <a:srgbClr val="000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1pPr>
            <a:lvl2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2pPr>
            <a:lvl3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3pPr>
            <a:lvl4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4pPr>
            <a:lvl5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>
                <a:solidFill>
                  <a:srgbClr val="000099"/>
                </a:solidFill>
                <a:latin typeface="Arial Black" panose="020B0A04020102020204" pitchFamily="34" charset="0"/>
              </a:rPr>
              <a:t> THE CODE OF AIR FORCE SERVICE-I</a:t>
            </a:r>
            <a:br>
              <a:rPr lang="en-US" altLang="en-US" sz="2800">
                <a:latin typeface="Arial Black" panose="020B0A04020102020204" pitchFamily="34" charset="0"/>
              </a:rPr>
            </a:br>
            <a:r>
              <a:rPr lang="en-US" altLang="en-US" sz="2800">
                <a:latin typeface="Arial Black" panose="020B0A04020102020204" pitchFamily="34" charset="0"/>
              </a:rPr>
              <a:t>   </a:t>
            </a:r>
            <a:r>
              <a:rPr lang="en-US" altLang="en-US" sz="2000" b="1">
                <a:solidFill>
                  <a:srgbClr val="CC0000"/>
                </a:solidFill>
              </a:rPr>
              <a:t>1. AIR FORCE CORE VALUES</a:t>
            </a:r>
          </a:p>
        </p:txBody>
      </p:sp>
      <p:pic>
        <p:nvPicPr>
          <p:cNvPr id="336902" name="Picture 6">
            <a:extLst>
              <a:ext uri="{FF2B5EF4-FFF2-40B4-BE49-F238E27FC236}">
                <a16:creationId xmlns:a16="http://schemas.microsoft.com/office/drawing/2014/main" id="{C7B71320-6094-A070-A957-9CBE6A8934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400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9C19CB21-68B8-A0A8-A8D7-5DF86EBF8D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February, 2012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76D76050-1FDA-20E2-7D43-7266BE5864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8B2B5-E0EC-4698-AFD2-2C87E8AD93C6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243714" name="Rectangle 2">
            <a:extLst>
              <a:ext uri="{FF2B5EF4-FFF2-40B4-BE49-F238E27FC236}">
                <a16:creationId xmlns:a16="http://schemas.microsoft.com/office/drawing/2014/main" id="{14D20E48-8591-C9E7-A454-1A8CE0E3B637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534988" y="1676400"/>
            <a:ext cx="8228012" cy="4572000"/>
          </a:xfrm>
          <a:solidFill>
            <a:srgbClr val="FFFFFF"/>
          </a:solidFill>
          <a:ln w="508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pPr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en-US" sz="28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1. </a:t>
            </a:r>
            <a:r>
              <a:rPr lang="en-US" altLang="en-US" sz="2800" b="1" u="sng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INTEGRITY (includes other Moral Traits)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altLang="en-US" b="1" i="1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b="1" i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Justice</a:t>
            </a:r>
            <a:r>
              <a:rPr lang="en-US" altLang="en-US" i="1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:</a:t>
            </a:r>
            <a:r>
              <a:rPr lang="en-US" altLang="en-US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Those who do </a:t>
            </a:r>
            <a:r>
              <a:rPr lang="en-US" altLang="en-US" u="sng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similar things</a:t>
            </a: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must get </a:t>
            </a:r>
            <a:r>
              <a:rPr lang="en-US" altLang="en-US" u="sng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similar rewards</a:t>
            </a: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.</a:t>
            </a:r>
          </a:p>
          <a:p>
            <a:pPr lvl="2"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All promotion requirements same for all..</a:t>
            </a:r>
          </a:p>
          <a:p>
            <a:pPr lvl="2"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As well as punishments… 341’s.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altLang="en-US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b="1" i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Openness</a:t>
            </a:r>
            <a:r>
              <a:rPr lang="en-US" altLang="en-US" i="1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:</a:t>
            </a:r>
            <a:r>
              <a:rPr lang="en-US" altLang="en-US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Means you encourage a </a:t>
            </a:r>
            <a:r>
              <a:rPr lang="en-US" altLang="en-US" u="sng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free flow of information</a:t>
            </a: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within the organization.</a:t>
            </a:r>
            <a:r>
              <a:rPr lang="en-US" altLang="en-US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  <a:p>
            <a:pPr lvl="2"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en-US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Not showing favoritism…</a:t>
            </a:r>
          </a:p>
          <a:p>
            <a:pPr lvl="2"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.</a:t>
            </a:r>
          </a:p>
        </p:txBody>
      </p:sp>
      <p:sp>
        <p:nvSpPr>
          <p:cNvPr id="243718" name="Rectangle 6">
            <a:extLst>
              <a:ext uri="{FF2B5EF4-FFF2-40B4-BE49-F238E27FC236}">
                <a16:creationId xmlns:a16="http://schemas.microsoft.com/office/drawing/2014/main" id="{1025518E-5C48-5217-7F39-432E760CE8A4}"/>
              </a:ext>
            </a:extLst>
          </p:cNvPr>
          <p:cNvSpPr>
            <a:spLocks noRot="1" noChangeArrowheads="1"/>
          </p:cNvSpPr>
          <p:nvPr/>
        </p:nvSpPr>
        <p:spPr bwMode="auto">
          <a:xfrm>
            <a:off x="1524000" y="304800"/>
            <a:ext cx="7467600" cy="922338"/>
          </a:xfrm>
          <a:prstGeom prst="rect">
            <a:avLst/>
          </a:prstGeom>
          <a:solidFill>
            <a:srgbClr val="FFFFFF"/>
          </a:solidFill>
          <a:ln w="38100">
            <a:solidFill>
              <a:srgbClr val="000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1pPr>
            <a:lvl2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2pPr>
            <a:lvl3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3pPr>
            <a:lvl4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4pPr>
            <a:lvl5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>
                <a:solidFill>
                  <a:srgbClr val="000099"/>
                </a:solidFill>
                <a:latin typeface="Arial Black" panose="020B0A04020102020204" pitchFamily="34" charset="0"/>
              </a:rPr>
              <a:t> THE CODE OF AIR FORCE SERVICE-I</a:t>
            </a:r>
            <a:br>
              <a:rPr lang="en-US" altLang="en-US" sz="2800">
                <a:latin typeface="Arial Black" panose="020B0A04020102020204" pitchFamily="34" charset="0"/>
              </a:rPr>
            </a:br>
            <a:r>
              <a:rPr lang="en-US" altLang="en-US" sz="2800">
                <a:latin typeface="Arial Black" panose="020B0A04020102020204" pitchFamily="34" charset="0"/>
              </a:rPr>
              <a:t>   </a:t>
            </a:r>
            <a:r>
              <a:rPr lang="en-US" altLang="en-US" sz="2000" b="1">
                <a:solidFill>
                  <a:srgbClr val="CC0000"/>
                </a:solidFill>
              </a:rPr>
              <a:t>1. AIR FORCE CORE VALUES</a:t>
            </a:r>
          </a:p>
        </p:txBody>
      </p:sp>
      <p:pic>
        <p:nvPicPr>
          <p:cNvPr id="243720" name="Picture 8">
            <a:extLst>
              <a:ext uri="{FF2B5EF4-FFF2-40B4-BE49-F238E27FC236}">
                <a16:creationId xmlns:a16="http://schemas.microsoft.com/office/drawing/2014/main" id="{C9A84DEE-6C8B-207E-3361-9422BA740B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400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Clouds">
  <a:themeElements>
    <a:clrScheme name="Clouds 1">
      <a:dk1>
        <a:srgbClr val="4D4D4D"/>
      </a:dk1>
      <a:lt1>
        <a:srgbClr val="FFFFFF"/>
      </a:lt1>
      <a:dk2>
        <a:srgbClr val="0000A4"/>
      </a:dk2>
      <a:lt2>
        <a:srgbClr val="B7E7FF"/>
      </a:lt2>
      <a:accent1>
        <a:srgbClr val="0099CC"/>
      </a:accent1>
      <a:accent2>
        <a:srgbClr val="00CC99"/>
      </a:accent2>
      <a:accent3>
        <a:srgbClr val="AAAACF"/>
      </a:accent3>
      <a:accent4>
        <a:srgbClr val="DADADA"/>
      </a:accent4>
      <a:accent5>
        <a:srgbClr val="AACAE2"/>
      </a:accent5>
      <a:accent6>
        <a:srgbClr val="00B98A"/>
      </a:accent6>
      <a:hlink>
        <a:srgbClr val="FFCC00"/>
      </a:hlink>
      <a:folHlink>
        <a:srgbClr val="EE941C"/>
      </a:folHlink>
    </a:clrScheme>
    <a:fontScheme name="Cloud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Clouds 1">
        <a:dk1>
          <a:srgbClr val="4D4D4D"/>
        </a:dk1>
        <a:lt1>
          <a:srgbClr val="FFFFFF"/>
        </a:lt1>
        <a:dk2>
          <a:srgbClr val="0000A4"/>
        </a:dk2>
        <a:lt2>
          <a:srgbClr val="B7E7FF"/>
        </a:lt2>
        <a:accent1>
          <a:srgbClr val="0099CC"/>
        </a:accent1>
        <a:accent2>
          <a:srgbClr val="00CC99"/>
        </a:accent2>
        <a:accent3>
          <a:srgbClr val="AAAACF"/>
        </a:accent3>
        <a:accent4>
          <a:srgbClr val="DADADA"/>
        </a:accent4>
        <a:accent5>
          <a:srgbClr val="AACAE2"/>
        </a:accent5>
        <a:accent6>
          <a:srgbClr val="00B98A"/>
        </a:accent6>
        <a:hlink>
          <a:srgbClr val="FFCC00"/>
        </a:hlink>
        <a:folHlink>
          <a:srgbClr val="EE941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2">
        <a:dk1>
          <a:srgbClr val="000066"/>
        </a:dk1>
        <a:lt1>
          <a:srgbClr val="FFFFFF"/>
        </a:lt1>
        <a:dk2>
          <a:srgbClr val="00A2DC"/>
        </a:dk2>
        <a:lt2>
          <a:srgbClr val="FFFFFF"/>
        </a:lt2>
        <a:accent1>
          <a:srgbClr val="0079A4"/>
        </a:accent1>
        <a:accent2>
          <a:srgbClr val="33CCCC"/>
        </a:accent2>
        <a:accent3>
          <a:srgbClr val="AACEEB"/>
        </a:accent3>
        <a:accent4>
          <a:srgbClr val="DADADA"/>
        </a:accent4>
        <a:accent5>
          <a:srgbClr val="AABECF"/>
        </a:accent5>
        <a:accent6>
          <a:srgbClr val="2DB9B9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3">
        <a:dk1>
          <a:srgbClr val="010199"/>
        </a:dk1>
        <a:lt1>
          <a:srgbClr val="FFFFFF"/>
        </a:lt1>
        <a:dk2>
          <a:srgbClr val="000092"/>
        </a:dk2>
        <a:lt2>
          <a:srgbClr val="CCFFFF"/>
        </a:lt2>
        <a:accent1>
          <a:srgbClr val="66CCFF"/>
        </a:accent1>
        <a:accent2>
          <a:srgbClr val="2EBDBA"/>
        </a:accent2>
        <a:accent3>
          <a:srgbClr val="AAAAC7"/>
        </a:accent3>
        <a:accent4>
          <a:srgbClr val="DADADA"/>
        </a:accent4>
        <a:accent5>
          <a:srgbClr val="B8E2FF"/>
        </a:accent5>
        <a:accent6>
          <a:srgbClr val="29ABA8"/>
        </a:accent6>
        <a:hlink>
          <a:srgbClr val="66FFFF"/>
        </a:hlink>
        <a:folHlink>
          <a:srgbClr val="CC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4">
        <a:dk1>
          <a:srgbClr val="000000"/>
        </a:dk1>
        <a:lt1>
          <a:srgbClr val="FFFFFF"/>
        </a:lt1>
        <a:dk2>
          <a:srgbClr val="006A67"/>
        </a:dk2>
        <a:lt2>
          <a:srgbClr val="FFFFCC"/>
        </a:lt2>
        <a:accent1>
          <a:srgbClr val="33CCCC"/>
        </a:accent1>
        <a:accent2>
          <a:srgbClr val="6D6FC7"/>
        </a:accent2>
        <a:accent3>
          <a:srgbClr val="AAB9B8"/>
        </a:accent3>
        <a:accent4>
          <a:srgbClr val="DADADA"/>
        </a:accent4>
        <a:accent5>
          <a:srgbClr val="ADE2E2"/>
        </a:accent5>
        <a:accent6>
          <a:srgbClr val="6264B4"/>
        </a:accent6>
        <a:hlink>
          <a:srgbClr val="00FFFF"/>
        </a:hlink>
        <a:folHlink>
          <a:srgbClr val="00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5">
        <a:dk1>
          <a:srgbClr val="4D4D4D"/>
        </a:dk1>
        <a:lt1>
          <a:srgbClr val="FFFFFF"/>
        </a:lt1>
        <a:dk2>
          <a:srgbClr val="650BB7"/>
        </a:dk2>
        <a:lt2>
          <a:srgbClr val="FFFFFF"/>
        </a:lt2>
        <a:accent1>
          <a:srgbClr val="FF66FF"/>
        </a:accent1>
        <a:accent2>
          <a:srgbClr val="666699"/>
        </a:accent2>
        <a:accent3>
          <a:srgbClr val="B8AAD8"/>
        </a:accent3>
        <a:accent4>
          <a:srgbClr val="DADADA"/>
        </a:accent4>
        <a:accent5>
          <a:srgbClr val="FFB8FF"/>
        </a:accent5>
        <a:accent6>
          <a:srgbClr val="5C5C8A"/>
        </a:accent6>
        <a:hlink>
          <a:srgbClr val="E9E9FF"/>
        </a:hlink>
        <a:folHlink>
          <a:srgbClr val="CCE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6">
        <a:dk1>
          <a:srgbClr val="FFFFFF"/>
        </a:dk1>
        <a:lt1>
          <a:srgbClr val="FFFFFF"/>
        </a:lt1>
        <a:dk2>
          <a:srgbClr val="005000"/>
        </a:dk2>
        <a:lt2>
          <a:srgbClr val="DCEAAE"/>
        </a:lt2>
        <a:accent1>
          <a:srgbClr val="99CC00"/>
        </a:accent1>
        <a:accent2>
          <a:srgbClr val="6F801A"/>
        </a:accent2>
        <a:accent3>
          <a:srgbClr val="AAB3AA"/>
        </a:accent3>
        <a:accent4>
          <a:srgbClr val="DADADA"/>
        </a:accent4>
        <a:accent5>
          <a:srgbClr val="CAE2AA"/>
        </a:accent5>
        <a:accent6>
          <a:srgbClr val="647316"/>
        </a:accent6>
        <a:hlink>
          <a:srgbClr val="FFFFCC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7">
        <a:dk1>
          <a:srgbClr val="4F4F77"/>
        </a:dk1>
        <a:lt1>
          <a:srgbClr val="FFFFFF"/>
        </a:lt1>
        <a:dk2>
          <a:srgbClr val="7979A5"/>
        </a:dk2>
        <a:lt2>
          <a:srgbClr val="F3F3FF"/>
        </a:lt2>
        <a:accent1>
          <a:srgbClr val="5D5D8B"/>
        </a:accent1>
        <a:accent2>
          <a:srgbClr val="66CCFF"/>
        </a:accent2>
        <a:accent3>
          <a:srgbClr val="BEBECF"/>
        </a:accent3>
        <a:accent4>
          <a:srgbClr val="DADADA"/>
        </a:accent4>
        <a:accent5>
          <a:srgbClr val="B6B6C4"/>
        </a:accent5>
        <a:accent6>
          <a:srgbClr val="5CB9E7"/>
        </a:accent6>
        <a:hlink>
          <a:srgbClr val="CCECFF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8">
        <a:dk1>
          <a:srgbClr val="000000"/>
        </a:dk1>
        <a:lt1>
          <a:srgbClr val="B9B9B9"/>
        </a:lt1>
        <a:dk2>
          <a:srgbClr val="8A8472"/>
        </a:dk2>
        <a:lt2>
          <a:srgbClr val="4D4D4D"/>
        </a:lt2>
        <a:accent1>
          <a:srgbClr val="EDEEE2"/>
        </a:accent1>
        <a:accent2>
          <a:srgbClr val="7FAA7E"/>
        </a:accent2>
        <a:accent3>
          <a:srgbClr val="D9D9D9"/>
        </a:accent3>
        <a:accent4>
          <a:srgbClr val="000000"/>
        </a:accent4>
        <a:accent5>
          <a:srgbClr val="F4F5EE"/>
        </a:accent5>
        <a:accent6>
          <a:srgbClr val="729A72"/>
        </a:accent6>
        <a:hlink>
          <a:srgbClr val="008000"/>
        </a:hlink>
        <a:folHlink>
          <a:srgbClr val="9894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ouds 9">
        <a:dk1>
          <a:srgbClr val="000000"/>
        </a:dk1>
        <a:lt1>
          <a:srgbClr val="FEA24E"/>
        </a:lt1>
        <a:dk2>
          <a:srgbClr val="CC6600"/>
        </a:dk2>
        <a:lt2>
          <a:srgbClr val="808080"/>
        </a:lt2>
        <a:accent1>
          <a:srgbClr val="FBEECD"/>
        </a:accent1>
        <a:accent2>
          <a:srgbClr val="ECD044"/>
        </a:accent2>
        <a:accent3>
          <a:srgbClr val="FECEB2"/>
        </a:accent3>
        <a:accent4>
          <a:srgbClr val="000000"/>
        </a:accent4>
        <a:accent5>
          <a:srgbClr val="FDF5E3"/>
        </a:accent5>
        <a:accent6>
          <a:srgbClr val="D6BC3D"/>
        </a:accent6>
        <a:hlink>
          <a:srgbClr val="E42B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Clouds</Template>
  <TotalTime>3628</TotalTime>
  <Words>3837</Words>
  <Application>Microsoft Office PowerPoint</Application>
  <PresentationFormat>On-screen Show (4:3)</PresentationFormat>
  <Paragraphs>398</Paragraphs>
  <Slides>47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47</vt:i4>
      </vt:variant>
    </vt:vector>
  </HeadingPairs>
  <TitlesOfParts>
    <vt:vector size="52" baseType="lpstr">
      <vt:lpstr>Times New Roman</vt:lpstr>
      <vt:lpstr>Arial</vt:lpstr>
      <vt:lpstr>Wingdings</vt:lpstr>
      <vt:lpstr>Arial Black</vt:lpstr>
      <vt:lpstr>Clouds</vt:lpstr>
      <vt:lpstr>PowerPoint Presentation</vt:lpstr>
      <vt:lpstr>THE CODE OF AIR FORCE SERVICE-1</vt:lpstr>
      <vt:lpstr>PowerPoint Presentation</vt:lpstr>
      <vt:lpstr> THE CODE OF AIR FORCE SERVICE-I    1. AIR FORCE CORE VALUES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THE CODE OF AIR FORCE SERVICE-I        2. PURPOSE OF CORE VALUES</vt:lpstr>
      <vt:lpstr>PowerPoint Presentation</vt:lpstr>
      <vt:lpstr> THE CODE OF AIR FORCE SERVICE-I               3. CORE VALUES STRATEGY </vt:lpstr>
      <vt:lpstr>PowerPoint Presentation</vt:lpstr>
      <vt:lpstr>PowerPoint Presentation</vt:lpstr>
      <vt:lpstr>PowerPoint Presentation</vt:lpstr>
      <vt:lpstr>PowerPoint Presentation</vt:lpstr>
      <vt:lpstr>THE CODE OF AIR FORCE SERVICE-I  OUR LEARNING OBJECTIVES</vt:lpstr>
      <vt:lpstr>THE CODE OF AIR FORCE SERVICE-I  OUR LEARNING OBJECTIVES</vt:lpstr>
      <vt:lpstr>THE CODE OF AIR FORCE SERVICE-I  OUR LEARNING OBJECTIVES</vt:lpstr>
      <vt:lpstr>THE CODE OF AIR FORCE SERVICE-I  OUR LEARNING OBJECTIVES</vt:lpstr>
      <vt:lpstr>THE CODE OF AIR FORCE SERVICE-I  OUR LEARNING OBJECTIVES</vt:lpstr>
      <vt:lpstr>THE CODE OF AIR FORCE SERVICE-I  OUR LEARNING OBJECTIVES</vt:lpstr>
      <vt:lpstr>THE CODE OF AIR FORCE SERVICE-I  OUR LEARNING OBJECTIVES</vt:lpstr>
      <vt:lpstr>THE CODE OF AIR FORCE SERVICE-I  OUR LEARNING OBJECTIVES</vt:lpstr>
      <vt:lpstr>THE CODE OF AIR FORCE SERVICE-I  OUR LEARNING OBJECTIVES</vt:lpstr>
      <vt:lpstr>THE CODE OF AIR FORCE SERVICE-I  OUR LEARNING OBJECTIVES</vt:lpstr>
      <vt:lpstr>THE CODE OF AIR FORCE SERVICE-I  OUR LEARNING OBJECTIVES</vt:lpstr>
      <vt:lpstr>THE CODE OF AIR FORCE SERVICE-I  OUR LEARNING OBJECTIVES</vt:lpstr>
      <vt:lpstr>THE CODE OF AIR FORCE SERVICE-I  OUR LEARNING OBJECTIVES</vt:lpstr>
      <vt:lpstr>THE CODE OF AIR FORCE SERVICE-I  OUR LEARNING OBJECTIVES</vt:lpstr>
      <vt:lpstr>THE CODE OF AIR FORCE SERVICE-I  OUR LEARNING OBJECTIVES</vt:lpstr>
      <vt:lpstr>THE CODE OF AIR FORCE SERVICE-I  OUR LEARNING OBJECTIVES</vt:lpstr>
      <vt:lpstr>THE CODE OF AIR FORCE SERVICE-I  OUR LEARNING OBJECTIVES</vt:lpstr>
      <vt:lpstr>THE CODE OF AIR FORCE SERVICE-I  OUR LEARNING OBJECTIVES</vt:lpstr>
      <vt:lpstr>THE CODE OF AIR FORCE SERVICE-I  OUR LEARNING OBJECTIVES</vt:lpstr>
      <vt:lpstr>THE CODE OF AIR FORCE SERVICE-I  OUR LEARNING OBJECTIVES</vt:lpstr>
      <vt:lpstr>    THE PROFESSIONAL OFFICER OUR LEARNING OBJECTIVES</vt:lpstr>
      <vt:lpstr>PowerPoint Presentation</vt:lpstr>
    </vt:vector>
  </TitlesOfParts>
  <Company>PMA InfoSys,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Officer Candidate School  “OFFICERSHIP COURSE”</dc:title>
  <dc:creator>Administrator</dc:creator>
  <cp:lastModifiedBy>Thomas Block</cp:lastModifiedBy>
  <cp:revision>198</cp:revision>
  <dcterms:created xsi:type="dcterms:W3CDTF">2002-04-26T23:42:40Z</dcterms:created>
  <dcterms:modified xsi:type="dcterms:W3CDTF">2024-07-23T19:43:28Z</dcterms:modified>
</cp:coreProperties>
</file>